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702" r:id="rId6"/>
    <p:sldMasterId id="2147483670" r:id="rId7"/>
    <p:sldMasterId id="2147483718" r:id="rId8"/>
    <p:sldMasterId id="2147483690" r:id="rId9"/>
  </p:sldMasterIdLst>
  <p:notesMasterIdLst>
    <p:notesMasterId r:id="rId33"/>
  </p:notesMasterIdLst>
  <p:handoutMasterIdLst>
    <p:handoutMasterId r:id="rId34"/>
  </p:handoutMasterIdLst>
  <p:sldIdLst>
    <p:sldId id="265" r:id="rId10"/>
    <p:sldId id="333" r:id="rId11"/>
    <p:sldId id="370" r:id="rId12"/>
    <p:sldId id="396" r:id="rId13"/>
    <p:sldId id="398" r:id="rId14"/>
    <p:sldId id="375" r:id="rId15"/>
    <p:sldId id="374" r:id="rId16"/>
    <p:sldId id="373" r:id="rId17"/>
    <p:sldId id="384" r:id="rId18"/>
    <p:sldId id="385" r:id="rId19"/>
    <p:sldId id="386" r:id="rId20"/>
    <p:sldId id="390" r:id="rId21"/>
    <p:sldId id="392" r:id="rId22"/>
    <p:sldId id="393" r:id="rId23"/>
    <p:sldId id="383" r:id="rId24"/>
    <p:sldId id="387" r:id="rId25"/>
    <p:sldId id="379" r:id="rId26"/>
    <p:sldId id="388" r:id="rId27"/>
    <p:sldId id="399" r:id="rId28"/>
    <p:sldId id="382" r:id="rId29"/>
    <p:sldId id="377" r:id="rId30"/>
    <p:sldId id="380" r:id="rId31"/>
    <p:sldId id="268" r:id="rId32"/>
  </p:sldIdLst>
  <p:sldSz cx="9144000" cy="5143500" type="screen16x9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0">
          <p15:clr>
            <a:srgbClr val="A4A3A4"/>
          </p15:clr>
        </p15:guide>
        <p15:guide id="2" pos="158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2C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Objects="1">
      <p:cViewPr varScale="1">
        <p:scale>
          <a:sx n="93" d="100"/>
          <a:sy n="93" d="100"/>
        </p:scale>
        <p:origin x="888" y="252"/>
      </p:cViewPr>
      <p:guideLst>
        <p:guide orient="horz" pos="4110"/>
        <p:guide pos="158"/>
        <p:guide orient="horz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>
      <p:cViewPr varScale="1">
        <p:scale>
          <a:sx n="124" d="100"/>
          <a:sy n="124" d="100"/>
        </p:scale>
        <p:origin x="208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5A52DA-B61E-4728-89D3-C0B4069866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90FC26-37C4-44EB-8BF0-854EF2A0DD0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FD268-B43B-4220-93FE-D88B17D23DBD}" type="datetimeFigureOut">
              <a:rPr lang="pl-PL" smtClean="0"/>
              <a:t>04.06.2025</a:t>
            </a:fld>
            <a:endParaRPr lang="pl-P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EE9805-6BCE-4CD6-8A3F-F93DA35242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0985E9-D9AF-4194-B4FC-126F2BD31C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837E6C-8150-4AB5-8F62-1F05100ADE4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522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36BC1B-A1E1-4BE9-B896-0D63B58A0B72}" type="datetimeFigureOut">
              <a:rPr lang="pl-PL" smtClean="0"/>
              <a:t>04.06.2025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2F8024-66B6-49F3-B208-80E9D0348E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7567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157198"/>
            <a:ext cx="9144000" cy="1986301"/>
          </a:xfrm>
          <a:prstGeom prst="rect">
            <a:avLst/>
          </a:prstGeom>
        </p:spPr>
      </p:pic>
      <p:sp>
        <p:nvSpPr>
          <p:cNvPr id="15" name="Prostokąt 5">
            <a:extLst>
              <a:ext uri="{FF2B5EF4-FFF2-40B4-BE49-F238E27FC236}">
                <a16:creationId xmlns:a16="http://schemas.microsoft.com/office/drawing/2014/main" id="{6B3C1F4C-2B29-4EA1-9DD0-D64838325E6B}"/>
              </a:ext>
            </a:extLst>
          </p:cNvPr>
          <p:cNvSpPr/>
          <p:nvPr userDrawn="1"/>
        </p:nvSpPr>
        <p:spPr bwMode="auto">
          <a:xfrm>
            <a:off x="0" y="5089636"/>
            <a:ext cx="9144000" cy="5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4200" b="0" i="0" u="none" strike="noStrike" cap="none" normalizeH="0" baseline="0" dirty="0">
              <a:ln>
                <a:noFill/>
              </a:ln>
              <a:solidFill>
                <a:srgbClr val="414141"/>
              </a:solidFill>
              <a:effectLst/>
              <a:latin typeface="Verdana" pitchFamily="34" charset="0"/>
              <a:ea typeface="ヒラギノ角ゴ ProN W3" charset="0"/>
              <a:cs typeface="ヒラギノ角ゴ ProN W3" charset="0"/>
              <a:sym typeface="Gill Sans Light" charset="0"/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D2914B76-A87E-44A1-9593-00B5E6D30F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80000" y="1563638"/>
            <a:ext cx="7164000" cy="936104"/>
          </a:xfrm>
          <a:prstGeom prst="rect">
            <a:avLst/>
          </a:prstGeom>
        </p:spPr>
        <p:txBody>
          <a:bodyPr lIns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 dirty="0"/>
              <a:t>Tytuł pierwsza linia</a:t>
            </a:r>
            <a:br>
              <a:rPr lang="pl-PL" dirty="0"/>
            </a:br>
            <a:r>
              <a:rPr lang="pl-PL" dirty="0"/>
              <a:t>druga linia</a:t>
            </a:r>
          </a:p>
        </p:txBody>
      </p:sp>
      <p:sp>
        <p:nvSpPr>
          <p:cNvPr id="5" name="Symbol zastępczy daty 2">
            <a:extLst>
              <a:ext uri="{FF2B5EF4-FFF2-40B4-BE49-F238E27FC236}">
                <a16:creationId xmlns:a16="http://schemas.microsoft.com/office/drawing/2014/main" id="{232858AC-5E08-49D4-AFD8-94565283A8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80000" y="2931790"/>
            <a:ext cx="7164000" cy="218972"/>
          </a:xfrm>
          <a:prstGeom prst="rect">
            <a:avLst/>
          </a:prstGeom>
        </p:spPr>
        <p:txBody>
          <a:bodyPr lIns="0" anchor="ctr" anchorCtr="0"/>
          <a:lstStyle>
            <a:lvl1pPr>
              <a:defRPr sz="1300">
                <a:solidFill>
                  <a:srgbClr val="6F6F6F"/>
                </a:solidFill>
              </a:defRPr>
            </a:lvl1pPr>
          </a:lstStyle>
          <a:p>
            <a:r>
              <a:rPr lang="pl-PL" dirty="0"/>
              <a:t>Miejscowość, 1 sierpnia 2021 r.</a:t>
            </a:r>
          </a:p>
        </p:txBody>
      </p:sp>
      <p:sp>
        <p:nvSpPr>
          <p:cNvPr id="7" name="Subtitle 5">
            <a:extLst>
              <a:ext uri="{FF2B5EF4-FFF2-40B4-BE49-F238E27FC236}">
                <a16:creationId xmlns:a16="http://schemas.microsoft.com/office/drawing/2014/main" id="{3F267492-B841-4C8A-AB86-B0E2BE58169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80000" y="2499742"/>
            <a:ext cx="7164000" cy="288031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2"/>
                </a:solidFill>
              </a:defRPr>
            </a:lvl1pPr>
            <a:lvl2pPr>
              <a:defRPr sz="1300"/>
            </a:lvl2pPr>
          </a:lstStyle>
          <a:p>
            <a:pPr lvl="0"/>
            <a:r>
              <a:rPr lang="pl-PL" sz="1300" dirty="0"/>
              <a:t>Imię i nazwisko</a:t>
            </a:r>
          </a:p>
        </p:txBody>
      </p:sp>
    </p:spTree>
    <p:extLst>
      <p:ext uri="{BB962C8B-B14F-4D97-AF65-F5344CB8AC3E}">
        <p14:creationId xmlns:p14="http://schemas.microsoft.com/office/powerpoint/2010/main" val="1502455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148544D-17B8-4CA8-9486-D02794262BAC}"/>
              </a:ext>
            </a:extLst>
          </p:cNvPr>
          <p:cNvSpPr/>
          <p:nvPr userDrawn="1"/>
        </p:nvSpPr>
        <p:spPr>
          <a:xfrm>
            <a:off x="0" y="3157199"/>
            <a:ext cx="9144000" cy="19863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182AE15-5308-4691-82AD-E6FDE04FC0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14531" y="3405977"/>
            <a:ext cx="3514937" cy="1542037"/>
          </a:xfrm>
          <a:prstGeom prst="rect">
            <a:avLst/>
          </a:prstGeom>
        </p:spPr>
      </p:pic>
      <p:sp>
        <p:nvSpPr>
          <p:cNvPr id="15" name="Prostokąt 5">
            <a:extLst>
              <a:ext uri="{FF2B5EF4-FFF2-40B4-BE49-F238E27FC236}">
                <a16:creationId xmlns:a16="http://schemas.microsoft.com/office/drawing/2014/main" id="{FF227FED-95A4-4188-94A8-C7100DC42C83}"/>
              </a:ext>
            </a:extLst>
          </p:cNvPr>
          <p:cNvSpPr/>
          <p:nvPr userDrawn="1"/>
        </p:nvSpPr>
        <p:spPr bwMode="auto">
          <a:xfrm>
            <a:off x="0" y="5089636"/>
            <a:ext cx="9144000" cy="54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4200" b="0" i="0" u="none" strike="noStrike" cap="none" normalizeH="0" baseline="0" dirty="0">
              <a:ln>
                <a:noFill/>
              </a:ln>
              <a:solidFill>
                <a:srgbClr val="414141"/>
              </a:solidFill>
              <a:effectLst/>
              <a:latin typeface="Verdana" pitchFamily="34" charset="0"/>
              <a:ea typeface="ヒラギノ角ゴ ProN W3" charset="0"/>
              <a:cs typeface="ヒラギノ角ゴ ProN W3" charset="0"/>
              <a:sym typeface="Gill Sans Light" charset="0"/>
            </a:endParaRPr>
          </a:p>
        </p:txBody>
      </p:sp>
      <p:sp>
        <p:nvSpPr>
          <p:cNvPr id="9" name="Symbol zastępczy daty 2">
            <a:extLst>
              <a:ext uri="{FF2B5EF4-FFF2-40B4-BE49-F238E27FC236}">
                <a16:creationId xmlns:a16="http://schemas.microsoft.com/office/drawing/2014/main" id="{C4C4DFBD-C49F-47A1-8F3D-011B8FAF75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80000" y="2931790"/>
            <a:ext cx="6588000" cy="218972"/>
          </a:xfrm>
          <a:prstGeom prst="rect">
            <a:avLst/>
          </a:prstGeom>
        </p:spPr>
        <p:txBody>
          <a:bodyPr lIns="0" anchor="ctr" anchorCtr="0"/>
          <a:lstStyle>
            <a:lvl1pPr>
              <a:defRPr sz="1300">
                <a:solidFill>
                  <a:srgbClr val="6F6F6F"/>
                </a:solidFill>
              </a:defRPr>
            </a:lvl1pPr>
          </a:lstStyle>
          <a:p>
            <a:r>
              <a:rPr lang="pl-PL" dirty="0"/>
              <a:t>Miejscowość, 1 sierpnia 2021 r.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60D8315D-2BC3-4E2C-BECE-B985FCA443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80000" y="1563638"/>
            <a:ext cx="7152214" cy="936104"/>
          </a:xfrm>
          <a:prstGeom prst="rect">
            <a:avLst/>
          </a:prstGeom>
        </p:spPr>
        <p:txBody>
          <a:bodyPr lIns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 dirty="0"/>
              <a:t>Tytuł pierwsza linia</a:t>
            </a:r>
            <a:br>
              <a:rPr lang="pl-PL" dirty="0"/>
            </a:br>
            <a:r>
              <a:rPr lang="pl-PL" dirty="0"/>
              <a:t>druga linia</a:t>
            </a:r>
          </a:p>
        </p:txBody>
      </p:sp>
      <p:sp>
        <p:nvSpPr>
          <p:cNvPr id="11" name="Subtitle 5">
            <a:extLst>
              <a:ext uri="{FF2B5EF4-FFF2-40B4-BE49-F238E27FC236}">
                <a16:creationId xmlns:a16="http://schemas.microsoft.com/office/drawing/2014/main" id="{7303A794-07D0-480A-AD84-3DDA545E557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80000" y="2499742"/>
            <a:ext cx="7164000" cy="288031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2"/>
                </a:solidFill>
              </a:defRPr>
            </a:lvl1pPr>
            <a:lvl2pPr>
              <a:defRPr sz="1300"/>
            </a:lvl2pPr>
          </a:lstStyle>
          <a:p>
            <a:pPr lvl="0"/>
            <a:r>
              <a:rPr lang="pl-PL" sz="1300" dirty="0"/>
              <a:t>Imię i nazwisko</a:t>
            </a:r>
          </a:p>
        </p:txBody>
      </p:sp>
    </p:spTree>
    <p:extLst>
      <p:ext uri="{BB962C8B-B14F-4D97-AF65-F5344CB8AC3E}">
        <p14:creationId xmlns:p14="http://schemas.microsoft.com/office/powerpoint/2010/main" val="2130391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3156814"/>
            <a:ext cx="9144000" cy="1986686"/>
          </a:xfrm>
          <a:prstGeom prst="rect">
            <a:avLst/>
          </a:prstGeom>
        </p:spPr>
      </p:pic>
      <p:sp>
        <p:nvSpPr>
          <p:cNvPr id="16" name="Prostokąt 5">
            <a:extLst>
              <a:ext uri="{FF2B5EF4-FFF2-40B4-BE49-F238E27FC236}">
                <a16:creationId xmlns:a16="http://schemas.microsoft.com/office/drawing/2014/main" id="{D4477598-EE25-40A9-AB14-A0BDEA6D7758}"/>
              </a:ext>
            </a:extLst>
          </p:cNvPr>
          <p:cNvSpPr/>
          <p:nvPr userDrawn="1"/>
        </p:nvSpPr>
        <p:spPr bwMode="auto">
          <a:xfrm>
            <a:off x="0" y="5089636"/>
            <a:ext cx="9144000" cy="54000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4200" b="0" i="0" u="none" strike="noStrike" cap="none" normalizeH="0" baseline="0" dirty="0">
              <a:ln>
                <a:noFill/>
              </a:ln>
              <a:solidFill>
                <a:srgbClr val="414141"/>
              </a:solidFill>
              <a:effectLst/>
              <a:latin typeface="Verdana" pitchFamily="34" charset="0"/>
              <a:ea typeface="ヒラギノ角ゴ ProN W3" charset="0"/>
              <a:cs typeface="ヒラギノ角ゴ ProN W3" charset="0"/>
              <a:sym typeface="Gill Sans Light" charset="0"/>
            </a:endParaRPr>
          </a:p>
        </p:txBody>
      </p:sp>
      <p:sp>
        <p:nvSpPr>
          <p:cNvPr id="7" name="Symbol zastępczy daty 2">
            <a:extLst>
              <a:ext uri="{FF2B5EF4-FFF2-40B4-BE49-F238E27FC236}">
                <a16:creationId xmlns:a16="http://schemas.microsoft.com/office/drawing/2014/main" id="{6DC27BC7-ADDB-4200-823F-2AE784719F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80000" y="2931790"/>
            <a:ext cx="6588000" cy="218972"/>
          </a:xfrm>
          <a:prstGeom prst="rect">
            <a:avLst/>
          </a:prstGeom>
        </p:spPr>
        <p:txBody>
          <a:bodyPr lIns="0" anchor="ctr" anchorCtr="0"/>
          <a:lstStyle>
            <a:lvl1pPr>
              <a:defRPr sz="1300">
                <a:solidFill>
                  <a:srgbClr val="6F6F6F"/>
                </a:solidFill>
              </a:defRPr>
            </a:lvl1pPr>
          </a:lstStyle>
          <a:p>
            <a:r>
              <a:rPr lang="pl-PL" dirty="0"/>
              <a:t>Miejscowość, 1 sierpnia 2021 r.</a:t>
            </a: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89D57BF4-A7BE-4C0B-95E4-3E62B5D79E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80000" y="1563638"/>
            <a:ext cx="7152214" cy="936104"/>
          </a:xfrm>
          <a:prstGeom prst="rect">
            <a:avLst/>
          </a:prstGeom>
        </p:spPr>
        <p:txBody>
          <a:bodyPr lIns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 dirty="0"/>
              <a:t>Tytuł pierwsza linia</a:t>
            </a:r>
            <a:br>
              <a:rPr lang="pl-PL" dirty="0"/>
            </a:br>
            <a:r>
              <a:rPr lang="pl-PL" dirty="0"/>
              <a:t>druga linia</a:t>
            </a:r>
          </a:p>
        </p:txBody>
      </p:sp>
      <p:sp>
        <p:nvSpPr>
          <p:cNvPr id="10" name="Subtitle 5">
            <a:extLst>
              <a:ext uri="{FF2B5EF4-FFF2-40B4-BE49-F238E27FC236}">
                <a16:creationId xmlns:a16="http://schemas.microsoft.com/office/drawing/2014/main" id="{C75881FE-3831-4A7F-AFC3-851D46E7597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80000" y="2499742"/>
            <a:ext cx="7164000" cy="288031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2"/>
                </a:solidFill>
              </a:defRPr>
            </a:lvl1pPr>
            <a:lvl2pPr>
              <a:defRPr sz="1300"/>
            </a:lvl2pPr>
          </a:lstStyle>
          <a:p>
            <a:pPr lvl="0"/>
            <a:r>
              <a:rPr lang="pl-PL" sz="1300" dirty="0"/>
              <a:t>Imię i nazwisko</a:t>
            </a:r>
          </a:p>
        </p:txBody>
      </p:sp>
    </p:spTree>
    <p:extLst>
      <p:ext uri="{BB962C8B-B14F-4D97-AF65-F5344CB8AC3E}">
        <p14:creationId xmlns:p14="http://schemas.microsoft.com/office/powerpoint/2010/main" val="1896938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daty 2">
            <a:extLst>
              <a:ext uri="{FF2B5EF4-FFF2-40B4-BE49-F238E27FC236}">
                <a16:creationId xmlns:a16="http://schemas.microsoft.com/office/drawing/2014/main" id="{9AAA465D-BA4E-472D-A482-BA7E4CCDFE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80000" y="4587974"/>
            <a:ext cx="6588000" cy="218972"/>
          </a:xfrm>
          <a:prstGeom prst="rect">
            <a:avLst/>
          </a:prstGeom>
        </p:spPr>
        <p:txBody>
          <a:bodyPr lIns="0" anchor="ctr" anchorCtr="0"/>
          <a:lstStyle>
            <a:lvl1pPr>
              <a:defRPr sz="1300">
                <a:solidFill>
                  <a:srgbClr val="6F6F6F"/>
                </a:solidFill>
              </a:defRPr>
            </a:lvl1pPr>
          </a:lstStyle>
          <a:p>
            <a:r>
              <a:rPr lang="pl-PL" dirty="0"/>
              <a:t>Miejscowość, 1 sierpnia 2021 r.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468A8518-55AE-43C9-A557-C3E0DE69CA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80000" y="1563638"/>
            <a:ext cx="7152214" cy="936104"/>
          </a:xfrm>
          <a:prstGeom prst="rect">
            <a:avLst/>
          </a:prstGeom>
        </p:spPr>
        <p:txBody>
          <a:bodyPr lIns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 dirty="0"/>
              <a:t>Tytuł pierwsza linia</a:t>
            </a:r>
            <a:br>
              <a:rPr lang="pl-PL" dirty="0"/>
            </a:br>
            <a:r>
              <a:rPr lang="pl-PL" dirty="0"/>
              <a:t>druga linia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FBF1195-46B7-4DE0-BC2D-0CDDFDAD48F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80000" y="2499742"/>
            <a:ext cx="7164000" cy="288031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2"/>
                </a:solidFill>
              </a:defRPr>
            </a:lvl1pPr>
            <a:lvl2pPr>
              <a:defRPr sz="1300"/>
            </a:lvl2pPr>
          </a:lstStyle>
          <a:p>
            <a:pPr lvl="0"/>
            <a:r>
              <a:rPr lang="pl-PL" sz="1300" dirty="0"/>
              <a:t>Imię i nazwisko</a:t>
            </a:r>
          </a:p>
        </p:txBody>
      </p:sp>
    </p:spTree>
    <p:extLst>
      <p:ext uri="{BB962C8B-B14F-4D97-AF65-F5344CB8AC3E}">
        <p14:creationId xmlns:p14="http://schemas.microsoft.com/office/powerpoint/2010/main" val="662417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is treści - numerowa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4">
            <a:extLst>
              <a:ext uri="{FF2B5EF4-FFF2-40B4-BE49-F238E27FC236}">
                <a16:creationId xmlns:a16="http://schemas.microsoft.com/office/drawing/2014/main" id="{B363AB91-387E-4C4C-80A9-135F35F6D735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76000" y="1131590"/>
            <a:ext cx="7992000" cy="3672408"/>
          </a:xfrm>
          <a:prstGeom prst="rect">
            <a:avLst/>
          </a:prstGeom>
        </p:spPr>
        <p:txBody>
          <a:bodyPr/>
          <a:lstStyle>
            <a:lvl1pPr marL="432900" indent="-342900">
              <a:buClr>
                <a:schemeClr val="tx2"/>
              </a:buClr>
              <a:buFont typeface="+mj-lt"/>
              <a:buAutoNum type="arabicPeriod"/>
              <a:defRPr sz="1800"/>
            </a:lvl1pPr>
            <a:lvl2pPr marL="702900" indent="-342900">
              <a:buClr>
                <a:schemeClr val="bg2"/>
              </a:buClr>
              <a:buFont typeface="+mj-lt"/>
              <a:buAutoNum type="arabicPeriod"/>
              <a:defRPr/>
            </a:lvl2pPr>
            <a:lvl3pPr marL="972900" indent="-342900">
              <a:buClr>
                <a:schemeClr val="bg2"/>
              </a:buClr>
              <a:buFont typeface="+mj-lt"/>
              <a:buAutoNum type="arabicPeriod"/>
              <a:defRPr/>
            </a:lvl3pPr>
            <a:lvl4pPr marL="1242900" indent="-342900">
              <a:buClr>
                <a:schemeClr val="bg2"/>
              </a:buClr>
              <a:buFont typeface="+mj-lt"/>
              <a:buAutoNum type="arabicPeriod"/>
              <a:defRPr/>
            </a:lvl4pPr>
            <a:lvl5pPr marL="1512900" indent="-342900">
              <a:buClr>
                <a:schemeClr val="bg2"/>
              </a:buClr>
              <a:buFont typeface="+mj-lt"/>
              <a:buAutoNum type="arabicPeriod"/>
              <a:defRPr/>
            </a:lvl5pPr>
          </a:lstStyle>
          <a:p>
            <a:pPr lvl="0"/>
            <a:r>
              <a:rPr lang="pl-PL" dirty="0"/>
              <a:t>Tytuł sekcji</a:t>
            </a:r>
          </a:p>
          <a:p>
            <a:pPr lvl="0"/>
            <a:r>
              <a:rPr lang="pl-PL" dirty="0"/>
              <a:t>Tytuł sekcji</a:t>
            </a:r>
          </a:p>
          <a:p>
            <a:pPr lvl="0"/>
            <a:r>
              <a:rPr lang="pl-PL" dirty="0"/>
              <a:t>Tytuł sekcji</a:t>
            </a:r>
          </a:p>
          <a:p>
            <a:pPr lvl="0"/>
            <a:r>
              <a:rPr lang="pl-PL" dirty="0"/>
              <a:t>Tytuł sekcji</a:t>
            </a:r>
          </a:p>
          <a:p>
            <a:pPr lvl="0"/>
            <a:r>
              <a:rPr lang="pl-PL" dirty="0"/>
              <a:t>Tytuł sekcji</a:t>
            </a:r>
          </a:p>
          <a:p>
            <a:pPr lvl="0"/>
            <a:r>
              <a:rPr lang="pl-PL" dirty="0"/>
              <a:t>Tytuł sekcji</a:t>
            </a:r>
          </a:p>
          <a:p>
            <a:pPr lvl="0"/>
            <a:r>
              <a:rPr lang="pl-PL" dirty="0"/>
              <a:t>Tytuł sekcji</a:t>
            </a:r>
          </a:p>
          <a:p>
            <a:pPr lvl="0"/>
            <a:r>
              <a:rPr lang="pl-PL" dirty="0"/>
              <a:t>Tytuł sekcji</a:t>
            </a:r>
          </a:p>
          <a:p>
            <a:pPr lvl="0"/>
            <a:r>
              <a:rPr lang="pl-PL" dirty="0"/>
              <a:t>Tytuł sekcji</a:t>
            </a:r>
          </a:p>
          <a:p>
            <a:pPr lvl="0"/>
            <a:r>
              <a:rPr lang="pl-PL" dirty="0"/>
              <a:t>Tytuł sekcji</a:t>
            </a:r>
          </a:p>
          <a:p>
            <a:pPr lvl="0"/>
            <a:endParaRPr lang="pl-PL" dirty="0"/>
          </a:p>
          <a:p>
            <a:pPr lvl="0"/>
            <a:endParaRPr lang="pl-PL" dirty="0"/>
          </a:p>
          <a:p>
            <a:pPr lvl="0"/>
            <a:endParaRPr lang="pl-PL" dirty="0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170BD201-D8F1-4A40-BF71-50942894D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00" y="648000"/>
            <a:ext cx="7992000" cy="5211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pl-PL" dirty="0"/>
              <a:t>Spis treści</a:t>
            </a:r>
          </a:p>
        </p:txBody>
      </p:sp>
      <p:sp>
        <p:nvSpPr>
          <p:cNvPr id="5" name="Symbol zastępczy tekstu 11">
            <a:extLst>
              <a:ext uri="{FF2B5EF4-FFF2-40B4-BE49-F238E27FC236}">
                <a16:creationId xmlns:a16="http://schemas.microsoft.com/office/drawing/2014/main" id="{18D791EE-8A5C-4CE8-A809-585EDE7F4D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00000" y="183254"/>
            <a:ext cx="651641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buNone/>
              <a:defRPr lang="pl-PL" sz="10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pl-PL" dirty="0"/>
              <a:t>Tytuł prezentacji</a:t>
            </a:r>
          </a:p>
        </p:txBody>
      </p:sp>
      <p:sp>
        <p:nvSpPr>
          <p:cNvPr id="8" name="Symbol zastępczy numeru slajdu 3">
            <a:extLst>
              <a:ext uri="{FF2B5EF4-FFF2-40B4-BE49-F238E27FC236}">
                <a16:creationId xmlns:a16="http://schemas.microsoft.com/office/drawing/2014/main" id="{FB325119-8C9B-4F26-BA65-F8555C0A848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568000" y="183600"/>
            <a:ext cx="277200" cy="153888"/>
          </a:xfrm>
          <a:prstGeom prst="rect">
            <a:avLst/>
          </a:prstGeom>
        </p:spPr>
        <p:txBody>
          <a:bodyPr lIns="0" tIns="0" rIns="0" bIns="0"/>
          <a:lstStyle/>
          <a:p>
            <a:pPr algn="r" defTabSz="642915" fontAlgn="base">
              <a:spcBef>
                <a:spcPct val="0"/>
              </a:spcBef>
              <a:spcAft>
                <a:spcPct val="0"/>
              </a:spcAft>
            </a:pPr>
            <a:fld id="{B3255C16-D29B-461C-B523-E699B47F797C}" type="slidenum">
              <a:rPr lang="pl-PL" smtClean="0"/>
              <a:pPr algn="r" defTabSz="642915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97818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is treści - punktowa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4">
            <a:extLst>
              <a:ext uri="{FF2B5EF4-FFF2-40B4-BE49-F238E27FC236}">
                <a16:creationId xmlns:a16="http://schemas.microsoft.com/office/drawing/2014/main" id="{B363AB91-387E-4C4C-80A9-135F35F6D735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76000" y="1131590"/>
            <a:ext cx="7992000" cy="3672408"/>
          </a:xfrm>
          <a:prstGeom prst="rect">
            <a:avLst/>
          </a:prstGeom>
        </p:spPr>
        <p:txBody>
          <a:bodyPr/>
          <a:lstStyle>
            <a:lvl1pPr marL="360000" indent="-270000">
              <a:buClr>
                <a:schemeClr val="tx2"/>
              </a:buClr>
              <a:buFont typeface="Arial" panose="020B0604020202020204" pitchFamily="34" charset="0"/>
              <a:buChar char="●"/>
              <a:defRPr sz="1800"/>
            </a:lvl1pPr>
            <a:lvl2pPr marL="630000" indent="-270000">
              <a:buClr>
                <a:schemeClr val="bg2"/>
              </a:buClr>
              <a:buFont typeface="Arial" panose="020B0604020202020204" pitchFamily="34" charset="0"/>
              <a:buChar char="●"/>
              <a:defRPr sz="1800"/>
            </a:lvl2pPr>
            <a:lvl3pPr marL="900000" indent="-270000">
              <a:buClr>
                <a:schemeClr val="bg2"/>
              </a:buClr>
              <a:buFont typeface="Arial" panose="020B0604020202020204" pitchFamily="34" charset="0"/>
              <a:buChar char="●"/>
              <a:defRPr sz="1800"/>
            </a:lvl3pPr>
            <a:lvl4pPr marL="1170000" indent="-270000">
              <a:buClr>
                <a:schemeClr val="bg2"/>
              </a:buClr>
              <a:buFont typeface="Arial" panose="020B0604020202020204" pitchFamily="34" charset="0"/>
              <a:buChar char="●"/>
              <a:defRPr sz="1800"/>
            </a:lvl4pPr>
            <a:lvl5pPr marL="1440000" indent="-270000">
              <a:buClr>
                <a:schemeClr val="bg2"/>
              </a:buClr>
              <a:buFont typeface="Arial" panose="020B0604020202020204" pitchFamily="34" charset="0"/>
              <a:buChar char="●"/>
              <a:defRPr sz="1800"/>
            </a:lvl5pPr>
          </a:lstStyle>
          <a:p>
            <a:pPr lvl="0"/>
            <a:r>
              <a:rPr lang="pl-PL" dirty="0"/>
              <a:t>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85AB9275-8E7C-412E-BA7D-2489CBBBF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00" y="648000"/>
            <a:ext cx="7992000" cy="5211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 dirty="0"/>
              <a:t>Spis treści</a:t>
            </a:r>
          </a:p>
        </p:txBody>
      </p:sp>
      <p:sp>
        <p:nvSpPr>
          <p:cNvPr id="5" name="Symbol zastępczy tekstu 11">
            <a:extLst>
              <a:ext uri="{FF2B5EF4-FFF2-40B4-BE49-F238E27FC236}">
                <a16:creationId xmlns:a16="http://schemas.microsoft.com/office/drawing/2014/main" id="{9580441D-A027-4413-8ED5-ED45548C33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00000" y="183254"/>
            <a:ext cx="651641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buNone/>
              <a:defRPr lang="pl-PL" sz="10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pl-PL" dirty="0"/>
              <a:t>Tytuł prezentacji</a:t>
            </a:r>
          </a:p>
        </p:txBody>
      </p:sp>
      <p:sp>
        <p:nvSpPr>
          <p:cNvPr id="8" name="Symbol zastępczy numeru slajdu 3">
            <a:extLst>
              <a:ext uri="{FF2B5EF4-FFF2-40B4-BE49-F238E27FC236}">
                <a16:creationId xmlns:a16="http://schemas.microsoft.com/office/drawing/2014/main" id="{71081D00-450E-4611-9FFC-99F42A2D1AD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568000" y="183600"/>
            <a:ext cx="277200" cy="153888"/>
          </a:xfrm>
          <a:prstGeom prst="rect">
            <a:avLst/>
          </a:prstGeom>
        </p:spPr>
        <p:txBody>
          <a:bodyPr lIns="0" tIns="0" rIns="0" bIns="0"/>
          <a:lstStyle/>
          <a:p>
            <a:pPr algn="r" defTabSz="642915" fontAlgn="base">
              <a:spcBef>
                <a:spcPct val="0"/>
              </a:spcBef>
              <a:spcAft>
                <a:spcPct val="0"/>
              </a:spcAft>
            </a:pPr>
            <a:fld id="{B3255C16-D29B-461C-B523-E699B47F797C}" type="slidenum">
              <a:rPr lang="pl-PL" smtClean="0"/>
              <a:pPr algn="r" defTabSz="642915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3890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zwa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800000" y="2448900"/>
            <a:ext cx="6768000" cy="8991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pl-PL" sz="1800" baseline="0">
                <a:solidFill>
                  <a:schemeClr val="tx2"/>
                </a:solidFill>
                <a:ea typeface="+mj-ea"/>
                <a:cs typeface="+mj-cs"/>
              </a:defRPr>
            </a:lvl1pPr>
          </a:lstStyle>
          <a:p>
            <a:pPr marL="0" lvl="0"/>
            <a:r>
              <a:rPr lang="pl-PL" dirty="0"/>
              <a:t>Tytuł sekcji w jednej lub</a:t>
            </a:r>
            <a:br>
              <a:rPr lang="pl-PL" dirty="0"/>
            </a:br>
            <a:r>
              <a:rPr lang="pl-PL" dirty="0"/>
              <a:t>dwóch linijkach</a:t>
            </a:r>
          </a:p>
        </p:txBody>
      </p:sp>
      <p:sp>
        <p:nvSpPr>
          <p:cNvPr id="4" name="Line 3"/>
          <p:cNvSpPr>
            <a:spLocks noChangeShapeType="1"/>
          </p:cNvSpPr>
          <p:nvPr userDrawn="1"/>
        </p:nvSpPr>
        <p:spPr bwMode="auto">
          <a:xfrm>
            <a:off x="1800000" y="2268000"/>
            <a:ext cx="7344000" cy="0"/>
          </a:xfrm>
          <a:prstGeom prst="line">
            <a:avLst/>
          </a:prstGeom>
          <a:noFill/>
          <a:ln w="19050">
            <a:solidFill>
              <a:srgbClr val="1D2C4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pl-PL" dirty="0">
              <a:latin typeface="Verdana" pitchFamily="34" charset="0"/>
            </a:endParaRPr>
          </a:p>
        </p:txBody>
      </p:sp>
      <p:sp>
        <p:nvSpPr>
          <p:cNvPr id="7" name="Symbol zastępczy tekstu 5"/>
          <p:cNvSpPr>
            <a:spLocks noGrp="1"/>
          </p:cNvSpPr>
          <p:nvPr>
            <p:ph type="body" sz="quarter" idx="11" hasCustomPrompt="1"/>
          </p:nvPr>
        </p:nvSpPr>
        <p:spPr>
          <a:xfrm>
            <a:off x="1800000" y="1764049"/>
            <a:ext cx="6768000" cy="4788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360000" indent="-360000">
              <a:buNone/>
              <a:defRPr lang="pl-PL" sz="2600" b="1" baseline="0" dirty="0">
                <a:solidFill>
                  <a:schemeClr val="tx2"/>
                </a:solidFill>
              </a:defRPr>
            </a:lvl1pPr>
          </a:lstStyle>
          <a:p>
            <a:pPr marL="0" lvl="0" indent="0">
              <a:spcBef>
                <a:spcPct val="20000"/>
              </a:spcBef>
            </a:pPr>
            <a:r>
              <a:rPr lang="pl-PL" dirty="0"/>
              <a:t>Numer sekcji</a:t>
            </a:r>
          </a:p>
        </p:txBody>
      </p:sp>
      <p:sp>
        <p:nvSpPr>
          <p:cNvPr id="6" name="Symbol zastępczy tekstu 11">
            <a:extLst>
              <a:ext uri="{FF2B5EF4-FFF2-40B4-BE49-F238E27FC236}">
                <a16:creationId xmlns:a16="http://schemas.microsoft.com/office/drawing/2014/main" id="{B3248DAF-0CB8-49D9-8160-B2FD33F329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00000" y="183254"/>
            <a:ext cx="651641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buNone/>
              <a:defRPr lang="pl-PL" sz="10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pl-PL" dirty="0"/>
              <a:t>Tytuł prezentacji</a:t>
            </a:r>
          </a:p>
        </p:txBody>
      </p:sp>
      <p:sp>
        <p:nvSpPr>
          <p:cNvPr id="8" name="Symbol zastępczy numeru slajdu 3">
            <a:extLst>
              <a:ext uri="{FF2B5EF4-FFF2-40B4-BE49-F238E27FC236}">
                <a16:creationId xmlns:a16="http://schemas.microsoft.com/office/drawing/2014/main" id="{77DEF88D-877B-43D0-B6BF-8875143206C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568000" y="183600"/>
            <a:ext cx="277200" cy="153888"/>
          </a:xfrm>
          <a:prstGeom prst="rect">
            <a:avLst/>
          </a:prstGeom>
        </p:spPr>
        <p:txBody>
          <a:bodyPr lIns="0" tIns="0" rIns="0" bIns="0"/>
          <a:lstStyle/>
          <a:p>
            <a:pPr algn="r" defTabSz="642915" fontAlgn="base">
              <a:spcBef>
                <a:spcPct val="0"/>
              </a:spcBef>
              <a:spcAft>
                <a:spcPct val="0"/>
              </a:spcAft>
            </a:pPr>
            <a:fld id="{B3255C16-D29B-461C-B523-E699B47F797C}" type="slidenum">
              <a:rPr lang="pl-PL" smtClean="0"/>
              <a:pPr algn="r" defTabSz="642915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06270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3">
            <a:extLst>
              <a:ext uri="{FF2B5EF4-FFF2-40B4-BE49-F238E27FC236}">
                <a16:creationId xmlns:a16="http://schemas.microsoft.com/office/drawing/2014/main" id="{2957E308-AE1D-4786-870C-28A7A29CF08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67722-55B4-419D-ABC9-F6E1EF0DE33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18708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ść standardow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4"/>
          </p:nvPr>
        </p:nvSpPr>
        <p:spPr>
          <a:xfrm>
            <a:off x="8568000" y="183600"/>
            <a:ext cx="277200" cy="153888"/>
          </a:xfrm>
          <a:prstGeom prst="rect">
            <a:avLst/>
          </a:prstGeom>
        </p:spPr>
        <p:txBody>
          <a:bodyPr lIns="0" tIns="0" rIns="0" bIns="0"/>
          <a:lstStyle/>
          <a:p>
            <a:pPr algn="r" defTabSz="642915" fontAlgn="base">
              <a:spcBef>
                <a:spcPct val="0"/>
              </a:spcBef>
              <a:spcAft>
                <a:spcPct val="0"/>
              </a:spcAft>
            </a:pPr>
            <a:fld id="{B3255C16-D29B-461C-B523-E699B47F797C}" type="slidenum">
              <a:rPr lang="pl-PL" smtClean="0"/>
              <a:pPr algn="r" defTabSz="642915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l-PL" dirty="0"/>
          </a:p>
        </p:txBody>
      </p:sp>
      <p:sp>
        <p:nvSpPr>
          <p:cNvPr id="8" name="Tytuł 7"/>
          <p:cNvSpPr>
            <a:spLocks noGrp="1"/>
          </p:cNvSpPr>
          <p:nvPr>
            <p:ph type="title" hasCustomPrompt="1"/>
          </p:nvPr>
        </p:nvSpPr>
        <p:spPr>
          <a:xfrm>
            <a:off x="576000" y="648000"/>
            <a:ext cx="7992000" cy="3591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 dirty="0"/>
              <a:t>Tytuł</a:t>
            </a:r>
          </a:p>
        </p:txBody>
      </p:sp>
      <p:sp>
        <p:nvSpPr>
          <p:cNvPr id="6" name="Symbol zastępczy zawartości 4">
            <a:extLst>
              <a:ext uri="{FF2B5EF4-FFF2-40B4-BE49-F238E27FC236}">
                <a16:creationId xmlns:a16="http://schemas.microsoft.com/office/drawing/2014/main" id="{9B02E5EB-3DD3-47E5-B597-D487252DD66D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76000" y="1260000"/>
            <a:ext cx="7992000" cy="3543998"/>
          </a:xfrm>
          <a:prstGeom prst="rect">
            <a:avLst/>
          </a:prstGeom>
        </p:spPr>
        <p:txBody>
          <a:bodyPr/>
          <a:lstStyle>
            <a:lvl1pPr>
              <a:buClr>
                <a:srgbClr val="1D2C4F"/>
              </a:buClr>
              <a:defRPr/>
            </a:lvl1pPr>
            <a:lvl2pPr>
              <a:buClr>
                <a:srgbClr val="BDAD7D"/>
              </a:buClr>
              <a:defRPr/>
            </a:lvl2pPr>
            <a:lvl3pPr>
              <a:buClr>
                <a:srgbClr val="BDAD7D"/>
              </a:buClr>
              <a:defRPr/>
            </a:lvl3pPr>
            <a:lvl4pPr>
              <a:buClr>
                <a:srgbClr val="BDAD7D"/>
              </a:buClr>
              <a:defRPr/>
            </a:lvl4pPr>
            <a:lvl5pPr>
              <a:buClr>
                <a:srgbClr val="BDAD7D"/>
              </a:buClr>
              <a:defRPr/>
            </a:lvl5pPr>
          </a:lstStyle>
          <a:p>
            <a:pPr lvl="0"/>
            <a:r>
              <a:rPr lang="pl-PL" dirty="0"/>
              <a:t>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tekstu 11">
            <a:extLst>
              <a:ext uri="{FF2B5EF4-FFF2-40B4-BE49-F238E27FC236}">
                <a16:creationId xmlns:a16="http://schemas.microsoft.com/office/drawing/2014/main" id="{5D6B9ADF-BC5B-440B-8FA5-7AAB3548F2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00000" y="183254"/>
            <a:ext cx="651641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buNone/>
              <a:defRPr lang="pl-PL" sz="10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pl-PL" dirty="0"/>
              <a:t>Tytuł prezentacji</a:t>
            </a:r>
          </a:p>
        </p:txBody>
      </p:sp>
    </p:spTree>
    <p:extLst>
      <p:ext uri="{BB962C8B-B14F-4D97-AF65-F5344CB8AC3E}">
        <p14:creationId xmlns:p14="http://schemas.microsoft.com/office/powerpoint/2010/main" val="534254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ść z diagram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 hasCustomPrompt="1"/>
          </p:nvPr>
        </p:nvSpPr>
        <p:spPr>
          <a:xfrm>
            <a:off x="576000" y="648000"/>
            <a:ext cx="7992000" cy="3591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 dirty="0"/>
              <a:t>Tytuł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6"/>
          </p:nvPr>
        </p:nvSpPr>
        <p:spPr>
          <a:xfrm>
            <a:off x="8568000" y="183600"/>
            <a:ext cx="277200" cy="153888"/>
          </a:xfrm>
          <a:prstGeom prst="rect">
            <a:avLst/>
          </a:prstGeom>
        </p:spPr>
        <p:txBody>
          <a:bodyPr/>
          <a:lstStyle/>
          <a:p>
            <a:pPr algn="r" defTabSz="642915" fontAlgn="base">
              <a:spcBef>
                <a:spcPct val="0"/>
              </a:spcBef>
              <a:spcAft>
                <a:spcPct val="0"/>
              </a:spcAft>
            </a:pPr>
            <a:fld id="{B3255C16-D29B-461C-B523-E699B47F797C}" type="slidenum">
              <a:rPr lang="pl-PL" smtClean="0"/>
              <a:pPr algn="r" defTabSz="642915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l-PL" dirty="0"/>
          </a:p>
        </p:txBody>
      </p:sp>
      <p:sp>
        <p:nvSpPr>
          <p:cNvPr id="8" name="Symbol zastępczy zawartości 4">
            <a:extLst>
              <a:ext uri="{FF2B5EF4-FFF2-40B4-BE49-F238E27FC236}">
                <a16:creationId xmlns:a16="http://schemas.microsoft.com/office/drawing/2014/main" id="{6F1E4ECA-26B3-4F5F-964B-BF0CA3053F21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76000" y="1260000"/>
            <a:ext cx="7992000" cy="1095726"/>
          </a:xfrm>
          <a:prstGeom prst="rect">
            <a:avLst/>
          </a:prstGeom>
        </p:spPr>
        <p:txBody>
          <a:bodyPr/>
          <a:lstStyle>
            <a:lvl1pPr>
              <a:buClr>
                <a:srgbClr val="1D2C4F"/>
              </a:buClr>
              <a:defRPr/>
            </a:lvl1pPr>
            <a:lvl2pPr>
              <a:buClr>
                <a:srgbClr val="BDAD7D"/>
              </a:buClr>
              <a:defRPr/>
            </a:lvl2pPr>
            <a:lvl3pPr>
              <a:buClr>
                <a:srgbClr val="BDAD7D"/>
              </a:buClr>
              <a:defRPr/>
            </a:lvl3pPr>
            <a:lvl4pPr>
              <a:buClr>
                <a:srgbClr val="BDAD7D"/>
              </a:buClr>
              <a:defRPr/>
            </a:lvl4pPr>
            <a:lvl5pPr>
              <a:buClr>
                <a:srgbClr val="BDAD7D"/>
              </a:buClr>
              <a:defRPr/>
            </a:lvl5pPr>
          </a:lstStyle>
          <a:p>
            <a:pPr lvl="0"/>
            <a:r>
              <a:rPr lang="pl-PL" dirty="0"/>
              <a:t>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10" name="Symbol zastępczy zawartości 4">
            <a:extLst>
              <a:ext uri="{FF2B5EF4-FFF2-40B4-BE49-F238E27FC236}">
                <a16:creationId xmlns:a16="http://schemas.microsoft.com/office/drawing/2014/main" id="{BBCB57CC-2769-4EB1-91B5-9F74EF9C9560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576000" y="2466000"/>
            <a:ext cx="7992000" cy="2337998"/>
          </a:xfrm>
          <a:prstGeom prst="rect">
            <a:avLst/>
          </a:prstGeom>
        </p:spPr>
        <p:txBody>
          <a:bodyPr/>
          <a:lstStyle>
            <a:lvl1pPr>
              <a:buClr>
                <a:srgbClr val="1D2C4F"/>
              </a:buClr>
              <a:defRPr/>
            </a:lvl1pPr>
            <a:lvl2pPr>
              <a:buClr>
                <a:srgbClr val="BDAD7D"/>
              </a:buClr>
              <a:defRPr/>
            </a:lvl2pPr>
            <a:lvl3pPr>
              <a:buClr>
                <a:srgbClr val="BDAD7D"/>
              </a:buClr>
              <a:defRPr/>
            </a:lvl3pPr>
            <a:lvl4pPr>
              <a:buClr>
                <a:srgbClr val="BDAD7D"/>
              </a:buClr>
              <a:defRPr/>
            </a:lvl4pPr>
            <a:lvl5pPr>
              <a:buClr>
                <a:srgbClr val="BDAD7D"/>
              </a:buClr>
              <a:defRPr/>
            </a:lvl5pPr>
          </a:lstStyle>
          <a:p>
            <a:pPr lvl="0"/>
            <a:r>
              <a:rPr lang="pl-PL" dirty="0"/>
              <a:t>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tekstu 11">
            <a:extLst>
              <a:ext uri="{FF2B5EF4-FFF2-40B4-BE49-F238E27FC236}">
                <a16:creationId xmlns:a16="http://schemas.microsoft.com/office/drawing/2014/main" id="{9B3E5A68-A478-438D-9E1B-0E13B465A2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00000" y="183254"/>
            <a:ext cx="651641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buNone/>
              <a:defRPr lang="pl-PL" sz="10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pl-PL" dirty="0"/>
              <a:t>Tytuł prezentacji</a:t>
            </a:r>
          </a:p>
        </p:txBody>
      </p:sp>
    </p:spTree>
    <p:extLst>
      <p:ext uri="{BB962C8B-B14F-4D97-AF65-F5344CB8AC3E}">
        <p14:creationId xmlns:p14="http://schemas.microsoft.com/office/powerpoint/2010/main" val="321900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/>
          <p:cNvSpPr>
            <a:spLocks noGrp="1"/>
          </p:cNvSpPr>
          <p:nvPr>
            <p:ph type="body" sz="quarter" idx="15" hasCustomPrompt="1"/>
          </p:nvPr>
        </p:nvSpPr>
        <p:spPr>
          <a:xfrm>
            <a:off x="576000" y="4779900"/>
            <a:ext cx="7992000" cy="180000"/>
          </a:xfrm>
          <a:prstGeom prst="rect">
            <a:avLst/>
          </a:prstGeom>
        </p:spPr>
        <p:txBody>
          <a:bodyPr lIns="0" tIns="0" rIns="0" bIns="0" anchor="t"/>
          <a:lstStyle>
            <a:lvl1pPr marL="171450" indent="-171450">
              <a:buFont typeface="Arial" pitchFamily="34" charset="0"/>
              <a:buNone/>
              <a:defRPr lang="pl-PL" sz="1000" baseline="0" dirty="0">
                <a:ea typeface="Verdana" pitchFamily="34" charset="0"/>
                <a:cs typeface="Verdana" pitchFamily="34" charset="0"/>
              </a:defRPr>
            </a:lvl1pPr>
          </a:lstStyle>
          <a:p>
            <a:pPr marL="0" marR="0" lvl="0" indent="0" eaLnBrk="0" fontAlgn="base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414141"/>
              </a:buClr>
              <a:buSzPct val="125000"/>
              <a:tabLst/>
            </a:pPr>
            <a:r>
              <a:rPr lang="pl-PL" dirty="0"/>
              <a:t>Źródło:</a:t>
            </a:r>
          </a:p>
        </p:txBody>
      </p:sp>
      <p:sp>
        <p:nvSpPr>
          <p:cNvPr id="5" name="Tytuł 4"/>
          <p:cNvSpPr>
            <a:spLocks noGrp="1"/>
          </p:cNvSpPr>
          <p:nvPr>
            <p:ph type="title" hasCustomPrompt="1"/>
          </p:nvPr>
        </p:nvSpPr>
        <p:spPr>
          <a:xfrm>
            <a:off x="576000" y="648000"/>
            <a:ext cx="7992000" cy="3591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 dirty="0"/>
              <a:t>Tytuł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7"/>
          </p:nvPr>
        </p:nvSpPr>
        <p:spPr>
          <a:xfrm>
            <a:off x="8568000" y="183600"/>
            <a:ext cx="277200" cy="153888"/>
          </a:xfrm>
          <a:prstGeom prst="rect">
            <a:avLst/>
          </a:prstGeom>
        </p:spPr>
        <p:txBody>
          <a:bodyPr/>
          <a:lstStyle/>
          <a:p>
            <a:pPr algn="r" defTabSz="642915" fontAlgn="base">
              <a:spcBef>
                <a:spcPct val="0"/>
              </a:spcBef>
              <a:spcAft>
                <a:spcPct val="0"/>
              </a:spcAft>
            </a:pPr>
            <a:fld id="{B3255C16-D29B-461C-B523-E699B47F797C}" type="slidenum">
              <a:rPr lang="pl-PL" smtClean="0"/>
              <a:pPr algn="r" defTabSz="642915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l-PL" dirty="0"/>
          </a:p>
        </p:txBody>
      </p:sp>
      <p:sp>
        <p:nvSpPr>
          <p:cNvPr id="9" name="Symbol zastępczy zawartości 4">
            <a:extLst>
              <a:ext uri="{FF2B5EF4-FFF2-40B4-BE49-F238E27FC236}">
                <a16:creationId xmlns:a16="http://schemas.microsoft.com/office/drawing/2014/main" id="{68161E1C-7AAE-4E2B-9534-5F2EFC621D17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76000" y="1260000"/>
            <a:ext cx="7992000" cy="3399982"/>
          </a:xfrm>
          <a:prstGeom prst="rect">
            <a:avLst/>
          </a:prstGeom>
        </p:spPr>
        <p:txBody>
          <a:bodyPr/>
          <a:lstStyle>
            <a:lvl1pPr>
              <a:buClr>
                <a:srgbClr val="1D2C4F"/>
              </a:buClr>
              <a:defRPr/>
            </a:lvl1pPr>
            <a:lvl2pPr>
              <a:buClr>
                <a:srgbClr val="BDAD7D"/>
              </a:buClr>
              <a:defRPr/>
            </a:lvl2pPr>
            <a:lvl3pPr>
              <a:buClr>
                <a:srgbClr val="BDAD7D"/>
              </a:buClr>
              <a:defRPr/>
            </a:lvl3pPr>
            <a:lvl4pPr>
              <a:buClr>
                <a:srgbClr val="BDAD7D"/>
              </a:buClr>
              <a:defRPr/>
            </a:lvl4pPr>
            <a:lvl5pPr>
              <a:buClr>
                <a:srgbClr val="BDAD7D"/>
              </a:buClr>
              <a:defRPr/>
            </a:lvl5pPr>
          </a:lstStyle>
          <a:p>
            <a:pPr lvl="0"/>
            <a:r>
              <a:rPr lang="pl-PL" dirty="0"/>
              <a:t>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tekstu 11">
            <a:extLst>
              <a:ext uri="{FF2B5EF4-FFF2-40B4-BE49-F238E27FC236}">
                <a16:creationId xmlns:a16="http://schemas.microsoft.com/office/drawing/2014/main" id="{E2FE73EC-0F0F-4304-9B7D-2D18DE7E23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00000" y="183254"/>
            <a:ext cx="651641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buNone/>
              <a:defRPr lang="pl-PL" sz="10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pl-PL" dirty="0"/>
              <a:t>Tytuł prezentacji</a:t>
            </a:r>
          </a:p>
        </p:txBody>
      </p:sp>
    </p:spTree>
    <p:extLst>
      <p:ext uri="{BB962C8B-B14F-4D97-AF65-F5344CB8AC3E}">
        <p14:creationId xmlns:p14="http://schemas.microsoft.com/office/powerpoint/2010/main" val="5312997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ie kolumny: Tekst i wyk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20"/>
          </p:nvPr>
        </p:nvSpPr>
        <p:spPr>
          <a:xfrm>
            <a:off x="8568000" y="183600"/>
            <a:ext cx="277200" cy="15388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j-lt"/>
              </a:defRPr>
            </a:lvl1pPr>
          </a:lstStyle>
          <a:p>
            <a:pPr defTabSz="642915" fontAlgn="base">
              <a:spcBef>
                <a:spcPct val="0"/>
              </a:spcBef>
              <a:spcAft>
                <a:spcPct val="0"/>
              </a:spcAft>
            </a:pPr>
            <a:fld id="{B3255C16-D29B-461C-B523-E699B47F797C}" type="slidenum">
              <a:rPr lang="pl-PL" smtClean="0"/>
              <a:pPr defTabSz="642915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l-PL" dirty="0"/>
          </a:p>
        </p:txBody>
      </p:sp>
      <p:sp>
        <p:nvSpPr>
          <p:cNvPr id="5" name="Tytuł 4"/>
          <p:cNvSpPr>
            <a:spLocks noGrp="1"/>
          </p:cNvSpPr>
          <p:nvPr>
            <p:ph type="title" hasCustomPrompt="1"/>
          </p:nvPr>
        </p:nvSpPr>
        <p:spPr>
          <a:xfrm>
            <a:off x="576000" y="648000"/>
            <a:ext cx="7992000" cy="3591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 dirty="0"/>
              <a:t>Tytuł</a:t>
            </a:r>
          </a:p>
        </p:txBody>
      </p:sp>
      <p:sp>
        <p:nvSpPr>
          <p:cNvPr id="13" name="Symbol zastępczy tekstu 13"/>
          <p:cNvSpPr>
            <a:spLocks noGrp="1"/>
          </p:cNvSpPr>
          <p:nvPr>
            <p:ph type="body" sz="quarter" idx="21" hasCustomPrompt="1"/>
          </p:nvPr>
        </p:nvSpPr>
        <p:spPr>
          <a:xfrm>
            <a:off x="4752000" y="4681800"/>
            <a:ext cx="3816000" cy="178200"/>
          </a:xfrm>
          <a:prstGeom prst="rect">
            <a:avLst/>
          </a:prstGeom>
        </p:spPr>
        <p:txBody>
          <a:bodyPr lIns="0" tIns="0" rIns="0" bIns="0" anchor="t"/>
          <a:lstStyle>
            <a:lvl1pPr marL="360000" indent="-360000">
              <a:buFontTx/>
              <a:buNone/>
              <a:defRPr lang="pl-PL" sz="1000" baseline="0" smtClean="0">
                <a:ea typeface="Verdana" pitchFamily="34" charset="0"/>
                <a:cs typeface="Verdana" pitchFamily="34" charset="0"/>
              </a:defRPr>
            </a:lvl1pPr>
            <a:lvl2pPr>
              <a:defRPr lang="pl-PL" sz="1800" smtClean="0"/>
            </a:lvl2pPr>
            <a:lvl3pPr>
              <a:defRPr lang="pl-PL" baseline="0" smtClean="0"/>
            </a:lvl3pPr>
            <a:lvl4pPr>
              <a:defRPr lang="pl-PL" sz="1400" smtClean="0"/>
            </a:lvl4pPr>
            <a:lvl5pPr>
              <a:defRPr lang="pl-PL" sz="1200"/>
            </a:lvl5pPr>
          </a:lstStyle>
          <a:p>
            <a:pPr marL="0" marR="0" lvl="0" indent="0" eaLnBrk="0" fontAlgn="base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414141"/>
              </a:buClr>
              <a:buSzPct val="125000"/>
              <a:tabLst/>
            </a:pPr>
            <a:r>
              <a:rPr lang="pl-PL" dirty="0"/>
              <a:t>Źródło:</a:t>
            </a:r>
          </a:p>
        </p:txBody>
      </p:sp>
      <p:sp>
        <p:nvSpPr>
          <p:cNvPr id="10" name="Symbol zastępczy zawartości 4">
            <a:extLst>
              <a:ext uri="{FF2B5EF4-FFF2-40B4-BE49-F238E27FC236}">
                <a16:creationId xmlns:a16="http://schemas.microsoft.com/office/drawing/2014/main" id="{E3264194-C7B5-40FE-B13C-D12DE292C444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76000" y="1260000"/>
            <a:ext cx="3816000" cy="3600000"/>
          </a:xfrm>
          <a:prstGeom prst="rect">
            <a:avLst/>
          </a:prstGeom>
        </p:spPr>
        <p:txBody>
          <a:bodyPr/>
          <a:lstStyle>
            <a:lvl1pPr>
              <a:buClr>
                <a:srgbClr val="1D2C4F"/>
              </a:buClr>
              <a:defRPr/>
            </a:lvl1pPr>
            <a:lvl2pPr>
              <a:buClr>
                <a:srgbClr val="BDAD7D"/>
              </a:buClr>
              <a:defRPr/>
            </a:lvl2pPr>
            <a:lvl3pPr>
              <a:buClr>
                <a:srgbClr val="BDAD7D"/>
              </a:buClr>
              <a:defRPr/>
            </a:lvl3pPr>
            <a:lvl4pPr>
              <a:buClr>
                <a:srgbClr val="BDAD7D"/>
              </a:buClr>
              <a:defRPr/>
            </a:lvl4pPr>
            <a:lvl5pPr>
              <a:buClr>
                <a:srgbClr val="BDAD7D"/>
              </a:buClr>
              <a:defRPr/>
            </a:lvl5pPr>
          </a:lstStyle>
          <a:p>
            <a:pPr lvl="0"/>
            <a:r>
              <a:rPr lang="pl-PL" dirty="0"/>
              <a:t>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4" name="Symbol zastępczy zawartości 4">
            <a:extLst>
              <a:ext uri="{FF2B5EF4-FFF2-40B4-BE49-F238E27FC236}">
                <a16:creationId xmlns:a16="http://schemas.microsoft.com/office/drawing/2014/main" id="{CD2C1B7D-B884-438E-B221-066D64307D60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752000" y="1260000"/>
            <a:ext cx="3816000" cy="3327974"/>
          </a:xfrm>
          <a:prstGeom prst="rect">
            <a:avLst/>
          </a:prstGeom>
        </p:spPr>
        <p:txBody>
          <a:bodyPr/>
          <a:lstStyle>
            <a:lvl1pPr>
              <a:buClr>
                <a:srgbClr val="1D2C4F"/>
              </a:buClr>
              <a:defRPr/>
            </a:lvl1pPr>
            <a:lvl2pPr>
              <a:buClr>
                <a:srgbClr val="BDAD7D"/>
              </a:buClr>
              <a:defRPr/>
            </a:lvl2pPr>
            <a:lvl3pPr>
              <a:buClr>
                <a:srgbClr val="BDAD7D"/>
              </a:buClr>
              <a:defRPr/>
            </a:lvl3pPr>
            <a:lvl4pPr>
              <a:buClr>
                <a:srgbClr val="BDAD7D"/>
              </a:buClr>
              <a:defRPr/>
            </a:lvl4pPr>
            <a:lvl5pPr>
              <a:buClr>
                <a:srgbClr val="BDAD7D"/>
              </a:buClr>
              <a:defRPr/>
            </a:lvl5pPr>
          </a:lstStyle>
          <a:p>
            <a:pPr lvl="0"/>
            <a:r>
              <a:rPr lang="pl-PL" dirty="0"/>
              <a:t>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tekstu 11">
            <a:extLst>
              <a:ext uri="{FF2B5EF4-FFF2-40B4-BE49-F238E27FC236}">
                <a16:creationId xmlns:a16="http://schemas.microsoft.com/office/drawing/2014/main" id="{95732A52-C1DB-4662-8E11-F6BB082E08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00000" y="183254"/>
            <a:ext cx="651641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buNone/>
              <a:defRPr lang="pl-PL" sz="10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pl-PL" dirty="0"/>
              <a:t>Tytuł prezentacji</a:t>
            </a:r>
          </a:p>
        </p:txBody>
      </p:sp>
    </p:spTree>
    <p:extLst>
      <p:ext uri="{BB962C8B-B14F-4D97-AF65-F5344CB8AC3E}">
        <p14:creationId xmlns:p14="http://schemas.microsoft.com/office/powerpoint/2010/main" val="1937968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ie kolum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 hasCustomPrompt="1"/>
          </p:nvPr>
        </p:nvSpPr>
        <p:spPr>
          <a:xfrm>
            <a:off x="576000" y="648000"/>
            <a:ext cx="7992000" cy="3591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 dirty="0"/>
              <a:t>Tytuł</a:t>
            </a:r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7"/>
          </p:nvPr>
        </p:nvSpPr>
        <p:spPr>
          <a:xfrm>
            <a:off x="8568000" y="183600"/>
            <a:ext cx="277200" cy="153888"/>
          </a:xfrm>
          <a:prstGeom prst="rect">
            <a:avLst/>
          </a:prstGeom>
        </p:spPr>
        <p:txBody>
          <a:bodyPr/>
          <a:lstStyle/>
          <a:p>
            <a:pPr algn="r" defTabSz="642915" fontAlgn="base">
              <a:spcBef>
                <a:spcPct val="0"/>
              </a:spcBef>
              <a:spcAft>
                <a:spcPct val="0"/>
              </a:spcAft>
            </a:pPr>
            <a:fld id="{B3255C16-D29B-461C-B523-E699B47F797C}" type="slidenum">
              <a:rPr lang="pl-PL" smtClean="0"/>
              <a:pPr algn="r" defTabSz="642915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l-PL" dirty="0"/>
          </a:p>
        </p:txBody>
      </p:sp>
      <p:sp>
        <p:nvSpPr>
          <p:cNvPr id="9" name="Symbol zastępczy zawartości 4">
            <a:extLst>
              <a:ext uri="{FF2B5EF4-FFF2-40B4-BE49-F238E27FC236}">
                <a16:creationId xmlns:a16="http://schemas.microsoft.com/office/drawing/2014/main" id="{11045564-611B-48BE-9C1E-110CBD424B77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76000" y="1260000"/>
            <a:ext cx="3816000" cy="3600000"/>
          </a:xfrm>
          <a:prstGeom prst="rect">
            <a:avLst/>
          </a:prstGeom>
        </p:spPr>
        <p:txBody>
          <a:bodyPr/>
          <a:lstStyle>
            <a:lvl1pPr>
              <a:buClr>
                <a:srgbClr val="1D2C4F"/>
              </a:buClr>
              <a:defRPr/>
            </a:lvl1pPr>
            <a:lvl2pPr>
              <a:buClr>
                <a:srgbClr val="BDAD7D"/>
              </a:buClr>
              <a:defRPr/>
            </a:lvl2pPr>
            <a:lvl3pPr>
              <a:buClr>
                <a:srgbClr val="BDAD7D"/>
              </a:buClr>
              <a:defRPr/>
            </a:lvl3pPr>
            <a:lvl4pPr>
              <a:buClr>
                <a:srgbClr val="BDAD7D"/>
              </a:buClr>
              <a:defRPr/>
            </a:lvl4pPr>
            <a:lvl5pPr>
              <a:buClr>
                <a:srgbClr val="BDAD7D"/>
              </a:buClr>
              <a:defRPr/>
            </a:lvl5pPr>
          </a:lstStyle>
          <a:p>
            <a:pPr lvl="0"/>
            <a:r>
              <a:rPr lang="pl-PL" dirty="0"/>
              <a:t>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1" name="Symbol zastępczy zawartości 4">
            <a:extLst>
              <a:ext uri="{FF2B5EF4-FFF2-40B4-BE49-F238E27FC236}">
                <a16:creationId xmlns:a16="http://schemas.microsoft.com/office/drawing/2014/main" id="{0881C00A-99E0-4507-960F-E13D765F376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752000" y="1260000"/>
            <a:ext cx="3816000" cy="3600000"/>
          </a:xfrm>
          <a:prstGeom prst="rect">
            <a:avLst/>
          </a:prstGeom>
        </p:spPr>
        <p:txBody>
          <a:bodyPr/>
          <a:lstStyle>
            <a:lvl1pPr>
              <a:buClr>
                <a:srgbClr val="1D2C4F"/>
              </a:buClr>
              <a:defRPr/>
            </a:lvl1pPr>
            <a:lvl2pPr>
              <a:buClr>
                <a:srgbClr val="BDAD7D"/>
              </a:buClr>
              <a:defRPr/>
            </a:lvl2pPr>
            <a:lvl3pPr>
              <a:buClr>
                <a:srgbClr val="BDAD7D"/>
              </a:buClr>
              <a:defRPr/>
            </a:lvl3pPr>
            <a:lvl4pPr>
              <a:buClr>
                <a:srgbClr val="BDAD7D"/>
              </a:buClr>
              <a:defRPr/>
            </a:lvl4pPr>
            <a:lvl5pPr>
              <a:buClr>
                <a:srgbClr val="BDAD7D"/>
              </a:buClr>
              <a:defRPr/>
            </a:lvl5pPr>
          </a:lstStyle>
          <a:p>
            <a:pPr lvl="0"/>
            <a:r>
              <a:rPr lang="pl-PL" dirty="0"/>
              <a:t>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tekstu 11">
            <a:extLst>
              <a:ext uri="{FF2B5EF4-FFF2-40B4-BE49-F238E27FC236}">
                <a16:creationId xmlns:a16="http://schemas.microsoft.com/office/drawing/2014/main" id="{97CB56DC-429C-483F-BA03-512E77C71E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00000" y="183254"/>
            <a:ext cx="651641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buNone/>
              <a:defRPr lang="pl-PL" sz="10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pl-PL" dirty="0"/>
              <a:t>Tytuł prezentacji</a:t>
            </a:r>
          </a:p>
        </p:txBody>
      </p:sp>
    </p:spTree>
    <p:extLst>
      <p:ext uri="{BB962C8B-B14F-4D97-AF65-F5344CB8AC3E}">
        <p14:creationId xmlns:p14="http://schemas.microsoft.com/office/powerpoint/2010/main" val="565755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ie kolumny: Wykre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ekstu 13"/>
          <p:cNvSpPr>
            <a:spLocks noGrp="1"/>
          </p:cNvSpPr>
          <p:nvPr>
            <p:ph type="body" sz="quarter" idx="17" hasCustomPrompt="1"/>
          </p:nvPr>
        </p:nvSpPr>
        <p:spPr>
          <a:xfrm>
            <a:off x="576000" y="4579200"/>
            <a:ext cx="3816000" cy="178200"/>
          </a:xfrm>
          <a:prstGeom prst="rect">
            <a:avLst/>
          </a:prstGeom>
        </p:spPr>
        <p:txBody>
          <a:bodyPr lIns="0" tIns="0" rIns="0" bIns="0" anchor="t"/>
          <a:lstStyle>
            <a:lvl1pPr marL="360000" indent="-360000">
              <a:buFontTx/>
              <a:buNone/>
              <a:defRPr lang="pl-PL" sz="1000" baseline="0" smtClean="0">
                <a:ea typeface="Verdana" pitchFamily="34" charset="0"/>
                <a:cs typeface="Verdana" pitchFamily="34" charset="0"/>
              </a:defRPr>
            </a:lvl1pPr>
            <a:lvl2pPr>
              <a:defRPr lang="pl-PL" sz="1800" smtClean="0"/>
            </a:lvl2pPr>
            <a:lvl3pPr>
              <a:defRPr lang="pl-PL" baseline="0" smtClean="0"/>
            </a:lvl3pPr>
            <a:lvl4pPr>
              <a:defRPr lang="pl-PL" sz="1400" smtClean="0"/>
            </a:lvl4pPr>
            <a:lvl5pPr>
              <a:defRPr lang="pl-PL" sz="1200"/>
            </a:lvl5pPr>
          </a:lstStyle>
          <a:p>
            <a:pPr marL="0" marR="0" lvl="0" indent="0" eaLnBrk="0" fontAlgn="base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414141"/>
              </a:buClr>
              <a:buSzPct val="125000"/>
              <a:tabLst/>
            </a:pPr>
            <a:r>
              <a:rPr lang="pl-PL" dirty="0"/>
              <a:t>Źródło:</a:t>
            </a:r>
          </a:p>
        </p:txBody>
      </p:sp>
      <p:sp>
        <p:nvSpPr>
          <p:cNvPr id="15" name="Symbol zastępczy tekstu 13"/>
          <p:cNvSpPr>
            <a:spLocks noGrp="1"/>
          </p:cNvSpPr>
          <p:nvPr>
            <p:ph type="body" sz="quarter" idx="18" hasCustomPrompt="1"/>
          </p:nvPr>
        </p:nvSpPr>
        <p:spPr>
          <a:xfrm>
            <a:off x="4752000" y="4579200"/>
            <a:ext cx="3816000" cy="178200"/>
          </a:xfrm>
          <a:prstGeom prst="rect">
            <a:avLst/>
          </a:prstGeom>
        </p:spPr>
        <p:txBody>
          <a:bodyPr lIns="0" tIns="0" rIns="0" bIns="0" anchor="t"/>
          <a:lstStyle>
            <a:lvl1pPr marL="360000" indent="-360000">
              <a:buFontTx/>
              <a:buNone/>
              <a:defRPr lang="pl-PL" sz="1000" baseline="0" smtClean="0">
                <a:ea typeface="Verdana" pitchFamily="34" charset="0"/>
                <a:cs typeface="Verdana" pitchFamily="34" charset="0"/>
              </a:defRPr>
            </a:lvl1pPr>
            <a:lvl2pPr>
              <a:defRPr lang="pl-PL" sz="1800" smtClean="0"/>
            </a:lvl2pPr>
            <a:lvl3pPr>
              <a:defRPr lang="pl-PL" baseline="0" smtClean="0"/>
            </a:lvl3pPr>
            <a:lvl4pPr>
              <a:defRPr lang="pl-PL" sz="1400" smtClean="0"/>
            </a:lvl4pPr>
            <a:lvl5pPr>
              <a:defRPr lang="pl-PL" sz="1200"/>
            </a:lvl5pPr>
          </a:lstStyle>
          <a:p>
            <a:pPr marL="0" marR="0" lvl="0" indent="0" eaLnBrk="0" fontAlgn="base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414141"/>
              </a:buClr>
              <a:buSzPct val="125000"/>
              <a:tabLst/>
            </a:pPr>
            <a:r>
              <a:rPr lang="pl-PL" dirty="0"/>
              <a:t>Źródło:</a:t>
            </a:r>
          </a:p>
        </p:txBody>
      </p:sp>
      <p:sp>
        <p:nvSpPr>
          <p:cNvPr id="5" name="Tytuł 4"/>
          <p:cNvSpPr>
            <a:spLocks noGrp="1"/>
          </p:cNvSpPr>
          <p:nvPr>
            <p:ph type="title" hasCustomPrompt="1"/>
          </p:nvPr>
        </p:nvSpPr>
        <p:spPr>
          <a:xfrm>
            <a:off x="576000" y="648000"/>
            <a:ext cx="7992000" cy="3591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 dirty="0"/>
              <a:t>Tytuł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21"/>
          </p:nvPr>
        </p:nvSpPr>
        <p:spPr>
          <a:xfrm>
            <a:off x="8568000" y="183600"/>
            <a:ext cx="277200" cy="153888"/>
          </a:xfrm>
          <a:prstGeom prst="rect">
            <a:avLst/>
          </a:prstGeom>
        </p:spPr>
        <p:txBody>
          <a:bodyPr/>
          <a:lstStyle/>
          <a:p>
            <a:pPr algn="r" defTabSz="642915" fontAlgn="base">
              <a:spcBef>
                <a:spcPct val="0"/>
              </a:spcBef>
              <a:spcAft>
                <a:spcPct val="0"/>
              </a:spcAft>
            </a:pPr>
            <a:fld id="{B3255C16-D29B-461C-B523-E699B47F797C}" type="slidenum">
              <a:rPr lang="pl-PL" smtClean="0"/>
              <a:pPr algn="r" defTabSz="642915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l-PL" dirty="0"/>
          </a:p>
        </p:txBody>
      </p:sp>
      <p:sp>
        <p:nvSpPr>
          <p:cNvPr id="13" name="Symbol zastępczy zawartości 4">
            <a:extLst>
              <a:ext uri="{FF2B5EF4-FFF2-40B4-BE49-F238E27FC236}">
                <a16:creationId xmlns:a16="http://schemas.microsoft.com/office/drawing/2014/main" id="{4A886C0F-FEA6-4F3F-807B-BA960ACBCF7F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76000" y="1260000"/>
            <a:ext cx="3816000" cy="3235500"/>
          </a:xfrm>
          <a:prstGeom prst="rect">
            <a:avLst/>
          </a:prstGeom>
        </p:spPr>
        <p:txBody>
          <a:bodyPr/>
          <a:lstStyle>
            <a:lvl1pPr>
              <a:buClr>
                <a:srgbClr val="1D2C4F"/>
              </a:buClr>
              <a:defRPr/>
            </a:lvl1pPr>
            <a:lvl2pPr>
              <a:buClr>
                <a:srgbClr val="BDAD7D"/>
              </a:buClr>
              <a:defRPr/>
            </a:lvl2pPr>
            <a:lvl3pPr>
              <a:buClr>
                <a:srgbClr val="BDAD7D"/>
              </a:buClr>
              <a:defRPr/>
            </a:lvl3pPr>
            <a:lvl4pPr>
              <a:buClr>
                <a:srgbClr val="BDAD7D"/>
              </a:buClr>
              <a:defRPr/>
            </a:lvl4pPr>
            <a:lvl5pPr>
              <a:buClr>
                <a:srgbClr val="BDAD7D"/>
              </a:buClr>
              <a:defRPr/>
            </a:lvl5pPr>
          </a:lstStyle>
          <a:p>
            <a:pPr lvl="0"/>
            <a:r>
              <a:rPr lang="pl-PL" dirty="0"/>
              <a:t>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7" name="Symbol zastępczy zawartości 4">
            <a:extLst>
              <a:ext uri="{FF2B5EF4-FFF2-40B4-BE49-F238E27FC236}">
                <a16:creationId xmlns:a16="http://schemas.microsoft.com/office/drawing/2014/main" id="{F9A5B7B3-1398-4047-B9C9-4A85293E3275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752000" y="1260000"/>
            <a:ext cx="3816000" cy="3235500"/>
          </a:xfrm>
          <a:prstGeom prst="rect">
            <a:avLst/>
          </a:prstGeom>
        </p:spPr>
        <p:txBody>
          <a:bodyPr/>
          <a:lstStyle>
            <a:lvl1pPr>
              <a:buClr>
                <a:srgbClr val="1D2C4F"/>
              </a:buClr>
              <a:defRPr/>
            </a:lvl1pPr>
            <a:lvl2pPr>
              <a:buClr>
                <a:srgbClr val="BDAD7D"/>
              </a:buClr>
              <a:defRPr/>
            </a:lvl2pPr>
            <a:lvl3pPr>
              <a:buClr>
                <a:srgbClr val="BDAD7D"/>
              </a:buClr>
              <a:defRPr/>
            </a:lvl3pPr>
            <a:lvl4pPr>
              <a:buClr>
                <a:srgbClr val="BDAD7D"/>
              </a:buClr>
              <a:defRPr/>
            </a:lvl4pPr>
            <a:lvl5pPr>
              <a:buClr>
                <a:srgbClr val="BDAD7D"/>
              </a:buClr>
              <a:defRPr/>
            </a:lvl5pPr>
          </a:lstStyle>
          <a:p>
            <a:pPr lvl="0"/>
            <a:r>
              <a:rPr lang="pl-PL" dirty="0"/>
              <a:t>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8" name="Symbol zastępczy tekstu 11">
            <a:extLst>
              <a:ext uri="{FF2B5EF4-FFF2-40B4-BE49-F238E27FC236}">
                <a16:creationId xmlns:a16="http://schemas.microsoft.com/office/drawing/2014/main" id="{07B0A2FA-6FF0-48FB-B93B-C17B44DA12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00000" y="183254"/>
            <a:ext cx="651641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buNone/>
              <a:defRPr lang="pl-PL" sz="10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pl-PL" dirty="0"/>
              <a:t>Tytuł prezentacji</a:t>
            </a:r>
          </a:p>
        </p:txBody>
      </p:sp>
    </p:spTree>
    <p:extLst>
      <p:ext uri="{BB962C8B-B14F-4D97-AF65-F5344CB8AC3E}">
        <p14:creationId xmlns:p14="http://schemas.microsoft.com/office/powerpoint/2010/main" val="10321281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ie kolumny 2: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6"/>
          </p:nvPr>
        </p:nvSpPr>
        <p:spPr>
          <a:xfrm>
            <a:off x="8568000" y="183600"/>
            <a:ext cx="277200" cy="153888"/>
          </a:xfrm>
          <a:prstGeom prst="rect">
            <a:avLst/>
          </a:prstGeom>
        </p:spPr>
        <p:txBody>
          <a:bodyPr/>
          <a:lstStyle/>
          <a:p>
            <a:pPr algn="r" defTabSz="642915" fontAlgn="base">
              <a:spcBef>
                <a:spcPct val="0"/>
              </a:spcBef>
              <a:spcAft>
                <a:spcPct val="0"/>
              </a:spcAft>
            </a:pPr>
            <a:fld id="{B3255C16-D29B-461C-B523-E699B47F797C}" type="slidenum">
              <a:rPr lang="pl-PL" smtClean="0"/>
              <a:pPr algn="r" defTabSz="642915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l-PL" dirty="0"/>
          </a:p>
        </p:txBody>
      </p:sp>
      <p:sp>
        <p:nvSpPr>
          <p:cNvPr id="5" name="Tytuł 4"/>
          <p:cNvSpPr>
            <a:spLocks noGrp="1"/>
          </p:cNvSpPr>
          <p:nvPr>
            <p:ph type="title" hasCustomPrompt="1"/>
          </p:nvPr>
        </p:nvSpPr>
        <p:spPr>
          <a:xfrm>
            <a:off x="576000" y="648000"/>
            <a:ext cx="7992000" cy="3591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 dirty="0"/>
              <a:t>Tytuł</a:t>
            </a:r>
          </a:p>
        </p:txBody>
      </p:sp>
      <p:sp>
        <p:nvSpPr>
          <p:cNvPr id="8" name="Symbol zastępczy zawartości 4">
            <a:extLst>
              <a:ext uri="{FF2B5EF4-FFF2-40B4-BE49-F238E27FC236}">
                <a16:creationId xmlns:a16="http://schemas.microsoft.com/office/drawing/2014/main" id="{42953D34-E4A2-4426-AE46-6740962E9077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76000" y="1260000"/>
            <a:ext cx="2555840" cy="3600000"/>
          </a:xfrm>
          <a:prstGeom prst="rect">
            <a:avLst/>
          </a:prstGeom>
        </p:spPr>
        <p:txBody>
          <a:bodyPr/>
          <a:lstStyle>
            <a:lvl1pPr>
              <a:buClr>
                <a:srgbClr val="1D2C4F"/>
              </a:buClr>
              <a:defRPr/>
            </a:lvl1pPr>
            <a:lvl2pPr>
              <a:buClr>
                <a:srgbClr val="BDAD7D"/>
              </a:buClr>
              <a:defRPr/>
            </a:lvl2pPr>
            <a:lvl3pPr>
              <a:buClr>
                <a:srgbClr val="BDAD7D"/>
              </a:buClr>
              <a:defRPr/>
            </a:lvl3pPr>
            <a:lvl4pPr>
              <a:buClr>
                <a:srgbClr val="BDAD7D"/>
              </a:buClr>
              <a:defRPr/>
            </a:lvl4pPr>
            <a:lvl5pPr>
              <a:buClr>
                <a:srgbClr val="BDAD7D"/>
              </a:buClr>
              <a:defRPr/>
            </a:lvl5pPr>
          </a:lstStyle>
          <a:p>
            <a:pPr lvl="0"/>
            <a:r>
              <a:rPr lang="pl-PL" dirty="0"/>
              <a:t>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9" name="Symbol zastępczy zawartości 12">
            <a:extLst>
              <a:ext uri="{FF2B5EF4-FFF2-40B4-BE49-F238E27FC236}">
                <a16:creationId xmlns:a16="http://schemas.microsoft.com/office/drawing/2014/main" id="{9B980C0D-B839-4194-8664-7786AB7B5377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3492000" y="1260000"/>
            <a:ext cx="5076000" cy="3600000"/>
          </a:xfrm>
          <a:prstGeom prst="rect">
            <a:avLst/>
          </a:prstGeom>
        </p:spPr>
        <p:txBody>
          <a:bodyPr/>
          <a:lstStyle>
            <a:lvl1pPr>
              <a:buClr>
                <a:srgbClr val="1D2C4F"/>
              </a:buClr>
              <a:defRPr/>
            </a:lvl1pPr>
            <a:lvl2pPr>
              <a:buClr>
                <a:srgbClr val="BDAD7D"/>
              </a:buClr>
              <a:defRPr/>
            </a:lvl2pPr>
            <a:lvl3pPr>
              <a:buClr>
                <a:srgbClr val="BDAD7D"/>
              </a:buClr>
              <a:defRPr/>
            </a:lvl3pPr>
            <a:lvl4pPr>
              <a:buClr>
                <a:srgbClr val="BDAD7D"/>
              </a:buClr>
              <a:defRPr/>
            </a:lvl4pPr>
            <a:lvl5pPr>
              <a:buClr>
                <a:srgbClr val="BDAD7D"/>
              </a:buClr>
              <a:defRPr/>
            </a:lvl5pPr>
          </a:lstStyle>
          <a:p>
            <a:pPr lvl="0"/>
            <a:r>
              <a:rPr lang="pl-PL" dirty="0"/>
              <a:t>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tekstu 11">
            <a:extLst>
              <a:ext uri="{FF2B5EF4-FFF2-40B4-BE49-F238E27FC236}">
                <a16:creationId xmlns:a16="http://schemas.microsoft.com/office/drawing/2014/main" id="{2DA5113E-7140-4063-97AF-1307277C3C4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00000" y="183254"/>
            <a:ext cx="651641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buNone/>
              <a:defRPr lang="pl-PL" sz="10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pl-PL" dirty="0"/>
              <a:t>Tytuł prezentacji</a:t>
            </a:r>
          </a:p>
        </p:txBody>
      </p:sp>
    </p:spTree>
    <p:extLst>
      <p:ext uri="{BB962C8B-B14F-4D97-AF65-F5344CB8AC3E}">
        <p14:creationId xmlns:p14="http://schemas.microsoft.com/office/powerpoint/2010/main" val="25504129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ie kolumny 2: Tekst i wyk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3"/>
          <p:cNvSpPr>
            <a:spLocks noGrp="1"/>
          </p:cNvSpPr>
          <p:nvPr>
            <p:ph type="body" sz="quarter" idx="18" hasCustomPrompt="1"/>
          </p:nvPr>
        </p:nvSpPr>
        <p:spPr>
          <a:xfrm>
            <a:off x="3492000" y="4659300"/>
            <a:ext cx="5076000" cy="200700"/>
          </a:xfrm>
          <a:prstGeom prst="rect">
            <a:avLst/>
          </a:prstGeom>
        </p:spPr>
        <p:txBody>
          <a:bodyPr lIns="0" tIns="0" rIns="0" bIns="0" anchor="t"/>
          <a:lstStyle>
            <a:lvl1pPr marL="360000" indent="-360000">
              <a:buFontTx/>
              <a:buNone/>
              <a:defRPr lang="pl-PL" sz="1000" baseline="0" smtClean="0">
                <a:ea typeface="Verdana" pitchFamily="34" charset="0"/>
                <a:cs typeface="Verdana" pitchFamily="34" charset="0"/>
              </a:defRPr>
            </a:lvl1pPr>
            <a:lvl2pPr>
              <a:defRPr lang="pl-PL" sz="1800" smtClean="0"/>
            </a:lvl2pPr>
            <a:lvl3pPr>
              <a:defRPr lang="pl-PL" baseline="0" smtClean="0"/>
            </a:lvl3pPr>
            <a:lvl4pPr>
              <a:defRPr lang="pl-PL" sz="1400" smtClean="0"/>
            </a:lvl4pPr>
            <a:lvl5pPr>
              <a:defRPr lang="pl-PL" sz="1200"/>
            </a:lvl5pPr>
          </a:lstStyle>
          <a:p>
            <a:pPr marL="0" marR="0" lvl="0" indent="0" eaLnBrk="0" fontAlgn="base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414141"/>
              </a:buClr>
              <a:buSzPct val="125000"/>
              <a:tabLst/>
            </a:pPr>
            <a:r>
              <a:rPr lang="pl-PL" dirty="0"/>
              <a:t>Źródło: </a:t>
            </a:r>
          </a:p>
        </p:txBody>
      </p:sp>
      <p:sp>
        <p:nvSpPr>
          <p:cNvPr id="5" name="Tytuł 4"/>
          <p:cNvSpPr>
            <a:spLocks noGrp="1"/>
          </p:cNvSpPr>
          <p:nvPr>
            <p:ph type="title" hasCustomPrompt="1"/>
          </p:nvPr>
        </p:nvSpPr>
        <p:spPr>
          <a:xfrm>
            <a:off x="576000" y="648000"/>
            <a:ext cx="7992000" cy="3591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 dirty="0"/>
              <a:t>Tytuł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21"/>
          </p:nvPr>
        </p:nvSpPr>
        <p:spPr>
          <a:xfrm>
            <a:off x="8568000" y="183600"/>
            <a:ext cx="277200" cy="153888"/>
          </a:xfrm>
          <a:prstGeom prst="rect">
            <a:avLst/>
          </a:prstGeom>
        </p:spPr>
        <p:txBody>
          <a:bodyPr/>
          <a:lstStyle/>
          <a:p>
            <a:pPr algn="r" defTabSz="642915" fontAlgn="base">
              <a:spcBef>
                <a:spcPct val="0"/>
              </a:spcBef>
              <a:spcAft>
                <a:spcPct val="0"/>
              </a:spcAft>
            </a:pPr>
            <a:fld id="{B3255C16-D29B-461C-B523-E699B47F797C}" type="slidenum">
              <a:rPr lang="pl-PL" smtClean="0"/>
              <a:pPr algn="r" defTabSz="642915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l-PL" dirty="0"/>
          </a:p>
        </p:txBody>
      </p:sp>
      <p:sp>
        <p:nvSpPr>
          <p:cNvPr id="9" name="Symbol zastępczy zawartości 4">
            <a:extLst>
              <a:ext uri="{FF2B5EF4-FFF2-40B4-BE49-F238E27FC236}">
                <a16:creationId xmlns:a16="http://schemas.microsoft.com/office/drawing/2014/main" id="{28CB51F5-692E-46B9-A2AF-F68C58DE155B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76000" y="1260000"/>
            <a:ext cx="2555840" cy="3600000"/>
          </a:xfrm>
          <a:prstGeom prst="rect">
            <a:avLst/>
          </a:prstGeom>
        </p:spPr>
        <p:txBody>
          <a:bodyPr/>
          <a:lstStyle>
            <a:lvl1pPr>
              <a:buClr>
                <a:srgbClr val="1D2C4F"/>
              </a:buClr>
              <a:defRPr/>
            </a:lvl1pPr>
            <a:lvl2pPr>
              <a:buClr>
                <a:srgbClr val="BDAD7D"/>
              </a:buClr>
              <a:defRPr/>
            </a:lvl2pPr>
            <a:lvl3pPr>
              <a:buClr>
                <a:srgbClr val="BDAD7D"/>
              </a:buClr>
              <a:defRPr/>
            </a:lvl3pPr>
            <a:lvl4pPr>
              <a:buClr>
                <a:srgbClr val="BDAD7D"/>
              </a:buClr>
              <a:defRPr/>
            </a:lvl4pPr>
            <a:lvl5pPr>
              <a:buClr>
                <a:srgbClr val="BDAD7D"/>
              </a:buClr>
              <a:defRPr/>
            </a:lvl5pPr>
          </a:lstStyle>
          <a:p>
            <a:pPr lvl="0"/>
            <a:r>
              <a:rPr lang="pl-PL" dirty="0"/>
              <a:t>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1" name="Symbol zastępczy zawartości 12">
            <a:extLst>
              <a:ext uri="{FF2B5EF4-FFF2-40B4-BE49-F238E27FC236}">
                <a16:creationId xmlns:a16="http://schemas.microsoft.com/office/drawing/2014/main" id="{6A686D7A-FA36-4A31-8AD2-34F178183BE4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3492000" y="1260000"/>
            <a:ext cx="5076000" cy="3327974"/>
          </a:xfrm>
          <a:prstGeom prst="rect">
            <a:avLst/>
          </a:prstGeom>
        </p:spPr>
        <p:txBody>
          <a:bodyPr/>
          <a:lstStyle>
            <a:lvl1pPr>
              <a:buClr>
                <a:srgbClr val="1D2C4F"/>
              </a:buClr>
              <a:defRPr/>
            </a:lvl1pPr>
            <a:lvl2pPr>
              <a:buClr>
                <a:srgbClr val="BDAD7D"/>
              </a:buClr>
              <a:defRPr/>
            </a:lvl2pPr>
            <a:lvl3pPr>
              <a:buClr>
                <a:srgbClr val="BDAD7D"/>
              </a:buClr>
              <a:defRPr/>
            </a:lvl3pPr>
            <a:lvl4pPr>
              <a:buClr>
                <a:srgbClr val="BDAD7D"/>
              </a:buClr>
              <a:defRPr/>
            </a:lvl4pPr>
            <a:lvl5pPr>
              <a:buClr>
                <a:srgbClr val="BDAD7D"/>
              </a:buClr>
              <a:defRPr/>
            </a:lvl5pPr>
          </a:lstStyle>
          <a:p>
            <a:pPr lvl="0"/>
            <a:r>
              <a:rPr lang="pl-PL" dirty="0"/>
              <a:t>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tekstu 11">
            <a:extLst>
              <a:ext uri="{FF2B5EF4-FFF2-40B4-BE49-F238E27FC236}">
                <a16:creationId xmlns:a16="http://schemas.microsoft.com/office/drawing/2014/main" id="{9743C933-C34C-4709-B938-1C241F4151E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00000" y="183254"/>
            <a:ext cx="651641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buNone/>
              <a:defRPr lang="pl-PL" sz="10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pl-PL" dirty="0"/>
              <a:t>Tytuł prezentacji</a:t>
            </a:r>
          </a:p>
        </p:txBody>
      </p:sp>
    </p:spTree>
    <p:extLst>
      <p:ext uri="{BB962C8B-B14F-4D97-AF65-F5344CB8AC3E}">
        <p14:creationId xmlns:p14="http://schemas.microsoft.com/office/powerpoint/2010/main" val="38896163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ie kolumny 3: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numeru slajdu 8"/>
          <p:cNvSpPr>
            <a:spLocks noGrp="1"/>
          </p:cNvSpPr>
          <p:nvPr>
            <p:ph type="sldNum" sz="quarter" idx="15"/>
          </p:nvPr>
        </p:nvSpPr>
        <p:spPr>
          <a:xfrm>
            <a:off x="8568000" y="183600"/>
            <a:ext cx="277200" cy="153888"/>
          </a:xfrm>
          <a:prstGeom prst="rect">
            <a:avLst/>
          </a:prstGeom>
        </p:spPr>
        <p:txBody>
          <a:bodyPr/>
          <a:lstStyle/>
          <a:p>
            <a:pPr algn="r" defTabSz="642915" fontAlgn="base">
              <a:spcBef>
                <a:spcPct val="0"/>
              </a:spcBef>
              <a:spcAft>
                <a:spcPct val="0"/>
              </a:spcAft>
            </a:pPr>
            <a:fld id="{B3255C16-D29B-461C-B523-E699B47F797C}" type="slidenum">
              <a:rPr lang="pl-PL" smtClean="0"/>
              <a:pPr algn="r" defTabSz="642915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l-PL" dirty="0"/>
          </a:p>
        </p:txBody>
      </p:sp>
      <p:sp>
        <p:nvSpPr>
          <p:cNvPr id="12" name="Tytuł 11"/>
          <p:cNvSpPr>
            <a:spLocks noGrp="1"/>
          </p:cNvSpPr>
          <p:nvPr>
            <p:ph type="title" hasCustomPrompt="1"/>
          </p:nvPr>
        </p:nvSpPr>
        <p:spPr>
          <a:xfrm>
            <a:off x="576000" y="648000"/>
            <a:ext cx="7992000" cy="3591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 dirty="0"/>
              <a:t>Tytuł</a:t>
            </a:r>
          </a:p>
        </p:txBody>
      </p:sp>
      <p:sp>
        <p:nvSpPr>
          <p:cNvPr id="8" name="Symbol zastępczy zawartości 12">
            <a:extLst>
              <a:ext uri="{FF2B5EF4-FFF2-40B4-BE49-F238E27FC236}">
                <a16:creationId xmlns:a16="http://schemas.microsoft.com/office/drawing/2014/main" id="{8870A5ED-FA0E-4DCD-8A58-76A34BE0CB97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012000" y="1260000"/>
            <a:ext cx="2556000" cy="3600000"/>
          </a:xfrm>
          <a:prstGeom prst="rect">
            <a:avLst/>
          </a:prstGeom>
        </p:spPr>
        <p:txBody>
          <a:bodyPr/>
          <a:lstStyle>
            <a:lvl1pPr>
              <a:buClr>
                <a:srgbClr val="1D2C4F"/>
              </a:buClr>
              <a:defRPr/>
            </a:lvl1pPr>
            <a:lvl2pPr>
              <a:buClr>
                <a:srgbClr val="BDAD7D"/>
              </a:buClr>
              <a:defRPr/>
            </a:lvl2pPr>
            <a:lvl3pPr>
              <a:buClr>
                <a:srgbClr val="BDAD7D"/>
              </a:buClr>
              <a:defRPr/>
            </a:lvl3pPr>
            <a:lvl4pPr>
              <a:buClr>
                <a:srgbClr val="BDAD7D"/>
              </a:buClr>
              <a:defRPr/>
            </a:lvl4pPr>
            <a:lvl5pPr>
              <a:buClr>
                <a:srgbClr val="BDAD7D"/>
              </a:buClr>
              <a:defRPr/>
            </a:lvl5pPr>
          </a:lstStyle>
          <a:p>
            <a:pPr lvl="0"/>
            <a:r>
              <a:rPr lang="pl-PL" dirty="0"/>
              <a:t>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3" name="Symbol zastępczy zawartości 4">
            <a:extLst>
              <a:ext uri="{FF2B5EF4-FFF2-40B4-BE49-F238E27FC236}">
                <a16:creationId xmlns:a16="http://schemas.microsoft.com/office/drawing/2014/main" id="{69E26E1B-08DB-4A7E-8440-B3507E5834E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76000" y="1260000"/>
            <a:ext cx="5076000" cy="3600000"/>
          </a:xfrm>
          <a:prstGeom prst="rect">
            <a:avLst/>
          </a:prstGeom>
        </p:spPr>
        <p:txBody>
          <a:bodyPr/>
          <a:lstStyle>
            <a:lvl1pPr>
              <a:buClr>
                <a:srgbClr val="1D2C4F"/>
              </a:buClr>
              <a:defRPr/>
            </a:lvl1pPr>
            <a:lvl2pPr>
              <a:buClr>
                <a:srgbClr val="BDAD7D"/>
              </a:buClr>
              <a:defRPr/>
            </a:lvl2pPr>
            <a:lvl3pPr>
              <a:buClr>
                <a:srgbClr val="BDAD7D"/>
              </a:buClr>
              <a:defRPr/>
            </a:lvl3pPr>
            <a:lvl4pPr>
              <a:buClr>
                <a:srgbClr val="BDAD7D"/>
              </a:buClr>
              <a:defRPr/>
            </a:lvl4pPr>
            <a:lvl5pPr>
              <a:buClr>
                <a:srgbClr val="BDAD7D"/>
              </a:buClr>
              <a:defRPr/>
            </a:lvl5pPr>
          </a:lstStyle>
          <a:p>
            <a:pPr lvl="0"/>
            <a:r>
              <a:rPr lang="pl-PL" dirty="0"/>
              <a:t>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tekstu 11">
            <a:extLst>
              <a:ext uri="{FF2B5EF4-FFF2-40B4-BE49-F238E27FC236}">
                <a16:creationId xmlns:a16="http://schemas.microsoft.com/office/drawing/2014/main" id="{F55A38CE-4610-4F0A-A2BC-1A16D3D1E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00000" y="183254"/>
            <a:ext cx="651641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buNone/>
              <a:defRPr lang="pl-PL" sz="10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pl-PL" dirty="0"/>
              <a:t>Tytuł prezentacji</a:t>
            </a:r>
          </a:p>
        </p:txBody>
      </p:sp>
    </p:spTree>
    <p:extLst>
      <p:ext uri="{BB962C8B-B14F-4D97-AF65-F5344CB8AC3E}">
        <p14:creationId xmlns:p14="http://schemas.microsoft.com/office/powerpoint/2010/main" val="3723978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ie kolumny 3: Tabela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sz="quarter" idx="19" hasCustomPrompt="1"/>
          </p:nvPr>
        </p:nvSpPr>
        <p:spPr>
          <a:xfrm>
            <a:off x="576000" y="1260000"/>
            <a:ext cx="5076000" cy="3235500"/>
          </a:xfrm>
          <a:prstGeom prst="rect">
            <a:avLst/>
          </a:prstGeom>
        </p:spPr>
        <p:txBody>
          <a:bodyPr/>
          <a:lstStyle>
            <a:lvl1pPr>
              <a:buClr>
                <a:srgbClr val="1D2C4F"/>
              </a:buClr>
              <a:defRPr/>
            </a:lvl1pPr>
            <a:lvl2pPr>
              <a:buClr>
                <a:srgbClr val="BDAD7D"/>
              </a:buClr>
              <a:defRPr/>
            </a:lvl2pPr>
            <a:lvl3pPr>
              <a:buClr>
                <a:srgbClr val="BDAD7D"/>
              </a:buClr>
              <a:defRPr/>
            </a:lvl3pPr>
            <a:lvl4pPr>
              <a:buClr>
                <a:srgbClr val="BDAD7D"/>
              </a:buClr>
              <a:defRPr/>
            </a:lvl4pPr>
            <a:lvl5pPr>
              <a:buClr>
                <a:srgbClr val="BDAD7D"/>
              </a:buClr>
              <a:defRPr/>
            </a:lvl5pPr>
          </a:lstStyle>
          <a:p>
            <a:pPr lvl="0"/>
            <a:r>
              <a:rPr lang="pl-PL" dirty="0"/>
              <a:t>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20" hasCustomPrompt="1"/>
          </p:nvPr>
        </p:nvSpPr>
        <p:spPr>
          <a:xfrm>
            <a:off x="6012000" y="1260000"/>
            <a:ext cx="2556000" cy="3600000"/>
          </a:xfrm>
          <a:prstGeom prst="rect">
            <a:avLst/>
          </a:prstGeom>
        </p:spPr>
        <p:txBody>
          <a:bodyPr/>
          <a:lstStyle>
            <a:lvl1pPr>
              <a:buClr>
                <a:srgbClr val="1D2C4F"/>
              </a:buClr>
              <a:defRPr/>
            </a:lvl1pPr>
            <a:lvl2pPr>
              <a:buClr>
                <a:srgbClr val="BDAD7D"/>
              </a:buClr>
              <a:defRPr/>
            </a:lvl2pPr>
            <a:lvl3pPr>
              <a:buClr>
                <a:srgbClr val="BDAD7D"/>
              </a:buClr>
              <a:defRPr/>
            </a:lvl3pPr>
            <a:lvl4pPr>
              <a:buClr>
                <a:srgbClr val="BDAD7D"/>
              </a:buClr>
              <a:defRPr/>
            </a:lvl4pPr>
            <a:lvl5pPr>
              <a:buClr>
                <a:srgbClr val="BDAD7D"/>
              </a:buClr>
              <a:defRPr/>
            </a:lvl5pPr>
          </a:lstStyle>
          <a:p>
            <a:pPr lvl="0"/>
            <a:r>
              <a:rPr lang="pl-PL" dirty="0"/>
              <a:t>Pierwszy poziom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Tytuł 5"/>
          <p:cNvSpPr>
            <a:spLocks noGrp="1"/>
          </p:cNvSpPr>
          <p:nvPr>
            <p:ph type="title" hasCustomPrompt="1"/>
          </p:nvPr>
        </p:nvSpPr>
        <p:spPr>
          <a:xfrm>
            <a:off x="576000" y="648000"/>
            <a:ext cx="7992000" cy="3591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 dirty="0"/>
              <a:t>Tytuł</a:t>
            </a:r>
          </a:p>
        </p:txBody>
      </p:sp>
      <p:sp>
        <p:nvSpPr>
          <p:cNvPr id="15" name="Symbol zastępczy tekstu 13"/>
          <p:cNvSpPr>
            <a:spLocks noGrp="1"/>
          </p:cNvSpPr>
          <p:nvPr>
            <p:ph type="body" sz="quarter" idx="17" hasCustomPrompt="1"/>
          </p:nvPr>
        </p:nvSpPr>
        <p:spPr>
          <a:xfrm>
            <a:off x="576000" y="4676700"/>
            <a:ext cx="5076000" cy="178200"/>
          </a:xfrm>
          <a:prstGeom prst="rect">
            <a:avLst/>
          </a:prstGeom>
        </p:spPr>
        <p:txBody>
          <a:bodyPr lIns="0" tIns="0" rIns="0" bIns="0" anchor="t"/>
          <a:lstStyle>
            <a:lvl1pPr marL="360000" indent="-360000">
              <a:buFontTx/>
              <a:buNone/>
              <a:defRPr lang="pl-PL" sz="1000" baseline="0" smtClean="0">
                <a:ea typeface="Verdana" pitchFamily="34" charset="0"/>
                <a:cs typeface="Verdana" pitchFamily="34" charset="0"/>
              </a:defRPr>
            </a:lvl1pPr>
            <a:lvl2pPr>
              <a:defRPr lang="pl-PL" sz="1800" smtClean="0"/>
            </a:lvl2pPr>
            <a:lvl3pPr>
              <a:defRPr lang="pl-PL" baseline="0" smtClean="0"/>
            </a:lvl3pPr>
            <a:lvl4pPr>
              <a:defRPr lang="pl-PL" sz="1400" smtClean="0"/>
            </a:lvl4pPr>
            <a:lvl5pPr>
              <a:defRPr lang="pl-PL" sz="1200"/>
            </a:lvl5pPr>
          </a:lstStyle>
          <a:p>
            <a:pPr marL="0" marR="0" lvl="0" indent="0" eaLnBrk="0" fontAlgn="base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414141"/>
              </a:buClr>
              <a:buSzPct val="125000"/>
              <a:tabLst/>
            </a:pPr>
            <a:r>
              <a:rPr lang="pl-PL" dirty="0"/>
              <a:t>Źródło: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21"/>
          </p:nvPr>
        </p:nvSpPr>
        <p:spPr>
          <a:xfrm>
            <a:off x="8568000" y="183600"/>
            <a:ext cx="277200" cy="153888"/>
          </a:xfrm>
          <a:prstGeom prst="rect">
            <a:avLst/>
          </a:prstGeom>
        </p:spPr>
        <p:txBody>
          <a:bodyPr/>
          <a:lstStyle/>
          <a:p>
            <a:pPr algn="r" defTabSz="642915" fontAlgn="base">
              <a:spcBef>
                <a:spcPct val="0"/>
              </a:spcBef>
              <a:spcAft>
                <a:spcPct val="0"/>
              </a:spcAft>
            </a:pPr>
            <a:fld id="{B3255C16-D29B-461C-B523-E699B47F797C}" type="slidenum">
              <a:rPr lang="pl-PL" smtClean="0"/>
              <a:pPr algn="r" defTabSz="642915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l-PL" dirty="0"/>
          </a:p>
        </p:txBody>
      </p:sp>
      <p:sp>
        <p:nvSpPr>
          <p:cNvPr id="7" name="Symbol zastępczy tekstu 11">
            <a:extLst>
              <a:ext uri="{FF2B5EF4-FFF2-40B4-BE49-F238E27FC236}">
                <a16:creationId xmlns:a16="http://schemas.microsoft.com/office/drawing/2014/main" id="{16131EE9-541A-4D15-8363-2B4F195E74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00000" y="183254"/>
            <a:ext cx="651641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buNone/>
              <a:defRPr lang="pl-PL" sz="10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pl-PL" dirty="0"/>
              <a:t>Tytuł prezentacji</a:t>
            </a:r>
          </a:p>
        </p:txBody>
      </p:sp>
    </p:spTree>
    <p:extLst>
      <p:ext uri="{BB962C8B-B14F-4D97-AF65-F5344CB8AC3E}">
        <p14:creationId xmlns:p14="http://schemas.microsoft.com/office/powerpoint/2010/main" val="13480320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C61E-CE9A-4FB6-8AF3-F6D1C94808DB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Symbol zastępczy tekstu 11">
            <a:extLst>
              <a:ext uri="{FF2B5EF4-FFF2-40B4-BE49-F238E27FC236}">
                <a16:creationId xmlns:a16="http://schemas.microsoft.com/office/drawing/2014/main" id="{71E3127E-D1F7-46E1-9A56-D95004F19FE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00000" y="183254"/>
            <a:ext cx="651641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buNone/>
              <a:defRPr lang="pl-PL" sz="10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pl-PL" dirty="0"/>
              <a:t>Tytuł prezentacji</a:t>
            </a:r>
          </a:p>
        </p:txBody>
      </p:sp>
    </p:spTree>
    <p:extLst>
      <p:ext uri="{BB962C8B-B14F-4D97-AF65-F5344CB8AC3E}">
        <p14:creationId xmlns:p14="http://schemas.microsoft.com/office/powerpoint/2010/main" val="25740960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5">
            <a:extLst>
              <a:ext uri="{FF2B5EF4-FFF2-40B4-BE49-F238E27FC236}">
                <a16:creationId xmlns:a16="http://schemas.microsoft.com/office/drawing/2014/main" id="{ABF96AD3-B476-4C85-A549-B1B495630C93}"/>
              </a:ext>
            </a:extLst>
          </p:cNvPr>
          <p:cNvSpPr>
            <a:spLocks/>
          </p:cNvSpPr>
          <p:nvPr userDrawn="1"/>
        </p:nvSpPr>
        <p:spPr bwMode="auto">
          <a:xfrm>
            <a:off x="2314544" y="1419750"/>
            <a:ext cx="4140000" cy="2304000"/>
          </a:xfrm>
          <a:prstGeom prst="rect">
            <a:avLst/>
          </a:prstGeom>
          <a:solidFill>
            <a:schemeClr val="bg1"/>
          </a:solidFill>
          <a:ln>
            <a:solidFill>
              <a:srgbClr val="C8C8C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4200" b="0" i="0" u="none" strike="noStrike" cap="none" normalizeH="0" baseline="0" dirty="0">
              <a:ln>
                <a:noFill/>
              </a:ln>
              <a:solidFill>
                <a:srgbClr val="414141"/>
              </a:solidFill>
              <a:effectLst/>
              <a:latin typeface="Verdana" pitchFamily="34" charset="0"/>
              <a:ea typeface="ヒラギノ角ゴ ProN W3" charset="0"/>
              <a:cs typeface="ヒラギノ角ゴ ProN W3" charset="0"/>
              <a:sym typeface="Gill Sans Light" charset="0"/>
            </a:endParaRPr>
          </a:p>
        </p:txBody>
      </p:sp>
      <p:sp>
        <p:nvSpPr>
          <p:cNvPr id="4" name="Symbol zastępczy tekstu 47">
            <a:extLst>
              <a:ext uri="{FF2B5EF4-FFF2-40B4-BE49-F238E27FC236}">
                <a16:creationId xmlns:a16="http://schemas.microsoft.com/office/drawing/2014/main" id="{35ADA692-50DD-4319-B30A-F527B91DCE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87824" y="2239507"/>
            <a:ext cx="3466720" cy="210601"/>
          </a:xfrm>
          <a:prstGeom prst="rect">
            <a:avLst/>
          </a:prstGeom>
          <a:effectLst/>
        </p:spPr>
        <p:txBody>
          <a:bodyPr vert="horz" lIns="0" tIns="0" rIns="0" bIns="0" rtlCol="0">
            <a:normAutofit/>
          </a:bodyPr>
          <a:lstStyle>
            <a:lvl1pPr marL="342900" indent="-342900">
              <a:buNone/>
              <a:defRPr lang="pl-PL" sz="1600" b="1" dirty="0">
                <a:solidFill>
                  <a:schemeClr val="tx2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</a:lstStyle>
          <a:p>
            <a:pPr marL="0" lvl="0" indent="0">
              <a:spcBef>
                <a:spcPts val="0"/>
              </a:spcBef>
            </a:pPr>
            <a:r>
              <a:rPr lang="pl-PL" dirty="0"/>
              <a:t>Imię i Nazwisko-Wieloczłonowe</a:t>
            </a:r>
          </a:p>
        </p:txBody>
      </p:sp>
      <p:sp>
        <p:nvSpPr>
          <p:cNvPr id="5" name="Symbol zastępczy tekstu 49">
            <a:extLst>
              <a:ext uri="{FF2B5EF4-FFF2-40B4-BE49-F238E27FC236}">
                <a16:creationId xmlns:a16="http://schemas.microsoft.com/office/drawing/2014/main" id="{2C5A73D5-380F-4E99-8B7C-9C7A4847AC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87824" y="2530128"/>
            <a:ext cx="3466720" cy="427008"/>
          </a:xfrm>
          <a:prstGeom prst="rect">
            <a:avLst/>
          </a:prstGeom>
          <a:effectLst/>
        </p:spPr>
        <p:txBody>
          <a:bodyPr vert="horz" lIns="0" tIns="0" rIns="0" bIns="0" rtlCol="0" anchor="t"/>
          <a:lstStyle>
            <a:lvl1pPr marL="0" indent="0">
              <a:buNone/>
              <a:defRPr lang="pl-PL" sz="1200" dirty="0">
                <a:solidFill>
                  <a:schemeClr val="tx2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</a:lstStyle>
          <a:p>
            <a:pPr marL="0" lvl="0"/>
            <a:r>
              <a:rPr lang="pl-PL" dirty="0">
                <a:solidFill>
                  <a:schemeClr val="tx1"/>
                </a:solidFill>
                <a:latin typeface="+mj-lt"/>
                <a:ea typeface="Verdana" pitchFamily="34" charset="0"/>
                <a:cs typeface="Verdana" pitchFamily="34" charset="0"/>
              </a:rPr>
              <a:t>Nazwa stanowiska</a:t>
            </a:r>
          </a:p>
          <a:p>
            <a:pPr marL="0" lvl="0"/>
            <a:r>
              <a:rPr lang="pl-PL" dirty="0">
                <a:solidFill>
                  <a:schemeClr val="tx1"/>
                </a:solidFill>
                <a:latin typeface="+mj-lt"/>
                <a:ea typeface="Verdana" pitchFamily="34" charset="0"/>
                <a:cs typeface="Verdana" pitchFamily="34" charset="0"/>
              </a:rPr>
              <a:t>Nazwa Departamentu / Oddziału</a:t>
            </a:r>
            <a:endParaRPr lang="pl-PL" dirty="0"/>
          </a:p>
        </p:txBody>
      </p:sp>
      <p:sp>
        <p:nvSpPr>
          <p:cNvPr id="6" name="Symbol zastępczy tekstu 63">
            <a:extLst>
              <a:ext uri="{FF2B5EF4-FFF2-40B4-BE49-F238E27FC236}">
                <a16:creationId xmlns:a16="http://schemas.microsoft.com/office/drawing/2014/main" id="{36B28EE9-16D1-4700-B123-B26E9CAE25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87824" y="3143229"/>
            <a:ext cx="3466720" cy="427008"/>
          </a:xfrm>
          <a:prstGeom prst="rect">
            <a:avLst/>
          </a:prstGeom>
          <a:effectLst/>
        </p:spPr>
        <p:txBody>
          <a:bodyPr vert="horz" lIns="0" tIns="0" rIns="0" bIns="0" rtlCol="0" anchor="t"/>
          <a:lstStyle>
            <a:lvl1pPr marL="0" indent="0">
              <a:buFont typeface="Arial" pitchFamily="34" charset="0"/>
              <a:buNone/>
              <a:defRPr lang="pl-PL" sz="1200" dirty="0">
                <a:solidFill>
                  <a:srgbClr val="6F6F6F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</a:lstStyle>
          <a:p>
            <a:pPr marL="0" lvl="0"/>
            <a:r>
              <a:rPr lang="pl-PL" dirty="0"/>
              <a:t>imie.nazwisko-wieloczonowe@nbp.pl</a:t>
            </a:r>
          </a:p>
          <a:p>
            <a:pPr marL="0" lvl="0"/>
            <a:r>
              <a:rPr lang="pl-PL" dirty="0"/>
              <a:t>tel. +48 000 000 000</a:t>
            </a:r>
          </a:p>
          <a:p>
            <a:pPr marL="0" lvl="0"/>
            <a:endParaRPr lang="pl-PL" dirty="0"/>
          </a:p>
        </p:txBody>
      </p:sp>
      <p:pic>
        <p:nvPicPr>
          <p:cNvPr id="7" name="Obraz 16">
            <a:extLst>
              <a:ext uri="{FF2B5EF4-FFF2-40B4-BE49-F238E27FC236}">
                <a16:creationId xmlns:a16="http://schemas.microsoft.com/office/drawing/2014/main" id="{1918EFA8-EB5D-4AC1-B3B4-70BB2A89D5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8" b="14698"/>
          <a:stretch/>
        </p:blipFill>
        <p:spPr>
          <a:xfrm>
            <a:off x="2314544" y="1502383"/>
            <a:ext cx="1556225" cy="555686"/>
          </a:xfrm>
          <a:prstGeom prst="rect">
            <a:avLst/>
          </a:prstGeom>
          <a:effectLst/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EB5501A-CD49-4E07-8DDF-3C0D4F493AB8}"/>
              </a:ext>
            </a:extLst>
          </p:cNvPr>
          <p:cNvCxnSpPr>
            <a:cxnSpLocks/>
          </p:cNvCxnSpPr>
          <p:nvPr userDrawn="1"/>
        </p:nvCxnSpPr>
        <p:spPr>
          <a:xfrm>
            <a:off x="2987824" y="2490117"/>
            <a:ext cx="3466720" cy="0"/>
          </a:xfrm>
          <a:prstGeom prst="line">
            <a:avLst/>
          </a:prstGeom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836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5">
            <a:extLst>
              <a:ext uri="{FF2B5EF4-FFF2-40B4-BE49-F238E27FC236}">
                <a16:creationId xmlns:a16="http://schemas.microsoft.com/office/drawing/2014/main" id="{ABF96AD3-B476-4C85-A549-B1B495630C93}"/>
              </a:ext>
            </a:extLst>
          </p:cNvPr>
          <p:cNvSpPr>
            <a:spLocks/>
          </p:cNvSpPr>
          <p:nvPr userDrawn="1"/>
        </p:nvSpPr>
        <p:spPr bwMode="auto">
          <a:xfrm>
            <a:off x="316552" y="1419750"/>
            <a:ext cx="4140000" cy="2304000"/>
          </a:xfrm>
          <a:prstGeom prst="rect">
            <a:avLst/>
          </a:prstGeom>
          <a:solidFill>
            <a:schemeClr val="bg1"/>
          </a:solidFill>
          <a:ln>
            <a:solidFill>
              <a:srgbClr val="C8C8C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4200" b="0" i="0" u="none" strike="noStrike" cap="none" normalizeH="0" baseline="0" dirty="0">
              <a:ln>
                <a:noFill/>
              </a:ln>
              <a:solidFill>
                <a:srgbClr val="414141"/>
              </a:solidFill>
              <a:effectLst/>
              <a:latin typeface="Verdana" pitchFamily="34" charset="0"/>
              <a:ea typeface="ヒラギノ角ゴ ProN W3" charset="0"/>
              <a:cs typeface="ヒラギノ角ゴ ProN W3" charset="0"/>
              <a:sym typeface="Gill Sans Light" charset="0"/>
            </a:endParaRPr>
          </a:p>
        </p:txBody>
      </p:sp>
      <p:sp>
        <p:nvSpPr>
          <p:cNvPr id="4" name="Symbol zastępczy tekstu 47">
            <a:extLst>
              <a:ext uri="{FF2B5EF4-FFF2-40B4-BE49-F238E27FC236}">
                <a16:creationId xmlns:a16="http://schemas.microsoft.com/office/drawing/2014/main" id="{35ADA692-50DD-4319-B30A-F527B91DCE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9832" y="2239507"/>
            <a:ext cx="3466720" cy="210601"/>
          </a:xfrm>
          <a:prstGeom prst="rect">
            <a:avLst/>
          </a:prstGeom>
          <a:effectLst/>
        </p:spPr>
        <p:txBody>
          <a:bodyPr vert="horz" lIns="0" tIns="0" rIns="0" bIns="0" rtlCol="0">
            <a:normAutofit/>
          </a:bodyPr>
          <a:lstStyle>
            <a:lvl1pPr marL="342900" indent="-342900">
              <a:buNone/>
              <a:defRPr lang="pl-PL" sz="1600" b="1" dirty="0">
                <a:solidFill>
                  <a:schemeClr val="tx2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</a:lstStyle>
          <a:p>
            <a:pPr marL="0" lvl="0" indent="0">
              <a:spcBef>
                <a:spcPts val="0"/>
              </a:spcBef>
            </a:pPr>
            <a:r>
              <a:rPr lang="pl-PL" dirty="0"/>
              <a:t>Imię i Nazwisko-Wieloczłonowe</a:t>
            </a:r>
          </a:p>
        </p:txBody>
      </p:sp>
      <p:sp>
        <p:nvSpPr>
          <p:cNvPr id="5" name="Symbol zastępczy tekstu 49">
            <a:extLst>
              <a:ext uri="{FF2B5EF4-FFF2-40B4-BE49-F238E27FC236}">
                <a16:creationId xmlns:a16="http://schemas.microsoft.com/office/drawing/2014/main" id="{2C5A73D5-380F-4E99-8B7C-9C7A4847AC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89832" y="2530128"/>
            <a:ext cx="3466720" cy="427008"/>
          </a:xfrm>
          <a:prstGeom prst="rect">
            <a:avLst/>
          </a:prstGeom>
          <a:effectLst/>
        </p:spPr>
        <p:txBody>
          <a:bodyPr vert="horz" lIns="0" tIns="0" rIns="0" bIns="0" rtlCol="0" anchor="t"/>
          <a:lstStyle>
            <a:lvl1pPr marL="0" indent="0">
              <a:buNone/>
              <a:defRPr lang="pl-PL" sz="1200" dirty="0">
                <a:solidFill>
                  <a:schemeClr val="tx2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</a:lstStyle>
          <a:p>
            <a:pPr marL="0" lvl="0"/>
            <a:r>
              <a:rPr lang="pl-PL" dirty="0">
                <a:solidFill>
                  <a:schemeClr val="tx1"/>
                </a:solidFill>
                <a:latin typeface="+mj-lt"/>
                <a:ea typeface="Verdana" pitchFamily="34" charset="0"/>
                <a:cs typeface="Verdana" pitchFamily="34" charset="0"/>
              </a:rPr>
              <a:t>Nazwa stanowiska</a:t>
            </a:r>
          </a:p>
          <a:p>
            <a:pPr marL="0" lvl="0"/>
            <a:r>
              <a:rPr lang="pl-PL" dirty="0">
                <a:solidFill>
                  <a:schemeClr val="tx1"/>
                </a:solidFill>
                <a:latin typeface="+mj-lt"/>
                <a:ea typeface="Verdana" pitchFamily="34" charset="0"/>
                <a:cs typeface="Verdana" pitchFamily="34" charset="0"/>
              </a:rPr>
              <a:t>Nazwa Departamentu / Oddziału</a:t>
            </a:r>
            <a:endParaRPr lang="pl-PL" dirty="0"/>
          </a:p>
        </p:txBody>
      </p:sp>
      <p:sp>
        <p:nvSpPr>
          <p:cNvPr id="6" name="Symbol zastępczy tekstu 63">
            <a:extLst>
              <a:ext uri="{FF2B5EF4-FFF2-40B4-BE49-F238E27FC236}">
                <a16:creationId xmlns:a16="http://schemas.microsoft.com/office/drawing/2014/main" id="{36B28EE9-16D1-4700-B123-B26E9CAE25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9832" y="3143229"/>
            <a:ext cx="3466720" cy="427008"/>
          </a:xfrm>
          <a:prstGeom prst="rect">
            <a:avLst/>
          </a:prstGeom>
          <a:effectLst/>
        </p:spPr>
        <p:txBody>
          <a:bodyPr vert="horz" lIns="0" tIns="0" rIns="0" bIns="0" rtlCol="0" anchor="t"/>
          <a:lstStyle>
            <a:lvl1pPr marL="0" indent="0">
              <a:buFont typeface="Arial" pitchFamily="34" charset="0"/>
              <a:buNone/>
              <a:defRPr lang="pl-PL" sz="1200" dirty="0">
                <a:solidFill>
                  <a:srgbClr val="6F6F6F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</a:lstStyle>
          <a:p>
            <a:pPr marL="0" lvl="0"/>
            <a:r>
              <a:rPr lang="pl-PL" dirty="0"/>
              <a:t>imie.nazwisko-wieloczonowe@nbp.pl</a:t>
            </a:r>
          </a:p>
          <a:p>
            <a:pPr marL="0" lvl="0"/>
            <a:r>
              <a:rPr lang="pl-PL" dirty="0"/>
              <a:t>tel. +48 000 000 000</a:t>
            </a:r>
          </a:p>
          <a:p>
            <a:pPr marL="0" lvl="0"/>
            <a:endParaRPr lang="pl-PL" dirty="0"/>
          </a:p>
        </p:txBody>
      </p:sp>
      <p:pic>
        <p:nvPicPr>
          <p:cNvPr id="7" name="Obraz 16">
            <a:extLst>
              <a:ext uri="{FF2B5EF4-FFF2-40B4-BE49-F238E27FC236}">
                <a16:creationId xmlns:a16="http://schemas.microsoft.com/office/drawing/2014/main" id="{1918EFA8-EB5D-4AC1-B3B4-70BB2A89D5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8" b="14698"/>
          <a:stretch/>
        </p:blipFill>
        <p:spPr>
          <a:xfrm>
            <a:off x="351479" y="1502383"/>
            <a:ext cx="1556225" cy="555686"/>
          </a:xfrm>
          <a:prstGeom prst="rect">
            <a:avLst/>
          </a:prstGeom>
          <a:effectLst/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EB5501A-CD49-4E07-8DDF-3C0D4F493AB8}"/>
              </a:ext>
            </a:extLst>
          </p:cNvPr>
          <p:cNvCxnSpPr>
            <a:cxnSpLocks/>
          </p:cNvCxnSpPr>
          <p:nvPr userDrawn="1"/>
        </p:nvCxnSpPr>
        <p:spPr>
          <a:xfrm>
            <a:off x="989832" y="2490117"/>
            <a:ext cx="3466720" cy="0"/>
          </a:xfrm>
          <a:prstGeom prst="line">
            <a:avLst/>
          </a:prstGeom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rostokąt 25">
            <a:extLst>
              <a:ext uri="{FF2B5EF4-FFF2-40B4-BE49-F238E27FC236}">
                <a16:creationId xmlns:a16="http://schemas.microsoft.com/office/drawing/2014/main" id="{2F02064F-B299-434B-BFC2-ADB69D398997}"/>
              </a:ext>
            </a:extLst>
          </p:cNvPr>
          <p:cNvSpPr>
            <a:spLocks/>
          </p:cNvSpPr>
          <p:nvPr userDrawn="1"/>
        </p:nvSpPr>
        <p:spPr bwMode="auto">
          <a:xfrm>
            <a:off x="4716016" y="1419750"/>
            <a:ext cx="4140000" cy="2304000"/>
          </a:xfrm>
          <a:prstGeom prst="rect">
            <a:avLst/>
          </a:prstGeom>
          <a:solidFill>
            <a:schemeClr val="bg1"/>
          </a:solidFill>
          <a:ln>
            <a:solidFill>
              <a:srgbClr val="C8C8C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4200" b="0" i="0" u="none" strike="noStrike" cap="none" normalizeH="0" baseline="0" dirty="0">
              <a:ln>
                <a:noFill/>
              </a:ln>
              <a:solidFill>
                <a:srgbClr val="414141"/>
              </a:solidFill>
              <a:effectLst/>
              <a:latin typeface="Verdana" pitchFamily="34" charset="0"/>
              <a:ea typeface="ヒラギノ角ゴ ProN W3" charset="0"/>
              <a:cs typeface="ヒラギノ角ゴ ProN W3" charset="0"/>
              <a:sym typeface="Gill Sans Light" charset="0"/>
            </a:endParaRPr>
          </a:p>
        </p:txBody>
      </p:sp>
      <p:sp>
        <p:nvSpPr>
          <p:cNvPr id="16" name="Symbol zastępczy tekstu 47">
            <a:extLst>
              <a:ext uri="{FF2B5EF4-FFF2-40B4-BE49-F238E27FC236}">
                <a16:creationId xmlns:a16="http://schemas.microsoft.com/office/drawing/2014/main" id="{6F2656F7-342D-45F2-83D4-94182063284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89296" y="2239507"/>
            <a:ext cx="3466720" cy="210601"/>
          </a:xfrm>
          <a:prstGeom prst="rect">
            <a:avLst/>
          </a:prstGeom>
          <a:effectLst/>
        </p:spPr>
        <p:txBody>
          <a:bodyPr vert="horz" lIns="0" tIns="0" rIns="0" bIns="0" rtlCol="0">
            <a:normAutofit/>
          </a:bodyPr>
          <a:lstStyle>
            <a:lvl1pPr marL="342900" indent="-342900">
              <a:buNone/>
              <a:defRPr lang="pl-PL" sz="1600" b="1" dirty="0">
                <a:solidFill>
                  <a:schemeClr val="tx2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</a:lstStyle>
          <a:p>
            <a:pPr marL="0" lvl="0" indent="0">
              <a:spcBef>
                <a:spcPts val="0"/>
              </a:spcBef>
            </a:pPr>
            <a:r>
              <a:rPr lang="pl-PL" dirty="0"/>
              <a:t>Imię i Nazwisko-Wieloczłonowe</a:t>
            </a:r>
          </a:p>
        </p:txBody>
      </p:sp>
      <p:sp>
        <p:nvSpPr>
          <p:cNvPr id="17" name="Symbol zastępczy tekstu 49">
            <a:extLst>
              <a:ext uri="{FF2B5EF4-FFF2-40B4-BE49-F238E27FC236}">
                <a16:creationId xmlns:a16="http://schemas.microsoft.com/office/drawing/2014/main" id="{CA43F9D5-1FE8-42F6-A579-FE70CE60FD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89296" y="2530128"/>
            <a:ext cx="3466720" cy="427008"/>
          </a:xfrm>
          <a:prstGeom prst="rect">
            <a:avLst/>
          </a:prstGeom>
          <a:effectLst/>
        </p:spPr>
        <p:txBody>
          <a:bodyPr vert="horz" lIns="0" tIns="0" rIns="0" bIns="0" rtlCol="0" anchor="t"/>
          <a:lstStyle>
            <a:lvl1pPr marL="0" indent="0">
              <a:buNone/>
              <a:defRPr lang="pl-PL" sz="1200" dirty="0">
                <a:solidFill>
                  <a:schemeClr val="tx2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</a:lstStyle>
          <a:p>
            <a:pPr marL="0" lvl="0"/>
            <a:r>
              <a:rPr lang="pl-PL" dirty="0">
                <a:solidFill>
                  <a:schemeClr val="tx1"/>
                </a:solidFill>
                <a:latin typeface="+mj-lt"/>
                <a:ea typeface="Verdana" pitchFamily="34" charset="0"/>
                <a:cs typeface="Verdana" pitchFamily="34" charset="0"/>
              </a:rPr>
              <a:t>Nazwa stanowiska</a:t>
            </a:r>
          </a:p>
          <a:p>
            <a:pPr marL="0" lvl="0"/>
            <a:r>
              <a:rPr lang="pl-PL" dirty="0">
                <a:solidFill>
                  <a:schemeClr val="tx1"/>
                </a:solidFill>
                <a:latin typeface="+mj-lt"/>
                <a:ea typeface="Verdana" pitchFamily="34" charset="0"/>
                <a:cs typeface="Verdana" pitchFamily="34" charset="0"/>
              </a:rPr>
              <a:t>Nazwa Departamentu / Oddziału</a:t>
            </a:r>
            <a:endParaRPr lang="pl-PL" dirty="0"/>
          </a:p>
        </p:txBody>
      </p:sp>
      <p:sp>
        <p:nvSpPr>
          <p:cNvPr id="18" name="Symbol zastępczy tekstu 63">
            <a:extLst>
              <a:ext uri="{FF2B5EF4-FFF2-40B4-BE49-F238E27FC236}">
                <a16:creationId xmlns:a16="http://schemas.microsoft.com/office/drawing/2014/main" id="{DE69AB63-B190-48BA-959E-84FA387B03C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89296" y="3143229"/>
            <a:ext cx="3466720" cy="427008"/>
          </a:xfrm>
          <a:prstGeom prst="rect">
            <a:avLst/>
          </a:prstGeom>
          <a:effectLst/>
        </p:spPr>
        <p:txBody>
          <a:bodyPr vert="horz" lIns="0" tIns="0" rIns="0" bIns="0" rtlCol="0" anchor="t"/>
          <a:lstStyle>
            <a:lvl1pPr marL="0" indent="0">
              <a:buFont typeface="Arial" pitchFamily="34" charset="0"/>
              <a:buNone/>
              <a:defRPr lang="pl-PL" sz="1200" dirty="0">
                <a:solidFill>
                  <a:srgbClr val="6F6F6F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</a:lstStyle>
          <a:p>
            <a:pPr marL="0" lvl="0"/>
            <a:r>
              <a:rPr lang="pl-PL" dirty="0"/>
              <a:t>imie.nazwisko-wieloczonowe@nbp.pl</a:t>
            </a:r>
          </a:p>
          <a:p>
            <a:pPr marL="0" lvl="0"/>
            <a:r>
              <a:rPr lang="pl-PL" dirty="0"/>
              <a:t>tel. +48 000 000 000</a:t>
            </a:r>
          </a:p>
          <a:p>
            <a:pPr marL="0" lvl="0"/>
            <a:endParaRPr lang="pl-PL" dirty="0"/>
          </a:p>
        </p:txBody>
      </p:sp>
      <p:pic>
        <p:nvPicPr>
          <p:cNvPr id="19" name="Obraz 16">
            <a:extLst>
              <a:ext uri="{FF2B5EF4-FFF2-40B4-BE49-F238E27FC236}">
                <a16:creationId xmlns:a16="http://schemas.microsoft.com/office/drawing/2014/main" id="{14C18103-B26C-424C-A3ED-6036667CD4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8" b="14698"/>
          <a:stretch/>
        </p:blipFill>
        <p:spPr>
          <a:xfrm>
            <a:off x="4743967" y="1502383"/>
            <a:ext cx="1556225" cy="555686"/>
          </a:xfrm>
          <a:prstGeom prst="rect">
            <a:avLst/>
          </a:prstGeom>
          <a:effectLst/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3CF9B3E-1DE2-40FA-9B84-FBBE51B6F20F}"/>
              </a:ext>
            </a:extLst>
          </p:cNvPr>
          <p:cNvCxnSpPr>
            <a:cxnSpLocks/>
          </p:cNvCxnSpPr>
          <p:nvPr userDrawn="1"/>
        </p:nvCxnSpPr>
        <p:spPr>
          <a:xfrm>
            <a:off x="5389296" y="2490117"/>
            <a:ext cx="3466720" cy="0"/>
          </a:xfrm>
          <a:prstGeom prst="line">
            <a:avLst/>
          </a:prstGeom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96522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końcowy - dru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5">
            <a:extLst>
              <a:ext uri="{FF2B5EF4-FFF2-40B4-BE49-F238E27FC236}">
                <a16:creationId xmlns:a16="http://schemas.microsoft.com/office/drawing/2014/main" id="{7D0A6A4A-E167-4048-B087-CCD7427C02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64" b="13426"/>
          <a:stretch/>
        </p:blipFill>
        <p:spPr>
          <a:xfrm>
            <a:off x="3132000" y="2083394"/>
            <a:ext cx="2880000" cy="97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278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końcowy - ekra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E872AC-5422-49EA-B68F-CE7E5E0DEF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107873"/>
            <a:ext cx="2880000" cy="92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8801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C60082A-6F0B-4D0D-A6DF-48E9AB288E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1600" y="1779662"/>
            <a:ext cx="6746514" cy="295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2629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5">
            <a:extLst>
              <a:ext uri="{FF2B5EF4-FFF2-40B4-BE49-F238E27FC236}">
                <a16:creationId xmlns:a16="http://schemas.microsoft.com/office/drawing/2014/main" id="{6ADEB7EA-9AE4-4282-BF8F-2931E7D57E42}"/>
              </a:ext>
            </a:extLst>
          </p:cNvPr>
          <p:cNvSpPr>
            <a:spLocks/>
          </p:cNvSpPr>
          <p:nvPr userDrawn="1"/>
        </p:nvSpPr>
        <p:spPr bwMode="auto">
          <a:xfrm>
            <a:off x="2314544" y="1419750"/>
            <a:ext cx="4140000" cy="2304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blurRad="25400" stA="20000" endPos="20000" dist="25400" dir="5400000" sy="-100000" algn="bl" rotWithShape="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4200" b="0" i="0" u="none" strike="noStrike" cap="none" normalizeH="0" baseline="0" dirty="0">
              <a:ln>
                <a:noFill/>
              </a:ln>
              <a:solidFill>
                <a:srgbClr val="414141"/>
              </a:solidFill>
              <a:effectLst/>
              <a:latin typeface="Verdana" pitchFamily="34" charset="0"/>
              <a:ea typeface="ヒラギノ角ゴ ProN W3" charset="0"/>
              <a:cs typeface="ヒラギノ角ゴ ProN W3" charset="0"/>
              <a:sym typeface="Gill Sans Light" charset="0"/>
            </a:endParaRPr>
          </a:p>
        </p:txBody>
      </p:sp>
      <p:sp>
        <p:nvSpPr>
          <p:cNvPr id="4" name="Symbol zastępczy tekstu 47">
            <a:extLst>
              <a:ext uri="{FF2B5EF4-FFF2-40B4-BE49-F238E27FC236}">
                <a16:creationId xmlns:a16="http://schemas.microsoft.com/office/drawing/2014/main" id="{A32E793B-5AD3-4342-8DD5-FA56296178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87824" y="2239507"/>
            <a:ext cx="3466720" cy="21060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>
              <a:buNone/>
              <a:defRPr lang="pl-PL" sz="1600" b="1" dirty="0">
                <a:solidFill>
                  <a:schemeClr val="tx2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</a:lstStyle>
          <a:p>
            <a:pPr marL="0" lvl="0" indent="0">
              <a:spcBef>
                <a:spcPts val="0"/>
              </a:spcBef>
            </a:pPr>
            <a:r>
              <a:rPr lang="pl-PL" dirty="0"/>
              <a:t>Imię i Nazwisko-Wieloczłonowe</a:t>
            </a:r>
          </a:p>
        </p:txBody>
      </p:sp>
      <p:sp>
        <p:nvSpPr>
          <p:cNvPr id="5" name="Symbol zastępczy tekstu 49">
            <a:extLst>
              <a:ext uri="{FF2B5EF4-FFF2-40B4-BE49-F238E27FC236}">
                <a16:creationId xmlns:a16="http://schemas.microsoft.com/office/drawing/2014/main" id="{F7A775A7-3ACA-4ABE-808B-05C59E671C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87824" y="2530128"/>
            <a:ext cx="3466720" cy="427008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marL="0" indent="0">
              <a:buNone/>
              <a:defRPr lang="pl-PL" sz="1200" dirty="0">
                <a:solidFill>
                  <a:schemeClr val="tx2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</a:lstStyle>
          <a:p>
            <a:pPr marL="0" lvl="0"/>
            <a:r>
              <a:rPr lang="pl-PL" dirty="0">
                <a:solidFill>
                  <a:schemeClr val="tx1"/>
                </a:solidFill>
                <a:latin typeface="+mj-lt"/>
                <a:ea typeface="Verdana" pitchFamily="34" charset="0"/>
                <a:cs typeface="Verdana" pitchFamily="34" charset="0"/>
              </a:rPr>
              <a:t>Nazwa stanowiska</a:t>
            </a:r>
          </a:p>
          <a:p>
            <a:pPr marL="0" lvl="0"/>
            <a:r>
              <a:rPr lang="pl-PL" dirty="0">
                <a:solidFill>
                  <a:schemeClr val="tx1"/>
                </a:solidFill>
                <a:latin typeface="+mj-lt"/>
                <a:ea typeface="Verdana" pitchFamily="34" charset="0"/>
                <a:cs typeface="Verdana" pitchFamily="34" charset="0"/>
              </a:rPr>
              <a:t>Nazwa Departamentu / Oddziału</a:t>
            </a:r>
            <a:endParaRPr lang="pl-PL" dirty="0"/>
          </a:p>
        </p:txBody>
      </p:sp>
      <p:sp>
        <p:nvSpPr>
          <p:cNvPr id="7" name="Symbol zastępczy tekstu 63">
            <a:extLst>
              <a:ext uri="{FF2B5EF4-FFF2-40B4-BE49-F238E27FC236}">
                <a16:creationId xmlns:a16="http://schemas.microsoft.com/office/drawing/2014/main" id="{A3BD4882-7A61-442E-AA8C-33F4DCF2A7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87824" y="3143229"/>
            <a:ext cx="3466720" cy="427008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marL="0" indent="0">
              <a:buFont typeface="Arial" pitchFamily="34" charset="0"/>
              <a:buNone/>
              <a:defRPr lang="pl-PL" sz="1200" dirty="0">
                <a:solidFill>
                  <a:srgbClr val="6F6F6F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</a:lstStyle>
          <a:p>
            <a:pPr marL="0" lvl="0"/>
            <a:r>
              <a:rPr lang="pl-PL" dirty="0"/>
              <a:t>imie.nazwisko-wieloczonowe@nbp.pl</a:t>
            </a:r>
          </a:p>
          <a:p>
            <a:pPr marL="0" lvl="0"/>
            <a:r>
              <a:rPr lang="pl-PL" dirty="0"/>
              <a:t>tel. +48 000 000 000</a:t>
            </a:r>
          </a:p>
          <a:p>
            <a:pPr marL="0" lvl="0"/>
            <a:endParaRPr lang="pl-PL" dirty="0"/>
          </a:p>
        </p:txBody>
      </p:sp>
      <p:pic>
        <p:nvPicPr>
          <p:cNvPr id="8" name="Obraz 16">
            <a:extLst>
              <a:ext uri="{FF2B5EF4-FFF2-40B4-BE49-F238E27FC236}">
                <a16:creationId xmlns:a16="http://schemas.microsoft.com/office/drawing/2014/main" id="{D4DD7371-98C6-4422-835F-89124A98E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8" b="14698"/>
          <a:stretch/>
        </p:blipFill>
        <p:spPr>
          <a:xfrm>
            <a:off x="2314544" y="1502383"/>
            <a:ext cx="1556225" cy="555686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9E43501-FB1B-4DEB-8B16-1233E6DE5AB6}"/>
              </a:ext>
            </a:extLst>
          </p:cNvPr>
          <p:cNvCxnSpPr>
            <a:cxnSpLocks/>
          </p:cNvCxnSpPr>
          <p:nvPr userDrawn="1"/>
        </p:nvCxnSpPr>
        <p:spPr>
          <a:xfrm>
            <a:off x="2987824" y="2490117"/>
            <a:ext cx="34667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7766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5">
            <a:extLst>
              <a:ext uri="{FF2B5EF4-FFF2-40B4-BE49-F238E27FC236}">
                <a16:creationId xmlns:a16="http://schemas.microsoft.com/office/drawing/2014/main" id="{6ADEB7EA-9AE4-4282-BF8F-2931E7D57E42}"/>
              </a:ext>
            </a:extLst>
          </p:cNvPr>
          <p:cNvSpPr>
            <a:spLocks/>
          </p:cNvSpPr>
          <p:nvPr userDrawn="1"/>
        </p:nvSpPr>
        <p:spPr bwMode="auto">
          <a:xfrm>
            <a:off x="316552" y="1411946"/>
            <a:ext cx="4140000" cy="2304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blurRad="25400" stA="20000" endPos="20000" dist="25400" dir="5400000" sy="-100000" algn="bl" rotWithShape="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4200" b="0" i="0" u="none" strike="noStrike" cap="none" normalizeH="0" baseline="0" dirty="0">
              <a:ln>
                <a:noFill/>
              </a:ln>
              <a:solidFill>
                <a:srgbClr val="414141"/>
              </a:solidFill>
              <a:effectLst/>
              <a:latin typeface="Verdana" pitchFamily="34" charset="0"/>
              <a:ea typeface="ヒラギノ角ゴ ProN W3" charset="0"/>
              <a:cs typeface="ヒラギノ角ゴ ProN W3" charset="0"/>
              <a:sym typeface="Gill Sans Light" charset="0"/>
            </a:endParaRPr>
          </a:p>
        </p:txBody>
      </p:sp>
      <p:sp>
        <p:nvSpPr>
          <p:cNvPr id="4" name="Symbol zastępczy tekstu 47">
            <a:extLst>
              <a:ext uri="{FF2B5EF4-FFF2-40B4-BE49-F238E27FC236}">
                <a16:creationId xmlns:a16="http://schemas.microsoft.com/office/drawing/2014/main" id="{A32E793B-5AD3-4342-8DD5-FA56296178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9832" y="2231703"/>
            <a:ext cx="3466720" cy="21060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>
              <a:buNone/>
              <a:defRPr lang="pl-PL" sz="1600" b="1" dirty="0">
                <a:solidFill>
                  <a:schemeClr val="tx2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</a:lstStyle>
          <a:p>
            <a:pPr marL="0" lvl="0" indent="0">
              <a:spcBef>
                <a:spcPts val="0"/>
              </a:spcBef>
            </a:pPr>
            <a:r>
              <a:rPr lang="pl-PL" dirty="0"/>
              <a:t>Imię i Nazwisko-Wieloczłonowe</a:t>
            </a:r>
          </a:p>
        </p:txBody>
      </p:sp>
      <p:sp>
        <p:nvSpPr>
          <p:cNvPr id="5" name="Symbol zastępczy tekstu 49">
            <a:extLst>
              <a:ext uri="{FF2B5EF4-FFF2-40B4-BE49-F238E27FC236}">
                <a16:creationId xmlns:a16="http://schemas.microsoft.com/office/drawing/2014/main" id="{F7A775A7-3ACA-4ABE-808B-05C59E671C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89832" y="2522324"/>
            <a:ext cx="3466720" cy="427008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marL="0" indent="0">
              <a:buNone/>
              <a:defRPr lang="pl-PL" sz="1200" dirty="0">
                <a:solidFill>
                  <a:schemeClr val="tx2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</a:lstStyle>
          <a:p>
            <a:pPr marL="0" lvl="0"/>
            <a:r>
              <a:rPr lang="pl-PL" dirty="0">
                <a:solidFill>
                  <a:schemeClr val="tx1"/>
                </a:solidFill>
                <a:latin typeface="+mj-lt"/>
                <a:ea typeface="Verdana" pitchFamily="34" charset="0"/>
                <a:cs typeface="Verdana" pitchFamily="34" charset="0"/>
              </a:rPr>
              <a:t>Nazwa stanowiska</a:t>
            </a:r>
          </a:p>
          <a:p>
            <a:pPr marL="0" lvl="0"/>
            <a:r>
              <a:rPr lang="pl-PL" dirty="0">
                <a:solidFill>
                  <a:schemeClr val="tx1"/>
                </a:solidFill>
                <a:latin typeface="+mj-lt"/>
                <a:ea typeface="Verdana" pitchFamily="34" charset="0"/>
                <a:cs typeface="Verdana" pitchFamily="34" charset="0"/>
              </a:rPr>
              <a:t>Nazwa Departamentu / Oddziału</a:t>
            </a:r>
            <a:endParaRPr lang="pl-PL" dirty="0"/>
          </a:p>
        </p:txBody>
      </p:sp>
      <p:sp>
        <p:nvSpPr>
          <p:cNvPr id="7" name="Symbol zastępczy tekstu 63">
            <a:extLst>
              <a:ext uri="{FF2B5EF4-FFF2-40B4-BE49-F238E27FC236}">
                <a16:creationId xmlns:a16="http://schemas.microsoft.com/office/drawing/2014/main" id="{A3BD4882-7A61-442E-AA8C-33F4DCF2A7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9832" y="3135425"/>
            <a:ext cx="3466720" cy="427008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marL="0" indent="0">
              <a:buFont typeface="Arial" pitchFamily="34" charset="0"/>
              <a:buNone/>
              <a:defRPr lang="pl-PL" sz="1200" dirty="0">
                <a:solidFill>
                  <a:srgbClr val="6F6F6F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</a:lstStyle>
          <a:p>
            <a:pPr marL="0" lvl="0"/>
            <a:r>
              <a:rPr lang="pl-PL" dirty="0"/>
              <a:t>imie.nazwisko-wieloczonowe@nbp.pl</a:t>
            </a:r>
          </a:p>
          <a:p>
            <a:pPr marL="0" lvl="0"/>
            <a:r>
              <a:rPr lang="pl-PL" dirty="0"/>
              <a:t>tel. +48 000 000 000</a:t>
            </a:r>
          </a:p>
          <a:p>
            <a:pPr marL="0" lvl="0"/>
            <a:endParaRPr lang="pl-PL" dirty="0"/>
          </a:p>
        </p:txBody>
      </p:sp>
      <p:pic>
        <p:nvPicPr>
          <p:cNvPr id="8" name="Obraz 16">
            <a:extLst>
              <a:ext uri="{FF2B5EF4-FFF2-40B4-BE49-F238E27FC236}">
                <a16:creationId xmlns:a16="http://schemas.microsoft.com/office/drawing/2014/main" id="{D4DD7371-98C6-4422-835F-89124A98E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8" b="14698"/>
          <a:stretch/>
        </p:blipFill>
        <p:spPr>
          <a:xfrm>
            <a:off x="316552" y="1494579"/>
            <a:ext cx="1556225" cy="555686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9E43501-FB1B-4DEB-8B16-1233E6DE5AB6}"/>
              </a:ext>
            </a:extLst>
          </p:cNvPr>
          <p:cNvCxnSpPr>
            <a:cxnSpLocks/>
          </p:cNvCxnSpPr>
          <p:nvPr userDrawn="1"/>
        </p:nvCxnSpPr>
        <p:spPr>
          <a:xfrm>
            <a:off x="989832" y="2482313"/>
            <a:ext cx="34667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rostokąt 25">
            <a:extLst>
              <a:ext uri="{FF2B5EF4-FFF2-40B4-BE49-F238E27FC236}">
                <a16:creationId xmlns:a16="http://schemas.microsoft.com/office/drawing/2014/main" id="{663E32AF-227F-469F-8D8C-AD130F7E9F85}"/>
              </a:ext>
            </a:extLst>
          </p:cNvPr>
          <p:cNvSpPr>
            <a:spLocks/>
          </p:cNvSpPr>
          <p:nvPr userDrawn="1"/>
        </p:nvSpPr>
        <p:spPr bwMode="auto">
          <a:xfrm>
            <a:off x="4644008" y="1410833"/>
            <a:ext cx="4140000" cy="2304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blurRad="25400" stA="20000" endPos="20000" dist="25400" dir="5400000" sy="-100000" algn="bl" rotWithShape="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4200" b="0" i="0" u="none" strike="noStrike" cap="none" normalizeH="0" baseline="0" dirty="0">
              <a:ln>
                <a:noFill/>
              </a:ln>
              <a:solidFill>
                <a:srgbClr val="414141"/>
              </a:solidFill>
              <a:effectLst/>
              <a:latin typeface="Verdana" pitchFamily="34" charset="0"/>
              <a:ea typeface="ヒラギノ角ゴ ProN W3" charset="0"/>
              <a:cs typeface="ヒラギノ角ゴ ProN W3" charset="0"/>
              <a:sym typeface="Gill Sans Light" charset="0"/>
            </a:endParaRPr>
          </a:p>
        </p:txBody>
      </p:sp>
      <p:sp>
        <p:nvSpPr>
          <p:cNvPr id="17" name="Symbol zastępczy tekstu 47">
            <a:extLst>
              <a:ext uri="{FF2B5EF4-FFF2-40B4-BE49-F238E27FC236}">
                <a16:creationId xmlns:a16="http://schemas.microsoft.com/office/drawing/2014/main" id="{6FB86A76-5B39-4E14-A529-4D1F050F3B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17288" y="2230590"/>
            <a:ext cx="3466720" cy="21060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>
              <a:buNone/>
              <a:defRPr lang="pl-PL" sz="1600" b="1" dirty="0">
                <a:solidFill>
                  <a:schemeClr val="tx2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</a:lstStyle>
          <a:p>
            <a:pPr marL="0" lvl="0" indent="0">
              <a:spcBef>
                <a:spcPts val="0"/>
              </a:spcBef>
            </a:pPr>
            <a:r>
              <a:rPr lang="pl-PL" dirty="0"/>
              <a:t>Imię i Nazwisko-Wieloczłonowe</a:t>
            </a:r>
          </a:p>
        </p:txBody>
      </p:sp>
      <p:sp>
        <p:nvSpPr>
          <p:cNvPr id="18" name="Symbol zastępczy tekstu 49">
            <a:extLst>
              <a:ext uri="{FF2B5EF4-FFF2-40B4-BE49-F238E27FC236}">
                <a16:creationId xmlns:a16="http://schemas.microsoft.com/office/drawing/2014/main" id="{320E9F14-54BF-4164-90AB-B653B4FED6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17288" y="2521211"/>
            <a:ext cx="3466720" cy="427008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marL="0" indent="0">
              <a:buNone/>
              <a:defRPr lang="pl-PL" sz="1200" dirty="0">
                <a:solidFill>
                  <a:schemeClr val="tx2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</a:lstStyle>
          <a:p>
            <a:pPr marL="0" lvl="0"/>
            <a:r>
              <a:rPr lang="pl-PL" dirty="0">
                <a:solidFill>
                  <a:schemeClr val="tx1"/>
                </a:solidFill>
                <a:latin typeface="+mj-lt"/>
                <a:ea typeface="Verdana" pitchFamily="34" charset="0"/>
                <a:cs typeface="Verdana" pitchFamily="34" charset="0"/>
              </a:rPr>
              <a:t>Nazwa stanowiska</a:t>
            </a:r>
          </a:p>
          <a:p>
            <a:pPr marL="0" lvl="0"/>
            <a:r>
              <a:rPr lang="pl-PL" dirty="0">
                <a:solidFill>
                  <a:schemeClr val="tx1"/>
                </a:solidFill>
                <a:latin typeface="+mj-lt"/>
                <a:ea typeface="Verdana" pitchFamily="34" charset="0"/>
                <a:cs typeface="Verdana" pitchFamily="34" charset="0"/>
              </a:rPr>
              <a:t>Nazwa Departamentu / Oddziału</a:t>
            </a:r>
            <a:endParaRPr lang="pl-PL" dirty="0"/>
          </a:p>
        </p:txBody>
      </p:sp>
      <p:sp>
        <p:nvSpPr>
          <p:cNvPr id="19" name="Symbol zastępczy tekstu 63">
            <a:extLst>
              <a:ext uri="{FF2B5EF4-FFF2-40B4-BE49-F238E27FC236}">
                <a16:creationId xmlns:a16="http://schemas.microsoft.com/office/drawing/2014/main" id="{3EF32067-3257-4FDA-A888-1F76D70BDED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17288" y="3134312"/>
            <a:ext cx="3466720" cy="427008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marL="0" indent="0">
              <a:buFont typeface="Arial" pitchFamily="34" charset="0"/>
              <a:buNone/>
              <a:defRPr lang="pl-PL" sz="1200" dirty="0">
                <a:solidFill>
                  <a:srgbClr val="6F6F6F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</a:lstStyle>
          <a:p>
            <a:pPr marL="0" lvl="0"/>
            <a:r>
              <a:rPr lang="pl-PL" dirty="0"/>
              <a:t>imie.nazwisko-wieloczonowe@nbp.pl</a:t>
            </a:r>
          </a:p>
          <a:p>
            <a:pPr marL="0" lvl="0"/>
            <a:r>
              <a:rPr lang="pl-PL" dirty="0"/>
              <a:t>tel. +48 000 000 000</a:t>
            </a:r>
          </a:p>
          <a:p>
            <a:pPr marL="0" lvl="0"/>
            <a:endParaRPr lang="pl-PL" dirty="0"/>
          </a:p>
        </p:txBody>
      </p:sp>
      <p:pic>
        <p:nvPicPr>
          <p:cNvPr id="20" name="Obraz 16">
            <a:extLst>
              <a:ext uri="{FF2B5EF4-FFF2-40B4-BE49-F238E27FC236}">
                <a16:creationId xmlns:a16="http://schemas.microsoft.com/office/drawing/2014/main" id="{3470A4F6-2C06-4958-9DDD-D3D3EBC14B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8" b="14698"/>
          <a:stretch/>
        </p:blipFill>
        <p:spPr>
          <a:xfrm>
            <a:off x="4644008" y="1493466"/>
            <a:ext cx="1556225" cy="555686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D4C6386-C840-4CD4-8E56-17434B018FC3}"/>
              </a:ext>
            </a:extLst>
          </p:cNvPr>
          <p:cNvCxnSpPr>
            <a:cxnSpLocks/>
          </p:cNvCxnSpPr>
          <p:nvPr userDrawn="1"/>
        </p:nvCxnSpPr>
        <p:spPr>
          <a:xfrm>
            <a:off x="5317288" y="2481200"/>
            <a:ext cx="34667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38577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końcowy - ekra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E872AC-5422-49EA-B68F-CE7E5E0DEF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107873"/>
            <a:ext cx="2880000" cy="92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297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C60082A-6F0B-4D0D-A6DF-48E9AB288E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1600" y="1779662"/>
            <a:ext cx="6746514" cy="295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04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.jpe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BB546847-7FCA-43E6-8CA8-EAE9A72F5B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64" b="13426"/>
          <a:stretch/>
        </p:blipFill>
        <p:spPr>
          <a:xfrm>
            <a:off x="755896" y="283507"/>
            <a:ext cx="2880000" cy="976712"/>
          </a:xfrm>
          <a:prstGeom prst="rect">
            <a:avLst/>
          </a:prstGeom>
        </p:spPr>
      </p:pic>
      <p:sp>
        <p:nvSpPr>
          <p:cNvPr id="12" name="Line 3">
            <a:extLst>
              <a:ext uri="{FF2B5EF4-FFF2-40B4-BE49-F238E27FC236}">
                <a16:creationId xmlns:a16="http://schemas.microsoft.com/office/drawing/2014/main" id="{C9B08802-A9F3-4967-A946-10970F46AF0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998000" y="1593000"/>
            <a:ext cx="7146000" cy="0"/>
          </a:xfrm>
          <a:prstGeom prst="line">
            <a:avLst/>
          </a:prstGeom>
          <a:noFill/>
          <a:ln w="19050">
            <a:solidFill>
              <a:srgbClr val="1D2C4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pl-PL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1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3" r:id="rId3"/>
    <p:sldLayoutId id="2147483661" r:id="rId4"/>
  </p:sldLayoutIdLst>
  <p:hf hdr="0" ftr="0"/>
  <p:txStyles>
    <p:titleStyle>
      <a:lvl1pPr algn="l" defTabSz="914400" rtl="0" eaLnBrk="1" latinLnBrk="0" hangingPunct="1">
        <a:spcBef>
          <a:spcPct val="0"/>
        </a:spcBef>
        <a:buNone/>
        <a:defRPr lang="pl-PL" sz="2600" b="1" kern="1200" cap="none" baseline="0" smtClean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75750" marR="0" indent="-2857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6">
            <a:lumMod val="75000"/>
          </a:schemeClr>
        </a:buClr>
        <a:buSzPct val="100000"/>
        <a:buFont typeface="Wingdings" panose="05000000000000000000" pitchFamily="2" charset="2"/>
        <a:buChar char="ü"/>
        <a:tabLst/>
        <a:defRPr lang="pl-PL" sz="16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630000" marR="0" indent="-270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6E6E73"/>
        </a:buClr>
        <a:buSzPct val="100000"/>
        <a:buFont typeface="Arial" pitchFamily="34" charset="0"/>
        <a:buChar char="■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00000" marR="0" indent="-270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6E6E73"/>
        </a:buClr>
        <a:buSzTx/>
        <a:buFont typeface="Arial" pitchFamily="34" charset="0"/>
        <a:buChar char="■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70000" marR="0" indent="-270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6E6E73"/>
        </a:buClr>
        <a:buSzTx/>
        <a:buFont typeface="Arial" pitchFamily="34" charset="0"/>
        <a:buChar char="■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000" marR="0" indent="-270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6E6E73"/>
        </a:buClr>
        <a:buSzTx/>
        <a:buFont typeface="Arial" pitchFamily="34" charset="0"/>
        <a:buChar char="■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1"/>
          <p:cNvSpPr>
            <a:spLocks noChangeShapeType="1"/>
          </p:cNvSpPr>
          <p:nvPr/>
        </p:nvSpPr>
        <p:spPr bwMode="auto">
          <a:xfrm rot="10800000" flipH="1" flipV="1">
            <a:off x="1800000" y="403200"/>
            <a:ext cx="6501600" cy="0"/>
          </a:xfrm>
          <a:prstGeom prst="line">
            <a:avLst/>
          </a:prstGeom>
          <a:noFill/>
          <a:ln w="635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pl-PL" dirty="0">
              <a:latin typeface="Verdana" pitchFamily="34" charset="0"/>
            </a:endParaRPr>
          </a:p>
        </p:txBody>
      </p:sp>
      <p:sp>
        <p:nvSpPr>
          <p:cNvPr id="10" name="Line 1"/>
          <p:cNvSpPr>
            <a:spLocks noChangeShapeType="1"/>
          </p:cNvSpPr>
          <p:nvPr/>
        </p:nvSpPr>
        <p:spPr bwMode="auto">
          <a:xfrm rot="10800000" flipH="1" flipV="1">
            <a:off x="8568000" y="403200"/>
            <a:ext cx="288000" cy="0"/>
          </a:xfrm>
          <a:prstGeom prst="line">
            <a:avLst/>
          </a:prstGeom>
          <a:noFill/>
          <a:ln w="63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pl-PL" dirty="0">
              <a:latin typeface="Verdana" pitchFamily="34" charset="0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0DBCB68A-98B1-4534-AF9C-D7DD22E85F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8" b="14698"/>
          <a:stretch/>
        </p:blipFill>
        <p:spPr>
          <a:xfrm>
            <a:off x="82724" y="51470"/>
            <a:ext cx="1368152" cy="488530"/>
          </a:xfrm>
          <a:prstGeom prst="rect">
            <a:avLst/>
          </a:prstGeom>
        </p:spPr>
      </p:pic>
      <p:sp>
        <p:nvSpPr>
          <p:cNvPr id="7" name="Prostokąt 5">
            <a:extLst>
              <a:ext uri="{FF2B5EF4-FFF2-40B4-BE49-F238E27FC236}">
                <a16:creationId xmlns:a16="http://schemas.microsoft.com/office/drawing/2014/main" id="{E36A2616-C368-45F3-8D42-BCF2F78F6497}"/>
              </a:ext>
            </a:extLst>
          </p:cNvPr>
          <p:cNvSpPr/>
          <p:nvPr userDrawn="1"/>
        </p:nvSpPr>
        <p:spPr bwMode="auto">
          <a:xfrm>
            <a:off x="0" y="5089636"/>
            <a:ext cx="9144000" cy="5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4200" b="0" i="0" u="none" strike="noStrike" cap="none" normalizeH="0" baseline="0" dirty="0">
              <a:ln>
                <a:noFill/>
              </a:ln>
              <a:solidFill>
                <a:srgbClr val="414141"/>
              </a:solidFill>
              <a:effectLst/>
              <a:latin typeface="Verdana" pitchFamily="34" charset="0"/>
              <a:ea typeface="ヒラギノ角ゴ ProN W3" charset="0"/>
              <a:cs typeface="ヒラギノ角ゴ ProN W3" charset="0"/>
              <a:sym typeface="Gill Sans Light" charset="0"/>
            </a:endParaRPr>
          </a:p>
        </p:txBody>
      </p:sp>
      <p:sp>
        <p:nvSpPr>
          <p:cNvPr id="12" name="Symbol zastępczy numeru slajdu 1">
            <a:extLst>
              <a:ext uri="{FF2B5EF4-FFF2-40B4-BE49-F238E27FC236}">
                <a16:creationId xmlns:a16="http://schemas.microsoft.com/office/drawing/2014/main" id="{22C484E9-38A6-4560-95CB-5FA2E962DD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68000" y="183600"/>
            <a:ext cx="288000" cy="1548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1C61E-CE9A-4FB6-8AF3-F6D1C94808DB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86604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03" r:id="rId2"/>
    <p:sldLayoutId id="2147483705" r:id="rId3"/>
    <p:sldLayoutId id="2147483726" r:id="rId4"/>
  </p:sldLayoutIdLst>
  <p:hf hdr="0" ftr="0"/>
  <p:txStyles>
    <p:titleStyle>
      <a:lvl1pPr algn="l" defTabSz="914400" rtl="0" eaLnBrk="1" latinLnBrk="0" hangingPunct="1">
        <a:spcBef>
          <a:spcPct val="0"/>
        </a:spcBef>
        <a:buNone/>
        <a:defRPr lang="pl-PL" sz="2000" b="1" kern="1200" cap="none" baseline="0" dirty="0">
          <a:solidFill>
            <a:schemeClr val="tx1"/>
          </a:solidFill>
          <a:latin typeface="+mj-lt"/>
          <a:ea typeface="Verdana" pitchFamily="34" charset="0"/>
          <a:cs typeface="Verdana" pitchFamily="34" charset="0"/>
        </a:defRPr>
      </a:lvl1pPr>
    </p:titleStyle>
    <p:bodyStyle>
      <a:lvl1pPr marL="360000" marR="0" indent="-270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152E52"/>
        </a:buClr>
        <a:buSzPct val="100000"/>
        <a:buFont typeface="Wingdings" panose="05000000000000000000" pitchFamily="2" charset="2"/>
        <a:buChar char="Ø"/>
        <a:tabLst/>
        <a:defRPr lang="pl-PL" sz="1600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30000" marR="0" indent="-270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BDAD7D"/>
        </a:buClr>
        <a:buSzPct val="100000"/>
        <a:buFont typeface="Arial" pitchFamily="34" charset="0"/>
        <a:buChar char="•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0000" marR="0" indent="-270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BDAD7D"/>
        </a:buClr>
        <a:buSzTx/>
        <a:buFont typeface="Arial" pitchFamily="34" charset="0"/>
        <a:buChar char="•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70000" marR="0" indent="-270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BDAD7D"/>
        </a:buClr>
        <a:buSzTx/>
        <a:buFont typeface="Arial" pitchFamily="34" charset="0"/>
        <a:buChar char="•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0" marR="0" indent="-270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BDAD7D"/>
        </a:buClr>
        <a:buSzTx/>
        <a:buFont typeface="Arial" pitchFamily="34" charset="0"/>
        <a:buChar char="•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Line 1"/>
          <p:cNvSpPr>
            <a:spLocks noChangeShapeType="1"/>
          </p:cNvSpPr>
          <p:nvPr/>
        </p:nvSpPr>
        <p:spPr bwMode="auto">
          <a:xfrm rot="10800000" flipH="1" flipV="1">
            <a:off x="8568000" y="403200"/>
            <a:ext cx="288000" cy="0"/>
          </a:xfrm>
          <a:prstGeom prst="line">
            <a:avLst/>
          </a:prstGeom>
          <a:noFill/>
          <a:ln w="6350">
            <a:solidFill>
              <a:srgbClr val="1D2C4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pl-PL" dirty="0">
              <a:latin typeface="Verdana" pitchFamily="34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4"/>
          </p:nvPr>
        </p:nvSpPr>
        <p:spPr>
          <a:xfrm>
            <a:off x="8568000" y="183600"/>
            <a:ext cx="288000" cy="1548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1C61E-CE9A-4FB6-8AF3-F6D1C94808DB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9" name="Line 1"/>
          <p:cNvSpPr>
            <a:spLocks noChangeShapeType="1"/>
          </p:cNvSpPr>
          <p:nvPr/>
        </p:nvSpPr>
        <p:spPr bwMode="auto">
          <a:xfrm rot="10800000" flipH="1" flipV="1">
            <a:off x="1800000" y="403200"/>
            <a:ext cx="6501600" cy="0"/>
          </a:xfrm>
          <a:prstGeom prst="line">
            <a:avLst/>
          </a:prstGeom>
          <a:noFill/>
          <a:ln w="635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pl-PL" dirty="0">
              <a:latin typeface="Verdana" pitchFamily="34" charset="0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1FCAD489-961B-4B50-B503-99D7E17C50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8" b="14698"/>
          <a:stretch/>
        </p:blipFill>
        <p:spPr>
          <a:xfrm>
            <a:off x="82724" y="51470"/>
            <a:ext cx="1368152" cy="488530"/>
          </a:xfrm>
          <a:prstGeom prst="rect">
            <a:avLst/>
          </a:prstGeom>
        </p:spPr>
      </p:pic>
      <p:sp>
        <p:nvSpPr>
          <p:cNvPr id="7" name="Prostokąt 5">
            <a:extLst>
              <a:ext uri="{FF2B5EF4-FFF2-40B4-BE49-F238E27FC236}">
                <a16:creationId xmlns:a16="http://schemas.microsoft.com/office/drawing/2014/main" id="{7AB57884-8D7E-4A38-8B90-D1A07D4FE72A}"/>
              </a:ext>
            </a:extLst>
          </p:cNvPr>
          <p:cNvSpPr/>
          <p:nvPr userDrawn="1"/>
        </p:nvSpPr>
        <p:spPr bwMode="auto">
          <a:xfrm>
            <a:off x="0" y="5089636"/>
            <a:ext cx="9144000" cy="5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4200" b="0" i="0" u="none" strike="noStrike" cap="none" normalizeH="0" baseline="0" dirty="0">
              <a:ln>
                <a:noFill/>
              </a:ln>
              <a:solidFill>
                <a:srgbClr val="414141"/>
              </a:solidFill>
              <a:effectLst/>
              <a:latin typeface="Verdana" pitchFamily="34" charset="0"/>
              <a:ea typeface="ヒラギノ角ゴ ProN W3" charset="0"/>
              <a:cs typeface="ヒラギノ角ゴ ProN W3" charset="0"/>
              <a:sym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940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5" r:id="rId3"/>
    <p:sldLayoutId id="2147483679" r:id="rId4"/>
    <p:sldLayoutId id="2147483680" r:id="rId5"/>
    <p:sldLayoutId id="2147483681" r:id="rId6"/>
    <p:sldLayoutId id="2147483683" r:id="rId7"/>
    <p:sldLayoutId id="2147483685" r:id="rId8"/>
    <p:sldLayoutId id="2147483687" r:id="rId9"/>
    <p:sldLayoutId id="2147483688" r:id="rId10"/>
    <p:sldLayoutId id="2147483709" r:id="rId11"/>
  </p:sldLayoutIdLst>
  <p:hf hdr="0" ftr="0"/>
  <p:txStyles>
    <p:titleStyle>
      <a:lvl1pPr algn="l" defTabSz="914400" rtl="0" eaLnBrk="1" latinLnBrk="0" hangingPunct="1">
        <a:spcBef>
          <a:spcPct val="0"/>
        </a:spcBef>
        <a:buNone/>
        <a:defRPr lang="pl-PL" sz="2000" b="1" kern="1200" cap="none" baseline="0" dirty="0">
          <a:solidFill>
            <a:schemeClr val="tx1"/>
          </a:solidFill>
          <a:latin typeface="+mj-lt"/>
          <a:ea typeface="+mn-ea"/>
          <a:cs typeface="+mn-cs"/>
        </a:defRPr>
      </a:lvl1pPr>
    </p:titleStyle>
    <p:bodyStyle>
      <a:lvl1pPr marL="360000" marR="0" indent="-270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152E52"/>
        </a:buClr>
        <a:buSzPct val="100000"/>
        <a:buFont typeface="Arial" pitchFamily="34" charset="0"/>
        <a:buChar char="●"/>
        <a:tabLst/>
        <a:defRPr lang="pl-PL" sz="18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630000" marR="0" indent="-270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6E6E73"/>
        </a:buClr>
        <a:buSzPct val="100000"/>
        <a:buFont typeface="Arial" pitchFamily="34" charset="0"/>
        <a:buChar char="●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00000" marR="0" indent="-270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6E6E73"/>
        </a:buClr>
        <a:buSzTx/>
        <a:buFont typeface="Arial" pitchFamily="34" charset="0"/>
        <a:buChar char="●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70000" marR="0" indent="-270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6E6E73"/>
        </a:buClr>
        <a:buSzTx/>
        <a:buFont typeface="Arial" pitchFamily="34" charset="0"/>
        <a:buChar char="●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000" marR="0" indent="-270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6E6E73"/>
        </a:buClr>
        <a:buSzTx/>
        <a:buFont typeface="Arial" pitchFamily="34" charset="0"/>
        <a:buChar char="●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●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●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●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●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3290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5" r:id="rId2"/>
    <p:sldLayoutId id="2147483719" r:id="rId3"/>
    <p:sldLayoutId id="2147483720" r:id="rId4"/>
    <p:sldLayoutId id="2147483721" r:id="rId5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D39239-3747-4DB4-B011-D985B96302A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152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14" r:id="rId3"/>
    <p:sldLayoutId id="2147483715" r:id="rId4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nbp.pl/edukacja/dofinansowania-nbp" TargetMode="Externa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niosek-dpe.nbp.pl/" TargetMode="External"/><Relationship Id="rId2" Type="http://schemas.openxmlformats.org/officeDocument/2006/relationships/hyperlink" Target="https://www.nbportal.pl/edukacja-w-nbp/dofinansowanie-nbp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Katarzyna.zwarzany@nbp.pl" TargetMode="Externa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38316A51-BC62-4E8A-B6AF-A5D41683C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7193" y="1563638"/>
            <a:ext cx="7164000" cy="936104"/>
          </a:xfrm>
        </p:spPr>
        <p:txBody>
          <a:bodyPr/>
          <a:lstStyle/>
          <a:p>
            <a:r>
              <a:rPr lang="pl-PL" dirty="0"/>
              <a:t>Dofinansowanie projektów </a:t>
            </a:r>
            <a:br>
              <a:rPr lang="pl-PL" dirty="0"/>
            </a:br>
            <a:r>
              <a:rPr lang="pl-PL" dirty="0"/>
              <a:t>z zakresu edukacji ekonomicznej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967BD5-0B2A-44F8-8067-F4176058AA8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pl-PL" dirty="0"/>
              <a:t>Goleniów, 6 czerwca 2025 r.</a:t>
            </a: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7D4E0B24-891C-4457-B47D-DBC719AC25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Katarzyna </a:t>
            </a:r>
            <a:r>
              <a:rPr lang="pl-PL" dirty="0" err="1"/>
              <a:t>Zwarzany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90679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ymbol zastępczy numeru slajdu 3">
            <a:extLst>
              <a:ext uri="{FF2B5EF4-FFF2-40B4-BE49-F238E27FC236}">
                <a16:creationId xmlns:a16="http://schemas.microsoft.com/office/drawing/2014/main" id="{33B8A800-DCC9-4467-A8BB-695946A86C3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567738" y="184150"/>
            <a:ext cx="27781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fld id="{02175837-974D-4758-97D2-5FA8B3047740}" type="slidenum">
              <a:rPr lang="pl-PL" altLang="pl-PL" sz="10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t>2</a:t>
            </a:fld>
            <a:endParaRPr lang="pl-PL" altLang="pl-PL" sz="1000">
              <a:solidFill>
                <a:srgbClr val="898989"/>
              </a:solidFill>
            </a:endParaRPr>
          </a:p>
        </p:txBody>
      </p:sp>
      <p:cxnSp>
        <p:nvCxnSpPr>
          <p:cNvPr id="29699" name="Łącznik prostoliniowy 8">
            <a:extLst>
              <a:ext uri="{FF2B5EF4-FFF2-40B4-BE49-F238E27FC236}">
                <a16:creationId xmlns:a16="http://schemas.microsoft.com/office/drawing/2014/main" id="{E730036E-29CE-49F5-81FF-53D51DA4926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4163" y="1235075"/>
            <a:ext cx="0" cy="0"/>
          </a:xfrm>
          <a:prstGeom prst="line">
            <a:avLst/>
          </a:prstGeom>
          <a:noFill/>
          <a:ln w="9525">
            <a:solidFill>
              <a:srgbClr val="007A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0" name="Łącznik prostoliniowy 22">
            <a:extLst>
              <a:ext uri="{FF2B5EF4-FFF2-40B4-BE49-F238E27FC236}">
                <a16:creationId xmlns:a16="http://schemas.microsoft.com/office/drawing/2014/main" id="{D00417D7-AC16-4205-9929-8F011C394B8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19700" y="1203325"/>
            <a:ext cx="0" cy="0"/>
          </a:xfrm>
          <a:prstGeom prst="line">
            <a:avLst/>
          </a:prstGeom>
          <a:noFill/>
          <a:ln w="9525">
            <a:solidFill>
              <a:srgbClr val="007A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02" name="AutoShape 4" descr="data:image/jpeg;base64,/9j/4AAQSkZJRgABAQAAAQABAAD/2wCEAAkGBhQSEBUUExQWFRUWGBoZGBgXGR0fIBwhGx4aHB0eHBwbHCYeHh4jGhwXIS8gIycpLi0sHiAxNTAqNSYrLCkBCQoKBQUFDQUFDSkYEhgpKSkpKSkpKSkpKSkpKSkpKSkpKSkpKSkpKSkpKSkpKSkpKSkpKSkpKSkpKSkpKSkpKf/AABEIAJwBQwMBIgACEQEDEQH/xAAcAAACAwEBAQEAAAAAAAAAAAAABQQGBwMCAQj/xABBEAACAQIEBAQEBAUCAwgDAAABAhEDIQAEEjEFBkFREyJhcTKBkaEHQlKxFCPB0fBi4YKS8RUWFyQzNHLCQ7LS/8QAFAEBAAAAAAAAAAAAAAAAAAAAAP/EABQRAQAAAAAAAAAAAAAAAAAAAAD/2gAMAwEAAhEDEQA/ANxwYMGAMGDBgDBgwqz/ADClMeXz3ixEfXacAyrVlQSzBR3JgfU4WZjmigoJDh46Lf77ffGecezL18yHZyy30oNUL6aSNJ6X95xH5eztyukuCTvBjf5f0wF1pfiDTLMDTIiYvcx8oH1+uIFHnusxaEpxfeYXtJ1XJ/thDzDxFARTAAaQ0HtYTcfbHfhtAN+aRFxAi/t/Y4CVV/EatRVvETUb6SBYdpgfewxD5e/FKvUqlKqqSTACrAgx1LTPtPXthdzDwwuSRAHVgelrQL/9MLuHcqstZKlNmOgXD/C4MmVaZmCLReDtgNdPM9NQPEBU9QLx/tvibw3i9Kuuqk4brGxHaQbxvfGM558y+Yhj/LAta/sTPT2+eHGazVKnSpmlXK1k6qTaIkEqbjuCR9cBrWDGYcu8/ZkFVqKtRDckv5h6ap819rH3xf8Ah/HaVaIYBv0MQG+k3+WAYYMGDAGDBgwBgwYMAYMGDAGDBiPnM/TpKWqOFAvc/sNzgJGDFI4p+J1NCVpIah6G/wCwvhH/AOJFarP82lQUbkg2+qsT9sBqeORzSfqX6jGI8Z4qXbxP4w1x+lCZEXAZWE/OPliXW4JU8dqTVGCgypLWZT5gduq/02wGzM4AkmB64+g4xipkmanXdazslDSYJJ+IhQOsEenT5YbcuVs7Tp66TAr1UqSB6WETPaMBqWDFC/7/ANWletSJF7r/ANBGGeQ/EChVjSyztBJBntcRv64C1YMc6NYMJGOmAMGDBgDBgwYAwYMGAMGDBgDBgxXeYeMnSyUj5hYkb/L07nAQebOIvWpmnRZlWYZgR5h2FiQPXFF4VmhROhtcMYYM0wRaQDcW6bWxdeFcRpsAXMbarGJmNx8+2EvHMlSV9YCsxINr7zfSD2PvvgI9ZNY8jAx3j33Efv1xO4VTojSzqqsQBM9e49Y9cQuC06bAlLyVkMbgyQ3T7EYY0OEkuYIJEHrNjO3c+tsAs4zlFq1FpeHJUavGKSLnaRebWE2ice+EUFpEifLG43B6kA/XD7It4epKikTfb1998J+N5EtUlRFNiPcE2AMep3+dsB0p1QSQxkfqG99rC1/XCvO8WQ+SkhAFllTpWOtrffDHK8LAXTLdrt3sQCR++Of/AGRrUBgVCkFbw0jqYgEEdhgFtKhp8rE6iCSx6nqPQQfpiMnBJPiBYuYmCTf5wCRIxfcvSTT5tJUREQDa29jbHzO1Muskt8N4I/y5wCPg3L8oW8NU66bxO979e4xwzzNqHlWmwuPN29In/Bj3nOd6fieCGCsROkA9OsfUXxAzXEqyuW0qq9FgM7m99xpAn0OAu3COeKbMtGsYqEC4HlM2BP6Z+mLVj8w8X4i+ZrK+tKKIxV2plhcG5YN6AxfqPXG2ch82rXpikzSUCqGbdj2JPxH1G+AuWDBgwBgwYMAYMGK1zZzcuVGhQS5G8WWe/rgJXMvMgy1MkQX7f7bnGYZ/MV81U1VCT2AtveIiRadsNMjlDmSatSppO41C0T2kE3nD9qtNE/kp5uh3P/CLkj/J64CtZbg5ogyNBiQumWMx13E9zhPxrIeIxDOS1oF3vtZQIn5e8Yf5vPOzwdRqkTFxbu0zAEG8n03wup5+tRqAImVaGDNXcksi7nSDIDAAwRM2wCKnypWMmnl6l1gHw3B+Rgfbt88XSvwRs21B2K0R4KB2YeYMJsqhpkWmbDFKrfiHxOrPh0kHZ2YmQdjp1BdoO0emOeYr5yplaNR68VC9RapIUyQWI8oURt3O+22A0M5CjlMrXpmuCtWPNCqPS7fmOxMnYEAHBybxLL0kIaoA076jeJE+20T98Z9kMo9V1NXxMw6GV8hZR3hRqWDvPqMXY8HhdbUKlIk7jyD3ANhHqL23wFg4vTpvSYqFfrIsdzcSDJtE++Kxmfw6p1P5i1NFywkAR3Bgx6/9MMeHZIatXjQZ+ELqJ7kxYA7nt6Yb+NrlbapIEm0W2A6xcz9cBUslxavkm8zakuNUyRFpi8jF+5a5lGYWGgP8vMO4HptGE1XIs7fzArnYnSAB7RaRBvPU2wtp8LNB/GoVComWW4nraRabjtgNJwYT8H5hWvAAtB80jcGIiZnc4cYAwYMGAMGDBgDBgx8dwASbAXOAUcf4x4QCL8bfMgdwP72xWFpWBN5G8WtuL3nb645cQzHiVmdjZj130zYew7Y6UM2psp1DuDcevT6YBrw00dMEEEmLiAD6Ht1jEDmDgRHnpqSwvpPX033icfKucUHzMSD8x2m9573w0y+fV1AJkbn80e0XjAUgcEY1dTeUtMMp7xIINp++2HHCspVpAqWkKDBBYEi/YzvJ3xZM/RgAKyja0gH6Nvhdns4tO9wR+URB7zgEeby2ZqaSzllBFgQIB7AYb8GrUzT0VW8yyNjP+WH9MKv+8aCPMwY6mGkHy6CoIIPTzC49dosuqcXqvUK0qbw250hr7WIk3nc/XASM61Q5yopUGghGliRJbSrFYBnylgJOHY46qqiuQWgCSfnfv1xR8hw/MNSKqxUM7MJsWncmRJOnSbYZ0uWcxXphWCuLFH6i1ri3e+Ad8ZStmlUZeslFbnUFm3pJInrthBmOF1EC069UuqG5UgA2mDbz36fTErKp/CAvVe5Etr6W6bCRYb/MYg5LmGhmGLU4Y9VaSreltMN9emA5VQlDTamqmxIRWm83LAsT6f4eHFxKk03PmACqQYETETcAzt7Yd/xSi5VWpEXVu/cRcAbTB3F98eKlOgh1ofIJLLdyto8pi4HeMBlYyOYrPNRRoU6Hvt1YRME7EAkjbDvgLtQqpCu1PSZeT5SsFSoJgidiAMcOc+ZKRUU8uZZyCSoMQbgyQBPqOxwjpc2sFIIl53LdB0JPz2wH6d5T41/EULmXTysSImwIPzH3nDvGWfhlzNSqMp1hfEFkmfMYGm1hv1jYY1PAGDBjhns4tKmXbYYBPzZzYmTpzY1CPKp/c+mMnytY5ms1R7/mLHYm+5v2x053dszWd08wY/rJge9remFXC8r4dNmFTWjwwEbRGqYvEwJMevfAWI8ciAT5V2t7TF4xKocapxCsdRvsAB+o6pGn1xU8xnRomLCR5RO079hb9seeW8yM1X8JXKoILsCIUDrAAHtP9DAWnN8SGkBEZnc6QPjc32WQIki312GFdHl3PV1dUy9QioSn8xQmgWkkk3sTt64b57jWTyLFtPnAgVGmT6AAD4h+nfvGKxW/E3iGZqMKJFOnf+YQYgdiTY3wDXKfhlVUEZjN0qKiRpE6hcjrpDCNjPbHLLtlcquh861RNUgjw0qNIEwDqhZhtVmJJ3G6Y5F69QHNV3q7kqWNx6wZi98e8nlslSYxTWoxne4mdrg9trnAWynxrKVwUpcTzlKRGkVg49DLDUPUagMT8py7RLBxmMw5/VWKOPWL6l6d9uuKxXymTdUqeBTV9ZCgMFLRBIgC+8Q0TaDbHelm6NKmUy71aXxEq76lWTAUCNSmI2J9QcBZKvLRR/K4qmxhYJWfdrg36D544Vq2h/Mdv1QCBbcA3jv0uMeeA86nQabruCGv2sStxf13FtsQuK8OqyagZ61FhJYRKg9HYwLm4awPvOAsuU5lRv5aEofWd+sk/X9sfM5xJQoViG7ENeTYCIiL/sMKITwxUsZADHUohohTHiAEH0nYb9FebfUDDKQR5lV7i/t6E4DjxnM1KNVjRIINjJgGwYGIMGbY0Tl7m0MFSsCgOkI52aQLG9iJAxmPEs87IulVcBgNROwgA+bv2+87478JZPMurzgAAlo9gFG3Xe+A3LBhNyzxR61MipGpCACPzCLE+sg/2GHOAMGDBgDCrmHMRS0AwW9OnWewNhhrircf0vWIMSgAAJ+Z6+v2wFS4zw5lGuBeASs3J2Avc/K/Xa0fI5N9MEldRsI277WOLbTzIYFNEhSLkb+3t/k4jVkCGDA9eltv6YCE3DGZBMBgY7Se/rb9hjlleKU8u4ao+nSIIYnf0B9P8th/k+KKkyNX3PUdP64r3MVcNUpsoKkkAgqIN7gg/M+mAUc9ZivUPi5VhDAeZiAACRGnqZ2wx5eya1KASuRUJMsJIE9Bfp88M9FGsj0iaetZsx2BmLA72MWxxy+Tp0J6af03+ek4DzV4DQA+HTBsuom3aQYuSdrY7tUy6gCpR1ICLNEgz09xOOVDjeXqVGhG8VBpIMAEN1BiAvtP2xCrczVVYUtMFptOw9zvaDA9cB0PMapl2UFYQNNN5UgyYOqCNoiY7Y68N5qQ0/5aqtV11QwMmfQEC974j06NJh4pBcqwLNq+IbE7EHRvcjbFV4p4pqNUpaayLeA4BM3UKNIkR19cBz5hfw5qVKauIukxBtaCSu53HUCBiocM4LVrVjVDpTKwyoXCkraVJBABibGCcXh1qeAz/wALUHlkgs2o9SFn4SLiL4hcOfKFCcsmYpvoWoRKwomxKlTq2jr/AEwHCrnXqr4qsHAbSxiCBB7SCsSO3ScdeG0KxGpXVSjESzQd7FVQsSY9vqcWLh3DalWHqElBAFEUvCiSBICgi89lkxiXxT8OULLURHy6CZDQSxI3ABOntBAHpgK5U4NRqtqhajtEsECRBn4F66pkkk3OKFzNyvWpVWYU5VySNInTJkgwLRtNsbKvDRTGhKVTMVF8wvpUb/FouSPU4rXMH4geC3gVqYWSNQ8OBAiZ1LcA9Lz88BR+RlrU84KIQh6g8oMi63kR8XXb0x+quHqwpJrMtAk/5++PzdW4zlqeZGZp1AXEEb2jzHYwN1Fh0xuHL3ML1qi31I6gj4bSA3S5tFje84C04zr8SeKsHCLU0qIEAfmM9R7joY+uNDqVAoJNgBJ+WMQ5w4m1Ylgq+ckwR3Nvby4BfRzK1HYO+gdbFtXT6x1Mes4kDNBCpOjST5HCsWaAYUqR8W94M3NsRuE5e40wmkCTsB8iZk/0w0r8RpxDAuT1FiPafMB1mf7YDrnszRq0CpSalU6FMTc9dIIFj123wretS4XlGYqjs7N4iyJJnym28CPS59cQ8ijVsyX0RSonVqVjBIuFUC0n5wJPbHA0RnszqfUUpmAJsx6nawG09fQYD5wOnqH8Tm11MfgUgEKp2ABMLbHc821KLzQ8lMSunSsgNYsAfKT06+mPPFD5lor5WJ0QZ0x3BgwIG3pOLBkvwirNR8SnXVn30spUG22oMYPqQfUYCBR/ENKQBVZqRerVUsZibLo36WOn+rrh/P8Al2M/w6l0E6vCUeYg3EKu4DCPXCXKaAzUa6y6m6MsxBAJB2kG1tvbE7gmfpKtcLoAKCO5jVdfUAhZB72wELiXNuTzqNQTKA1zHhhECMjC06liF7gx/TFLqPURoZQpTcPc+lhvsNj8hi5tXWnDoFFQeXSBDGWEzpuvufpiYuUylV6aGkDUMkl9V4tICspABjeY3tgFfD8lUzFNVqC6gEFQsERAssR26nvi1cu51hTKFFcCzqSICm4YD7dIIw34CuXQslIkINJiSYJ3U9QQbhj98VzmXIGi7VaBNRpkEMLjqCAB5je8jpbrgOHEeFMPOpXw5Pl0/D2DdOuwwqz2ZLmFaIgjTYgjbbEjKZ13cagfOLD9vvN/XHejyzUrPYhAACWa22wkbYCHlMg9QMZIcWVZGg9STAkEi3zx88ImPL/MCxvN/ci8H0G5w+zWVrU1Ul1OkAXVgTF4DAsImTYDfFfqVKjkxLHawkGJtt0wFo5TzLUa6lnIlrjuu3fa/W4tjWFMicYTw/xA41AAGAAbEGfXp6ADGz8CcnLoCZIUA/0+0YBhgwYMAHGe1OP0/GZvDIhi2ppJMkgwDAAjYH7Y0CoDpMGDBg4zDiGdFNSrrTaRaJM9TfYLtvfAW+nnQ6O9GosiJAg6bSAR3iMV6hxx9bzsDoaQIGoBhsOx3wj5b4mzaWuigwJE26WE30mb7YZ8fziZdjmEKujoEzCERABJWojbalkyOo22wD3JmgBJ32I9uojeb7YQc1pQelTrKzqwZVIUNeXAV5tJXYwbqT2GKhU5irNSfw1ckzFxv08w6bH54m8rV86iBM9W8RVaUpmCBM31Bbm5gGQMBy4hnHWrqp03qFeoVQvWxYGTuTfqTGJeRoZnMlWIRKbLAIJJJE6gRaB2icPc3w+hTpmrqOgAsyhSWBFyygTqESCsYY8LpM9WhVp1B4Hhk6rSxMhbEWgQST7d8BXuI8lV1TXRQ1AbkKwVui7u0CAJta07k49cE5SqZglKhemEIC6npmRp21IxLLc9j9MWzPcdramRcu7eHYkAAPIJgHUYtEm/tbFTPCcwjPUy9alQAglWQvciSNxYXFsBw4pyFm8qGNKoDTaJRSoaOoGo36dcLuG5LiFAnx6LGklwUpFrWjzKDMC1x06DDg8TzFInxc3RBuAalKYgSBpD3m0YrfF+a+KZV/FZaNVB5g1IkCI3KapkXv8AcwMBo6U6WaRVuGgiRM+uof7donEah+HwAJpOgcSA8bgSIYdxJ2tscJuCfiplswgWrUA2LKykNJ/1G+/Ubd+uLXnONFUNVQtWmEut9QU7w0mQB/XAVbijulMtVkVYAPnhS3aWEDbfHbjfPlUZSlUVNbEGAwKyQIMESDBJHviLzfxrLVss1iLQYYgeu3XYTGK5neL/AMNw3J1TT1JDAkSHkN1np1BHpN8Bbm/EwZfLUwKNStXqSfLKIYiYqNPlWwG5J6DHfhdVOMZfMJmsoEqUxIGvWpLK2hgdwbdh0whq8x5LOZdHzFZaBU3IlywPa+oG3tvj5y3zBk8rXqVqebmg4QP4iwPLJQqoJabkRHywGdZnl2mHamBE6SLG19MAAyb73jbG2/h9Up0cohbW1Vf5bao8unygiOpXTJ3/AK5zwXm2jVrGo584ZlmBGkG1SdgY0iD1GL/wfOIaULYaoiD27nckCcBeeO/+2q3iUYT7iMY/x/hvhVIAJ0gFrzsBImB7XvbGp8RzQ/hqOrZmQH5ea/8Ay4pmY4pVWszUkLkX2BPXaTE+hN8Bn1d67qxp0/LRWWA2F4m/uNr4+LmNeTWsWKjxXpsoCmDpBUmbgE6r9DFuuL4OOrnaFem2WNCoFioYA1CdRkDY7Hee2KZwzg6lM3lWEsQlRWB6qGBheuqVBv2OA58ObVlP5cy7MSWO7fCACN+pjtv3w2yf/lzSIiRAgAT5wwBMXI/LHc4rScS8LJNT1AlKu2m3xE9pAvEjv9GeVzxpsozNN6lNlYwCQHlT5Qw6b3G1oNsB34yKyP4qIC1E9j5hPmBANx8pkYa5P8R2/hzUpEU2BiqpEi3+omBfuJuIxEqccy9Ov/L1+E4iKhJZWW2kMTJlSN72N8el4XwioxqtqZjeASAT6yNJ9zFwcAuzFcV0LuCXqgtbylSdgBI6b7dfXH3geRreWmrwAQxExbST33jsb7YnVqNDM11XL1FQK0QYJuIgdRIO89MNsjR0V3poJJp6gVI+IECDqBiQV3Bm/pgF3L3C6dRKiFYLCC4X4r9YkC4/rfEPmPiz5en4Bpa5byssGbHqCCh7xYx2x14flMwuYZkDfE0wmoAWgEmyxfaNxi2rwIVEmtVlIOkKCXnrvYCDG+AzDg3Hq1DXLMHZpYqLAfp2kmZ77YuXCOPEgmqAWI+IiRPZjFu0jEziHLlBkhWbU0kF1uQs2IQ9DEi284RVMqGXw0IA02XbvF/cHtgLIc7l6VAOq0y7fmFysm8XC3nHzLZ5HS5KsDqYnb0titcK4XmXpGQugR5r2PW+3+emJ2T4JXkK/lFjBW49hPzHvgGzcRpajqssyDe8iO8f9cJuM0XNRBRQlCSJUN5Tc+boFMHtfE2rwzSyr5Sq7RvtEt0ntGL5wHhlNUkGZgsCftG0T3wFKyvA6rJIAF4JYGQbER2G98XnlXMaXagSupUVoEg7kExAgbRj5xTNosED4bCIMHpJm0z/AJMY8cuMwzBBI0+HYecgktNiwuReZuNS4C0YMGDAfG2xjFd1auaZUjRAkkHT7kEiQZiJgAkY2jGS8RyH8NnKgRVZCzMUjeSTIM2v6YDsMsQBoChAIDTc/LaN/r1xN4RypTKs7prY2+Iwe8jaBa0YMtnqWgsFPQ6YneO3UXw+y/FqSiwXWwETabdbSSIgz3GAjcO4J4cKtNQNhAsbbA77TjnxfkejWGhg2iQSVaIMyJjoDeBF8R+IcxVKkgBQAJIuDI9469t8JuJ8cqoFYCSDcgn+8bYB/W4PT8Wm1MnyELuQSDYxH1vvt1xLqcDdQWot67fsptYRfCbhTM0O5MmLWubbmZ+XphrmuI1dEJTaIBVpAjeVI3gfQ9MBXuK0OIMpVKqUmGzu6AsGJBBG82Nz7YjUuU8xTpwc8C7TIoLIZiZE6tgLggfbCnieQzeYco9ZGWzeGlMkhj3Je0ROoiMVnNUc5Sb/APOLwNBVdXaSJj3Bm22AZ0vwzOYzDNXzryh8qmixM7kIDV1EC2NJy/ItLwwgrVNP6qgE9bbjoeo+uKRwLktMwxauK7VCRDfxLdfUAffthlxLkBUplaVXNU2vYV2IMRMBiY6Xm+2ATcc/BWhdqWcRWJNyp0g+umQBG/b2x54fls1w9WybNRzqVVhWU+SiwInxNQBby3A7geuKhlPGTNsuYr5hSpOnzfHcTcmIgybbY01MsfA1LXZiASAYgCLgAKoFov1wCHjeRogIpQvJsdMhCbsYPW5gDE/mrhVOnlcpS0lwymoVJlbqNlO0TNrSTiucN4Nmc5mhqJVNQHk/TILMbCBpEb/PF9zdWrWrBa6Cl4KEeSCGkiGUHYFVjSdvlgM14hyRl6jTTq01OgsQrKR7ATuNu89MQ/8Aw2YEMG1pBJkhTbcggmw26fbG35EUQhYUkTe4A6kiSIkmbk+owkyeQ0qwqUlraxpUkqoa94Y2MKTIifpgMwp8Hp0SrMEpKVPWQfYsxkkGSIEdCRi88nV1fKO6OShYBZ6QADvtIP3xF5w4QXzIy1NPIQVFWRuegsSLW7Riw8ncmDJUaFKowZ3MkKLXYnV3J0aRt0wFg5zouKGWVbkTM7WSJPsCcIaVWonxU3DDoO/uRGk97zfF75jzS0qaVHEqribTuCP9vnivU+cVA00l1sLADtFpgduo7DAVtcuzZgszlJpgMFUG8nSL7TO5Gw+vfPcvBdOkqWWAT6Ei1yLmNv7Y5vx+q+ZVXSmNYIE1CdWnzBWkagYBEyZPbfCHjfHG8YhqyyxMh0BYBhsIMKSCL32HtgGOa5Rp1KL05QCJ8UQSLgsWA80WBiIGINPgyItL+cKgGmIEdxBYiTJ2jee4GH/BOP0aKBJLlgyt5ZN9vMLQJ2jEHOcfo1KLIKK66ZmCZZSrfFBNhPpYx2wEnP8AGssuk5laWvTPw+0BgHAYe/cnqZ6cM50yFLUyUaCgnV0JFhtMgC2w+nU51zVm6ddipBDbkldJud/9Q2+vthJkuXKbHUQWSJYLJ07xa0g2A9cBoPEPxapliiUsvBNtKKwKxM3HXaCN8dOH8zJnn8IOsDzaKawTEXc6NIWDEAS2FdCpl4FBQtJhBFSDYgWUqvlYbSDeJhgYx64Shp5nx6qhKgJ1AA6F2WJO8m89QffAS+J855kVGoKtYpRJBDCC0dRphSv9MTcjzHmXp2oMEW5LAA+3UwfbFlfMZY02aQGqgEhhIJHxeeNz5o9yMdstx+itNaNECIEzGrtMTIn174Dhw7gKVr1GYSR5WZR7xpAhR7/XHmr+HpaqzgoKN/LdnaxAggBRe/X5YUZjNNVq+HQYaFPncuAA3QFjBlv0qCSDaN8PspxY5MlnWoywJbw3QDeRoJLQD1MD3wEHgfFa1Ck+W/h2Ipu3mC+VZOrUepF+k+mObcIr16jR5FJklokfqkA7TtItO1sTaXGMrmqghwwBJKgmSelgdh6mMNOB8VQ0FdQVkBgsAehEkxMgzPbAQsryqlBY8UmSCS8AWNiLA9PTErilcU0KUykHaSWLeUQSSR1JEX26Y65jm+mikoEZgsdSdX0+He+KpnuN1GqFqSB2NxaRewtG89MBIr5GtWqKVcKqmZEWHXSCIJjvti2cuJFSS5aZA2EW7KbbHFNTiGc0q1SgFXvBXf0AOLDynWZq6ahAhoHQWPTAXjBgwYAxU+cFSnLsshgLCbkRaQQe2LZhVzNwZMzl2Vk1MoLJ3DAGIPrcfPAYZm+eBUqvSpB0AnzCSYBOwkk3hb+nbE7hnGIpguqq14MkmZi9rE4p/AqMZmqCWVNemTfq3kEXDG1v7zjQuE8rywbSYkwJHlj1gy28mYGwwEBuN+ZFh2qMAAqb3iSb2jr6fTD/ACOQJpVJhDE+c2t72774l8NqZYEFSCTPTaDHvEjFlTIal8sRpuNwZ3BB2IsRFjgKzwHj9JaYVnUk9RaI7SOmO2b57SdBazGxFw39vUdMeOaOQVegXMBlkqKXlM//ABBhukgzOKry7nKVVjlM9SppUEswZQvii+l0P5WEC097HbAXrIhC4ACEldVyQSDYle++IHH+DU2RwdSkizMu4EyCo73uLyZw34bywKS03pkVFW6vTAU6YO4Bv26nHDmTmVRTMJpZRqJcC0A7BtxOA88sqlNCZUeGBPf+8gbYX5D8Qctnc02V01Kbw166IAQD5tJDSTF9sZ7lfxQSmSwXSTJYAGYkwGJMkybCTAt0xJzn4kUWBqEhalirCnLEbEXt3E364Czc25VKJ1nQvZ4kiCCYGxkW+eFud5mqVKdOjljqaodDwJJFgdp6En064WNkM/xNAURsvSuDUrCAVJA8oiT1gDe2IQ4/k+Fs9HKK1WqRpNYqDUm3kgkoombLM2mYwF/zuaThdD0UFqh/M5633AiIjcnHDhXEKlak1WoNIrnX0hR+VZJBkD+uKZwzhtfNf+Zz+tKazpWoSASDZtBETpNu5k9sWHh2WOtRq1U2EqIN1m0NENY98BYhwJ2oirapTaDGrQy+6izD0md98NszSNJ9YVW00wiLfyndiRPWYtj5k+GVKYVWYgSDAi29yeh6ffEqrXFY6BqU/m1HY++59+u+Ap1bOkVabBV1ayFUXE1Dp+USMXbJ5cVM0LMFpHyzEeQBQV9N7+mOT8JAqUTpWaRLQFnoQgkdNR3PbDTgeXgu1oMAHrP5vvGAOasr4mTqqNwuof8ACQf2BxkGWy7Mx0yHHWfhBMiQLAncD1PbG6MJEYzfMcFXLVmT8sllnrqNiWJHW0zJNugwFO4tlfCzKPV/9NXiSLX8pt3lj9sTuIcF4dVbXmK4pPEFQCZAsDMxMWNjhxxNKNcrRc+VlKusEaA2xJkxebelu+K1S/C9WcF6jMQfKw6jcWgQY7zO84Bi/B8swBylRnTppIB77nr7YccY5cStSmjIaAtQjowDEljYmQYsMe+HcpmkwnWZ6tIMbidMwek+2H1WlUVYqkmk2+xJnpqtHeQem2Ao68igJDFiA66tbE3CwpF9KLPp0xFzvC1yyt4i0wvcL0In17K37DbFzqZ+ijlcyfEBEI9xqUEEqwO8EAgmdz0wizWdy9RzpDdAoMkR2t022wC1eXaVeiCKr1LakldMDuo0TFiN5xLznLFSA1W41MAQbFRJkj8pix9R7YYvxOKumnRZjBhKi7SIhXsLgWVu2/TE3JcYpLSZCC1QAgoxkLO4ZTscBFynD6dMq7uwKrADLIEgd2iT5rxt88RUza1KpBgLt+kn0kbY4ZkV8zVDaSsHe0QTv7bY+vy34YBIXU3mLbz/APW/c4CfWzSUaXwqYJ8tIzJNoF7epj6YT8d4y1fwvAqMtRSLCS0bQSDFrWNrYZ5XNUKaFiXJH6YIJ6Qsb9LY9cv5Sm5NTeeoNgJ2mIB9+vfALF4c4TX4TVntrqfBMSdJIIZhB6z62OHPB+Ak0KTJIJUzAgHzmLySxvGww9zXEaeWos1RtZXzaoUGOgaBDfLfEThPE48tFXKOS2kgEAn4osOvYj2wBQ4GKrsrH4QQsQNo3MdcespyaaNRTTB31b2kdCCSI9Yw1zfCG3W+02v1kxt16YgH+Ikrq8u1puNoAA/rgJqZdtR8dtWoSFGgKv8A8etu53x74Bl0FU6L21MZJHmNgAdupt2xFXlkMhUlyLzJif8Al2v64Z8rcLFGjYltRJ1HcgWW/W374BzgwYMAYMGDAZ/zVwBKFVqqUpFVtTEAAKdrmOskzPphbQru4KEkKbdvSAfX740fimS8Wi6SRqFoMX6X98ZpXqFCZB1oYg2gCZ3sekH7YD5lcotPM+EwKl50Hq+juu4I3kAja2GdfOMjEUa8NAkFgNXa8EHfp/TCniPiZmmIfSylSjgXWJsb/CdrelrY45fMJJ/iCdYuQzTsblDsVtuCMB74rxzPmmAKKtoHmPir5/WTG3oJvj5muALnqFOpXy6giIqC0GelSxIjoR32OJPD3ytdRUStIDMPKA21iG6g73BIIj3x0o5elRpnw28pI6Tr7AAEfInpvtgO1KlWy1GKU1qEeYeIdQI/Q9xr/wBJIB7jCir+JOUZj/FMwVV0+FmaJJno6tpJggGRPbDfg2YZiSLSTYII/wCYGx9cMf4bLsjqyeIxk/zApC6twsCYj398Bn3EuO8vhtSZei562qm5vPxAEX/fHqtzplTS05HKKWaJFHLLEkC2speOs/fF0p8ByVBNS5dKjsDOlVnqCJKxiNT5vylAmkabURqB0pTBO0ecmVFusbYDN+J80cXzCaNT0adhcw9zAk/EBPaPtiRk+VW4VTXMVGQliFLqJ0kgyoZvLMTMT09sXHmTia06fj5R3c2IpkiHtJBMFgSL2IFoG+FGV/EzL8TQZTOoaNR5QPClVJuCQRaCIwC/Kc2UswDRDmqRPkqidQ3IWLE9NsNOGcUqJTCU8rWFJBYaCIEm5IbcWgjpviFl/wAJ6mSzC1KTisoE6hpm0kwt2Ei1p33w7zL1szSZQyLAAApSxGxMtZdUSNK9dz0wDVubEIHiKbhRvBsT1PWScccnzFqqaVUtP5hJUXsJIHS8RinZzhlSkQq6nO3WSYEWEzJjcgY9JTGURw9VjUqDUxaIXYFZFjHXtYYDQK3HCf5dFiWaBI3JNrRffvi88OynhUkSZIFz3O5P1nGdfhRwd6p/jKgIS4pBtyTYt6CBA+fbGnYAxVfxA5efMUNVE6aqe91O4gbkbj598WrBgMo5VyNJXVGOpmnUXMlifLJbr/a0Yd57LeHClryNPmF12ufoJxK5t4CU1V6XUy47GPiHpIEjaYMgTiHkssKayZOoGXmbiLvAtItsANhgJ1XOhIdiNQGm7QR3AYm/sR8zhDxDj3iNYkLvE9/Ta+IHMnGDU/lq8Adhcx36+xk7nFTqU2VoO9o9ZNgPt9cA/wA3VeopRQWv8IuSBaAWsN98MuXeX2NSnuW/MrnaL7zB6XicQeFUe4Ktbf1tMevTFxyGYoLRLI4Z+wOkhpmL7AdbYCbxrQabu0FlvpTdtMwB3P5cV3JUBmIO1QbKY1QB3BEwLR9BhTxvO19cJTUBiZqU4BXtqXUFMn0kQL4g5GjmF8zFwwMioLEiTEkeU7dPXAPs9xU0mKhG1hSSEvI3sdyY6b46cP5nyjApWc0aiqPUNM2VYIDCw8vfEzhPFjX/AJdakHQ2LxLBh3A2I3kbb4S8V4M9Mg0yPMZXUxMjaBpgm43gmYOAOI8FGY8ygAi4VLMV6FotMD1w8yXLlVKP/po5BMaSVt0lCSrH1BB9MQeFFqShnJ1WuDqBN+0TI32xfMukpIsWvG/2OAz2rw5mdWrr5EaQFGoPHQhZEBjsRJwz4ghpzUCsvVVECZIi5MKZAscWXNUKmryqnqIMfMz+4wi4pwxyoFRISbQWIW/xNuR7AR69MAmp1BUOvM56vWrfEKOWdqdKmRsNQHni0sTf9PTD7L59XpMJIkSWDQ2ruCYAg+n0wm5gy1NaNPTUMFiCyQdgbkEWHtBjEHhtZqdn8qNPUSI9Ok9xgLhQ4kK66KdQOR5Gdb+YwIMACYkntiz06YUADYCB8sV3lThtvGIKrEUxAEg3Lkdz0Pb3xZMAYMGDAGDBgwBiqc2cmLmCaqMyuLsq7PHpuGjqN/vi14MBi9KmKbeWp0k2BERJ1kCF6kYVcZylOvSYFxTnUVMSCIvII73gY0nnDkIZjz0fKd2p2Cue97ave3tjCudqeaytfQyNTADaJBuJEt2JB03BbvgHPLvAHytJulTVOrzRA28vYr1tvucWHhOYYt/5iq2g30pCj2Y3Y/KOuK/ytxqk9ApmHDqoGohypUbyGPuOhFsNchwnJks+VzaqWvoqtc7/AJj5b9PlgLnlM9RB0oOlxf79B7Y7ZWupJYgaZ7eX5dvl74g8J5fr6CUAKz0IN9tifvJwZ3KVSCvhum4J029CLRgJ9HPUw4poxM3BMmb38wED54753kfKMwLjVNidRB6noL374Q0GKKJUFx+YCCe84ecM449Sy0yknc05J99xOAj5nl6jSGmltIIDm5gzO0xjM+ZuQ3FQ5rL3ZDrZG6kHV073Eftjac1wJ2QGZO8EAfuftiDmOXKjKAzpS7m39Lm3qPfAZS/OGbzCLTyqGiIXxWVNLxN1DGWY+oMQRi28G4GDRsY0wWLEqq9bWEe5PfDpuB5egdXjNU/0oqi8fqJJA9sK89/FZpdNIaKYOkKpgTtJAlmI/VB+WAkVuO0cuumiA1SPM5Xef0ek2EDr64V8B5FqZ+vrrMy0FfUUEQTvB31NN+y2xYOEfhoxdXrsBESFHmI7augP+Rvi/ZXKpTQIihVGwH+d+uA+5fLqiKiAKqgBQLAAbAY6YMGAMGDBgPhGM65y5XrUddWg00N2pndO+m109Dtfpto2PhGAwXhWRNcys6ZIMCdJG4N7dI79MWrL8ISwKqYuDeQYhrG1o9dpsRh1xXk5Mu71sv5A3xBQfLPoPyyP+H22W6airIbWx+EgE7bkGIJNzGA65uglGkSKhp1LXU7dQbbmcIq65h6wL6HneppIYx0bzaWtHrv0xIydOpXaQRE9QP8AN+uJlfiEgU1AL9PoJMdDgHCcHQ0BVZg2gAmRsI6gn7DHTPZLXSC20dWXsRMqAbnbeRhXwriVVFBBInvtvfcQe/8AkYe5GrKCS3mgkwAR0gdgPTAJeF8uinVJGorazNA+UC2x6+2GGfdayI40vUg3jYTAA9Z6+/ph9/DSyACF+JpAvp2Em+8fTFTzFICtEACbbmCSZM/PAKmy9UkhGAjcEwL7ATvtMG22GvDuaGpgLUET1UggH+/cdPbHmrRnLM4gOzFgfSYG3YA9MSK3L1I0xrbSzbEAmCOpJ6b9sA0L1TS8XUGBFgCZHT2n2jFX/wC2WovrJb5sfc/5O+LPwHhr09SvU1oRZYj/AGHXfCXmLg9KogVahSNmXSf3ET88BLyecy2aU1BU8OoLllMGwiSCLmCb/Q4mcI4KtYh289IGQXEGoQbGB+URufit0F03K3IJ8r1wAomyyvi9i6RCg7+UieojfQlWBAsBgPuDBgwBgwYMAYMGDAGDBgwBiJxHhNLMKFrU1cAyNQ2PcHcH1GJeDAZhzp+DiV1ByopowizFgDHQlZHpsIxjPFOSuIZOp58tUUKzBWA1Kbn4Tsehn2x+tcfCMB+dOR+a8yiEEvYwIVrx67Eydhf3xb0/EmsDHiX7H/e8Y0zMcvZdySaSgncr5SY7lYJwp4nyHlKl6lPxD/r833YE4CvUOd6zr0B/UIm/+kz+2E3EubcyWKipUBPYQI+RAJ297Wwz4zQXLtopomkgWKL07QLfLDPlrgNPNIKlQsCpBATSBcSfy4CovxXMOqnxCQt4JMk9/QYOErmMyw0B3vFgdPvq2AjuR/fUqPKeVVtQoqT3aW//AGJv64apTAEAADsMBTuF8jOf/c1Bp/RTJ+7ED9vmMWrI8Op0V001Cj7n3JufniTgwBgwYMAYMGDAGDBgwBgwYMAYS8W5Uo1laJpM27U/LPeY79SIPrh1gwFCz3C8xlUIWl4qE20SdPYsLNHfcfSDw4XQNHz6fEdgZjaQY2+lpn53xomIeb4TSqDzIPceU/8AMsHAUyiS7lmIAJkgCwvve4GHK5IiSDYKvlm89Qu24t88dc5yuoFq1YD9MowttOtCTHc3xXcvxWsQQarEey//AM4Cy5/iSPNHUVciBex2m4O8ThQ/D/Dp+YgKJEt+03tP0wspw7hmVSSSJjaAdht9RhxU4DSqUjVcMz6Tcsft2+WA9mtlqag+KsEFYQyYsRYevXEscZoLCAtJ6DzMSehRZOJHDOAUgNZliQBso7dUUE+5k4a5fKJTEIqqOygD9sAopePVSETwVI+Krdo9KY/+xHscSMty/TVg7zVcbFogf/FR5RHtPrhpgwBgwYMAYMGDAGDBgwH/2Q==">
            <a:extLst>
              <a:ext uri="{FF2B5EF4-FFF2-40B4-BE49-F238E27FC236}">
                <a16:creationId xmlns:a16="http://schemas.microsoft.com/office/drawing/2014/main" id="{9D332127-98AB-4653-A940-B966E1F26E1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3222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pl-PL" altLang="pl-PL"/>
          </a:p>
        </p:txBody>
      </p:sp>
      <p:pic>
        <p:nvPicPr>
          <p:cNvPr id="29704" name="Picture 2" descr="http://intranet.sharepoint.nbpdom.win/Identyfikacja/PublishingImages/Baza_ilustracji/Zdjecia/Monety_obiegowe/Monety_obiegowe_011.jpg">
            <a:extLst>
              <a:ext uri="{FF2B5EF4-FFF2-40B4-BE49-F238E27FC236}">
                <a16:creationId xmlns:a16="http://schemas.microsoft.com/office/drawing/2014/main" id="{0999C7DA-4D33-4C94-9121-E001B07400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81"/>
          <a:stretch/>
        </p:blipFill>
        <p:spPr bwMode="auto">
          <a:xfrm>
            <a:off x="5704902" y="3143123"/>
            <a:ext cx="3187578" cy="2039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5" name="Prostokąt 1">
            <a:extLst>
              <a:ext uri="{FF2B5EF4-FFF2-40B4-BE49-F238E27FC236}">
                <a16:creationId xmlns:a16="http://schemas.microsoft.com/office/drawing/2014/main" id="{82EAF70C-2C23-41E9-900B-D57CDA542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131590"/>
            <a:ext cx="8208912" cy="255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altLang="pl-PL" b="1" dirty="0">
                <a:ea typeface="Calibri" panose="020F0502020204030204" pitchFamily="34" charset="0"/>
                <a:cs typeface="Times New Roman" panose="02020603050405020304" pitchFamily="18" charset="0"/>
              </a:rPr>
              <a:t>Wiedza ekonomiczna </a:t>
            </a:r>
            <a:r>
              <a:rPr lang="pl-PL" altLang="pl-PL" dirty="0">
                <a:ea typeface="Calibri" panose="020F0502020204030204" pitchFamily="34" charset="0"/>
                <a:cs typeface="Times New Roman" panose="02020603050405020304" pitchFamily="18" charset="0"/>
              </a:rPr>
              <a:t>pozwala lepiej zrozumieć rzeczywistość, w tym także :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333333"/>
                </a:solidFill>
                <a:latin typeface="Roboto" panose="02000000000000000000" pitchFamily="2" charset="0"/>
              </a:rPr>
              <a:t>popularyzować wiedzę na temat dziedzictwa </a:t>
            </a:r>
            <a:br>
              <a:rPr lang="pl-PL" dirty="0">
                <a:solidFill>
                  <a:srgbClr val="333333"/>
                </a:solidFill>
                <a:latin typeface="Roboto" panose="02000000000000000000" pitchFamily="2" charset="0"/>
              </a:rPr>
            </a:br>
            <a:r>
              <a:rPr lang="pl-PL" dirty="0">
                <a:solidFill>
                  <a:srgbClr val="333333"/>
                </a:solidFill>
                <a:latin typeface="Roboto" panose="02000000000000000000" pitchFamily="2" charset="0"/>
              </a:rPr>
              <a:t>ekonomicznego i historii pieniądza;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333333"/>
                </a:solidFill>
                <a:latin typeface="Roboto" panose="02000000000000000000" pitchFamily="2" charset="0"/>
              </a:rPr>
              <a:t>przeciwdziałać wykluczeniu finansowemu;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altLang="pl-PL" dirty="0">
                <a:ea typeface="Calibri" panose="020F0502020204030204" pitchFamily="34" charset="0"/>
                <a:cs typeface="Times New Roman" panose="02020603050405020304" pitchFamily="18" charset="0"/>
              </a:rPr>
              <a:t>zachować racjonalne postawy konsumenckie </a:t>
            </a:r>
            <a:br>
              <a:rPr lang="pl-PL" altLang="pl-PL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altLang="pl-PL" dirty="0">
                <a:ea typeface="Calibri" panose="020F0502020204030204" pitchFamily="34" charset="0"/>
                <a:cs typeface="Times New Roman" panose="02020603050405020304" pitchFamily="18" charset="0"/>
              </a:rPr>
              <a:t>i inwestycyjne (zarządzanie budżetem);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rozbudzać postawy i zachowania przedsiębiorcze</a:t>
            </a:r>
            <a:r>
              <a:rPr lang="pl-PL" b="0" i="0" dirty="0">
                <a:solidFill>
                  <a:srgbClr val="333333"/>
                </a:solidFill>
                <a:effectLst/>
                <a:latin typeface="Roboto" panose="02000000000000000000" pitchFamily="2" charset="0"/>
                <a:cs typeface="Times New Roman" panose="02020603050405020304" pitchFamily="18" charset="0"/>
              </a:rPr>
              <a:t>.</a:t>
            </a:r>
            <a:endParaRPr lang="pl-PL" altLang="pl-PL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tekstu 7">
            <a:extLst>
              <a:ext uri="{FF2B5EF4-FFF2-40B4-BE49-F238E27FC236}">
                <a16:creationId xmlns:a16="http://schemas.microsoft.com/office/drawing/2014/main" id="{60DBA741-E0C1-3C42-29FE-8CD6FDD49FCF}"/>
              </a:ext>
            </a:extLst>
          </p:cNvPr>
          <p:cNvSpPr txBox="1">
            <a:spLocks/>
          </p:cNvSpPr>
          <p:nvPr/>
        </p:nvSpPr>
        <p:spPr>
          <a:xfrm>
            <a:off x="1800225" y="182563"/>
            <a:ext cx="65166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6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E52"/>
              </a:buClr>
              <a:buSzPct val="100000"/>
              <a:buFont typeface="Wingdings" panose="05000000000000000000" pitchFamily="2" charset="2"/>
              <a:buChar char="Ø"/>
              <a:tabLst/>
              <a:defRPr lang="pl-PL" sz="16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Pct val="100000"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7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000" indent="0">
              <a:buNone/>
            </a:pPr>
            <a:r>
              <a:rPr lang="pl-PL" sz="1000" dirty="0"/>
              <a:t>Dofinansowanie projektów z zakresu edukacji ekonomicznej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numeru slajdu 3">
            <a:extLst>
              <a:ext uri="{FF2B5EF4-FFF2-40B4-BE49-F238E27FC236}">
                <a16:creationId xmlns:a16="http://schemas.microsoft.com/office/drawing/2014/main" id="{EFCC3163-1E98-4D1E-8F74-F6BEC905F2D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567738" y="184150"/>
            <a:ext cx="27781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fld id="{2EDEABA9-C98C-4791-8D88-4A9D10CC534D}" type="slidenum">
              <a:rPr lang="pl-PL" altLang="pl-PL" sz="10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t>3</a:t>
            </a:fld>
            <a:endParaRPr lang="pl-PL" altLang="pl-PL" sz="1000">
              <a:solidFill>
                <a:srgbClr val="898989"/>
              </a:solidFill>
            </a:endParaRPr>
          </a:p>
        </p:txBody>
      </p:sp>
      <p:cxnSp>
        <p:nvCxnSpPr>
          <p:cNvPr id="34819" name="Łącznik prostoliniowy 8">
            <a:extLst>
              <a:ext uri="{FF2B5EF4-FFF2-40B4-BE49-F238E27FC236}">
                <a16:creationId xmlns:a16="http://schemas.microsoft.com/office/drawing/2014/main" id="{96C4C88E-86D3-4D0C-A694-85898042315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4163" y="1235075"/>
            <a:ext cx="0" cy="0"/>
          </a:xfrm>
          <a:prstGeom prst="line">
            <a:avLst/>
          </a:prstGeom>
          <a:noFill/>
          <a:ln w="9525">
            <a:solidFill>
              <a:srgbClr val="007A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20" name="Łącznik prostoliniowy 22">
            <a:extLst>
              <a:ext uri="{FF2B5EF4-FFF2-40B4-BE49-F238E27FC236}">
                <a16:creationId xmlns:a16="http://schemas.microsoft.com/office/drawing/2014/main" id="{543E95C8-7835-460F-A0E9-409C0856907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19700" y="1203325"/>
            <a:ext cx="0" cy="0"/>
          </a:xfrm>
          <a:prstGeom prst="line">
            <a:avLst/>
          </a:prstGeom>
          <a:noFill/>
          <a:ln w="9525">
            <a:solidFill>
              <a:srgbClr val="007A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21" name="Tytuł 4">
            <a:extLst>
              <a:ext uri="{FF2B5EF4-FFF2-40B4-BE49-F238E27FC236}">
                <a16:creationId xmlns:a16="http://schemas.microsoft.com/office/drawing/2014/main" id="{ADB7A526-A944-4B1F-82DC-6D5E140C1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627063"/>
            <a:ext cx="79914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8650" indent="-269875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98525" indent="-269875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169988" indent="-269875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439863" indent="-269875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970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3542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114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686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pl-PL" altLang="pl-PL" sz="2000" b="1"/>
              <a:t>  </a:t>
            </a:r>
          </a:p>
        </p:txBody>
      </p:sp>
      <p:sp>
        <p:nvSpPr>
          <p:cNvPr id="34822" name="AutoShape 4" descr="data:image/jpeg;base64,/9j/4AAQSkZJRgABAQAAAQABAAD/2wCEAAkGBhQSEBUUExQWFRUWGBoZGBgXGR0fIBwhGx4aHB0eHBwbHCYeHh4jGhwXIS8gIycpLi0sHiAxNTAqNSYrLCkBCQoKBQUFDQUFDSkYEhgpKSkpKSkpKSkpKSkpKSkpKSkpKSkpKSkpKSkpKSkpKSkpKSkpKSkpKSkpKSkpKSkpKf/AABEIAJwBQwMBIgACEQEDEQH/xAAcAAACAwEBAQEAAAAAAAAAAAAABQQGBwMCAQj/xABBEAACAQIEBAQEBAUCAwgDAAABAhEDIQAEEjEFBkFREyJhcTKBkaEHQlKxFCPB0fBi4YKS8RUWFyQzNHLCQ7LS/8QAFAEBAAAAAAAAAAAAAAAAAAAAAP/EABQRAQAAAAAAAAAAAAAAAAAAAAD/2gAMAwEAAhEDEQA/ANxwYMGAMGDBgDBgwqz/ADClMeXz3ixEfXacAyrVlQSzBR3JgfU4WZjmigoJDh46Lf77ffGecezL18yHZyy30oNUL6aSNJ6X95xH5eztyukuCTvBjf5f0wF1pfiDTLMDTIiYvcx8oH1+uIFHnusxaEpxfeYXtJ1XJ/thDzDxFARTAAaQ0HtYTcfbHfhtAN+aRFxAi/t/Y4CVV/EatRVvETUb6SBYdpgfewxD5e/FKvUqlKqqSTACrAgx1LTPtPXthdzDwwuSRAHVgelrQL/9MLuHcqstZKlNmOgXD/C4MmVaZmCLReDtgNdPM9NQPEBU9QLx/tvibw3i9Kuuqk4brGxHaQbxvfGM558y+Yhj/LAta/sTPT2+eHGazVKnSpmlXK1k6qTaIkEqbjuCR9cBrWDGYcu8/ZkFVqKtRDckv5h6ap819rH3xf8Ah/HaVaIYBv0MQG+k3+WAYYMGDAGDBgwBgwYMAYMGDAGDBiPnM/TpKWqOFAvc/sNzgJGDFI4p+J1NCVpIah6G/wCwvhH/AOJFarP82lQUbkg2+qsT9sBqeORzSfqX6jGI8Z4qXbxP4w1x+lCZEXAZWE/OPliXW4JU8dqTVGCgypLWZT5gduq/02wGzM4AkmB64+g4xipkmanXdazslDSYJJ+IhQOsEenT5YbcuVs7Tp66TAr1UqSB6WETPaMBqWDFC/7/ANWletSJF7r/ANBGGeQ/EChVjSyztBJBntcRv64C1YMc6NYMJGOmAMGDBgDBgwYAwYMGAMGDBgDBgxXeYeMnSyUj5hYkb/L07nAQebOIvWpmnRZlWYZgR5h2FiQPXFF4VmhROhtcMYYM0wRaQDcW6bWxdeFcRpsAXMbarGJmNx8+2EvHMlSV9YCsxINr7zfSD2PvvgI9ZNY8jAx3j33Efv1xO4VTojSzqqsQBM9e49Y9cQuC06bAlLyVkMbgyQ3T7EYY0OEkuYIJEHrNjO3c+tsAs4zlFq1FpeHJUavGKSLnaRebWE2ice+EUFpEifLG43B6kA/XD7It4epKikTfb1998J+N5EtUlRFNiPcE2AMep3+dsB0p1QSQxkfqG99rC1/XCvO8WQ+SkhAFllTpWOtrffDHK8LAXTLdrt3sQCR++Of/AGRrUBgVCkFbw0jqYgEEdhgFtKhp8rE6iCSx6nqPQQfpiMnBJPiBYuYmCTf5wCRIxfcvSTT5tJUREQDa29jbHzO1Muskt8N4I/y5wCPg3L8oW8NU66bxO979e4xwzzNqHlWmwuPN29In/Bj3nOd6fieCGCsROkA9OsfUXxAzXEqyuW0qq9FgM7m99xpAn0OAu3COeKbMtGsYqEC4HlM2BP6Z+mLVj8w8X4i+ZrK+tKKIxV2plhcG5YN6AxfqPXG2ch82rXpikzSUCqGbdj2JPxH1G+AuWDBgwBgwYMAYMGK1zZzcuVGhQS5G8WWe/rgJXMvMgy1MkQX7f7bnGYZ/MV81U1VCT2AtveIiRadsNMjlDmSatSppO41C0T2kE3nD9qtNE/kp5uh3P/CLkj/J64CtZbg5ogyNBiQumWMx13E9zhPxrIeIxDOS1oF3vtZQIn5e8Yf5vPOzwdRqkTFxbu0zAEG8n03wup5+tRqAImVaGDNXcksi7nSDIDAAwRM2wCKnypWMmnl6l1gHw3B+Rgfbt88XSvwRs21B2K0R4KB2YeYMJsqhpkWmbDFKrfiHxOrPh0kHZ2YmQdjp1BdoO0emOeYr5yplaNR68VC9RapIUyQWI8oURt3O+22A0M5CjlMrXpmuCtWPNCqPS7fmOxMnYEAHBybxLL0kIaoA076jeJE+20T98Z9kMo9V1NXxMw6GV8hZR3hRqWDvPqMXY8HhdbUKlIk7jyD3ANhHqL23wFg4vTpvSYqFfrIsdzcSDJtE++Kxmfw6p1P5i1NFywkAR3Bgx6/9MMeHZIatXjQZ+ELqJ7kxYA7nt6Yb+NrlbapIEm0W2A6xcz9cBUslxavkm8zakuNUyRFpi8jF+5a5lGYWGgP8vMO4HptGE1XIs7fzArnYnSAB7RaRBvPU2wtp8LNB/GoVComWW4nraRabjtgNJwYT8H5hWvAAtB80jcGIiZnc4cYAwYMGAMGDBgDBgx8dwASbAXOAUcf4x4QCL8bfMgdwP72xWFpWBN5G8WtuL3nb645cQzHiVmdjZj130zYew7Y6UM2psp1DuDcevT6YBrw00dMEEEmLiAD6Ht1jEDmDgRHnpqSwvpPX033icfKucUHzMSD8x2m9573w0y+fV1AJkbn80e0XjAUgcEY1dTeUtMMp7xIINp++2HHCspVpAqWkKDBBYEi/YzvJ3xZM/RgAKyja0gH6Nvhdns4tO9wR+URB7zgEeby2ZqaSzllBFgQIB7AYb8GrUzT0VW8yyNjP+WH9MKv+8aCPMwY6mGkHy6CoIIPTzC49dosuqcXqvUK0qbw250hr7WIk3nc/XASM61Q5yopUGghGliRJbSrFYBnylgJOHY46qqiuQWgCSfnfv1xR8hw/MNSKqxUM7MJsWncmRJOnSbYZ0uWcxXphWCuLFH6i1ri3e+Ad8ZStmlUZeslFbnUFm3pJInrthBmOF1EC069UuqG5UgA2mDbz36fTErKp/CAvVe5Etr6W6bCRYb/MYg5LmGhmGLU4Y9VaSreltMN9emA5VQlDTamqmxIRWm83LAsT6f4eHFxKk03PmACqQYETETcAzt7Yd/xSi5VWpEXVu/cRcAbTB3F98eKlOgh1ofIJLLdyto8pi4HeMBlYyOYrPNRRoU6Hvt1YRME7EAkjbDvgLtQqpCu1PSZeT5SsFSoJgidiAMcOc+ZKRUU8uZZyCSoMQbgyQBPqOxwjpc2sFIIl53LdB0JPz2wH6d5T41/EULmXTysSImwIPzH3nDvGWfhlzNSqMp1hfEFkmfMYGm1hv1jYY1PAGDBjhns4tKmXbYYBPzZzYmTpzY1CPKp/c+mMnytY5ms1R7/mLHYm+5v2x053dszWd08wY/rJge9remFXC8r4dNmFTWjwwEbRGqYvEwJMevfAWI8ciAT5V2t7TF4xKocapxCsdRvsAB+o6pGn1xU8xnRomLCR5RO079hb9seeW8yM1X8JXKoILsCIUDrAAHtP9DAWnN8SGkBEZnc6QPjc32WQIki312GFdHl3PV1dUy9QioSn8xQmgWkkk3sTt64b57jWTyLFtPnAgVGmT6AAD4h+nfvGKxW/E3iGZqMKJFOnf+YQYgdiTY3wDXKfhlVUEZjN0qKiRpE6hcjrpDCNjPbHLLtlcquh861RNUgjw0qNIEwDqhZhtVmJJ3G6Y5F69QHNV3q7kqWNx6wZi98e8nlslSYxTWoxne4mdrg9trnAWynxrKVwUpcTzlKRGkVg49DLDUPUagMT8py7RLBxmMw5/VWKOPWL6l6d9uuKxXymTdUqeBTV9ZCgMFLRBIgC+8Q0TaDbHelm6NKmUy71aXxEq76lWTAUCNSmI2J9QcBZKvLRR/K4qmxhYJWfdrg36D544Vq2h/Mdv1QCBbcA3jv0uMeeA86nQabruCGv2sStxf13FtsQuK8OqyagZ61FhJYRKg9HYwLm4awPvOAsuU5lRv5aEofWd+sk/X9sfM5xJQoViG7ENeTYCIiL/sMKITwxUsZADHUohohTHiAEH0nYb9FebfUDDKQR5lV7i/t6E4DjxnM1KNVjRIINjJgGwYGIMGbY0Tl7m0MFSsCgOkI52aQLG9iJAxmPEs87IulVcBgNROwgA+bv2+87478JZPMurzgAAlo9gFG3Xe+A3LBhNyzxR61MipGpCACPzCLE+sg/2GHOAMGDBgDCrmHMRS0AwW9OnWewNhhrircf0vWIMSgAAJ+Z6+v2wFS4zw5lGuBeASs3J2Avc/K/Xa0fI5N9MEldRsI277WOLbTzIYFNEhSLkb+3t/k4jVkCGDA9eltv6YCE3DGZBMBgY7Se/rb9hjlleKU8u4ao+nSIIYnf0B9P8th/k+KKkyNX3PUdP64r3MVcNUpsoKkkAgqIN7gg/M+mAUc9ZivUPi5VhDAeZiAACRGnqZ2wx5eya1KASuRUJMsJIE9Bfp88M9FGsj0iaetZsx2BmLA72MWxxy+Tp0J6af03+ek4DzV4DQA+HTBsuom3aQYuSdrY7tUy6gCpR1ICLNEgz09xOOVDjeXqVGhG8VBpIMAEN1BiAvtP2xCrczVVYUtMFptOw9zvaDA9cB0PMapl2UFYQNNN5UgyYOqCNoiY7Y68N5qQ0/5aqtV11QwMmfQEC974j06NJh4pBcqwLNq+IbE7EHRvcjbFV4p4pqNUpaayLeA4BM3UKNIkR19cBz5hfw5qVKauIukxBtaCSu53HUCBiocM4LVrVjVDpTKwyoXCkraVJBABibGCcXh1qeAz/wALUHlkgs2o9SFn4SLiL4hcOfKFCcsmYpvoWoRKwomxKlTq2jr/AEwHCrnXqr4qsHAbSxiCBB7SCsSO3ScdeG0KxGpXVSjESzQd7FVQsSY9vqcWLh3DalWHqElBAFEUvCiSBICgi89lkxiXxT8OULLURHy6CZDQSxI3ABOntBAHpgK5U4NRqtqhajtEsECRBn4F66pkkk3OKFzNyvWpVWYU5VySNInTJkgwLRtNsbKvDRTGhKVTMVF8wvpUb/FouSPU4rXMH4geC3gVqYWSNQ8OBAiZ1LcA9Lz88BR+RlrU84KIQh6g8oMi63kR8XXb0x+quHqwpJrMtAk/5++PzdW4zlqeZGZp1AXEEb2jzHYwN1Fh0xuHL3ML1qi31I6gj4bSA3S5tFje84C04zr8SeKsHCLU0qIEAfmM9R7joY+uNDqVAoJNgBJ+WMQ5w4m1Ylgq+ckwR3Nvby4BfRzK1HYO+gdbFtXT6x1Mes4kDNBCpOjST5HCsWaAYUqR8W94M3NsRuE5e40wmkCTsB8iZk/0w0r8RpxDAuT1FiPafMB1mf7YDrnszRq0CpSalU6FMTc9dIIFj123wretS4XlGYqjs7N4iyJJnym28CPS59cQ8ijVsyX0RSonVqVjBIuFUC0n5wJPbHA0RnszqfUUpmAJsx6nawG09fQYD5wOnqH8Tm11MfgUgEKp2ABMLbHc821KLzQ8lMSunSsgNYsAfKT06+mPPFD5lor5WJ0QZ0x3BgwIG3pOLBkvwirNR8SnXVn30spUG22oMYPqQfUYCBR/ENKQBVZqRerVUsZibLo36WOn+rrh/P8Al2M/w6l0E6vCUeYg3EKu4DCPXCXKaAzUa6y6m6MsxBAJB2kG1tvbE7gmfpKtcLoAKCO5jVdfUAhZB72wELiXNuTzqNQTKA1zHhhECMjC06liF7gx/TFLqPURoZQpTcPc+lhvsNj8hi5tXWnDoFFQeXSBDGWEzpuvufpiYuUylV6aGkDUMkl9V4tICspABjeY3tgFfD8lUzFNVqC6gEFQsERAssR26nvi1cu51hTKFFcCzqSICm4YD7dIIw34CuXQslIkINJiSYJ3U9QQbhj98VzmXIGi7VaBNRpkEMLjqCAB5je8jpbrgOHEeFMPOpXw5Pl0/D2DdOuwwqz2ZLmFaIgjTYgjbbEjKZ13cagfOLD9vvN/XHejyzUrPYhAACWa22wkbYCHlMg9QMZIcWVZGg9STAkEi3zx88ImPL/MCxvN/ci8H0G5w+zWVrU1Ul1OkAXVgTF4DAsImTYDfFfqVKjkxLHawkGJtt0wFo5TzLUa6lnIlrjuu3fa/W4tjWFMicYTw/xA41AAGAAbEGfXp6ADGz8CcnLoCZIUA/0+0YBhgwYMAHGe1OP0/GZvDIhi2ppJMkgwDAAjYH7Y0CoDpMGDBg4zDiGdFNSrrTaRaJM9TfYLtvfAW+nnQ6O9GosiJAg6bSAR3iMV6hxx9bzsDoaQIGoBhsOx3wj5b4mzaWuigwJE26WE30mb7YZ8fziZdjmEKujoEzCERABJWojbalkyOo22wD3JmgBJ32I9uojeb7YQc1pQelTrKzqwZVIUNeXAV5tJXYwbqT2GKhU5irNSfw1ckzFxv08w6bH54m8rV86iBM9W8RVaUpmCBM31Bbm5gGQMBy4hnHWrqp03qFeoVQvWxYGTuTfqTGJeRoZnMlWIRKbLAIJJJE6gRaB2icPc3w+hTpmrqOgAsyhSWBFyygTqESCsYY8LpM9WhVp1B4Hhk6rSxMhbEWgQST7d8BXuI8lV1TXRQ1AbkKwVui7u0CAJta07k49cE5SqZglKhemEIC6npmRp21IxLLc9j9MWzPcdramRcu7eHYkAAPIJgHUYtEm/tbFTPCcwjPUy9alQAglWQvciSNxYXFsBw4pyFm8qGNKoDTaJRSoaOoGo36dcLuG5LiFAnx6LGklwUpFrWjzKDMC1x06DDg8TzFInxc3RBuAalKYgSBpD3m0YrfF+a+KZV/FZaNVB5g1IkCI3KapkXv8AcwMBo6U6WaRVuGgiRM+uof7donEah+HwAJpOgcSA8bgSIYdxJ2tscJuCfiplswgWrUA2LKykNJ/1G+/Ubd+uLXnONFUNVQtWmEut9QU7w0mQB/XAVbijulMtVkVYAPnhS3aWEDbfHbjfPlUZSlUVNbEGAwKyQIMESDBJHviLzfxrLVss1iLQYYgeu3XYTGK5neL/AMNw3J1TT1JDAkSHkN1np1BHpN8Bbm/EwZfLUwKNStXqSfLKIYiYqNPlWwG5J6DHfhdVOMZfMJmsoEqUxIGvWpLK2hgdwbdh0whq8x5LOZdHzFZaBU3IlywPa+oG3tvj5y3zBk8rXqVqebmg4QP4iwPLJQqoJabkRHywGdZnl2mHamBE6SLG19MAAyb73jbG2/h9Up0cohbW1Vf5bao8unygiOpXTJ3/AK5zwXm2jVrGo584ZlmBGkG1SdgY0iD1GL/wfOIaULYaoiD27nckCcBeeO/+2q3iUYT7iMY/x/hvhVIAJ0gFrzsBImB7XvbGp8RzQ/hqOrZmQH5ea/8Ay4pmY4pVWszUkLkX2BPXaTE+hN8Bn1d67qxp0/LRWWA2F4m/uNr4+LmNeTWsWKjxXpsoCmDpBUmbgE6r9DFuuL4OOrnaFem2WNCoFioYA1CdRkDY7Hee2KZwzg6lM3lWEsQlRWB6qGBheuqVBv2OA58ObVlP5cy7MSWO7fCACN+pjtv3w2yf/lzSIiRAgAT5wwBMXI/LHc4rScS8LJNT1AlKu2m3xE9pAvEjv9GeVzxpsozNN6lNlYwCQHlT5Qw6b3G1oNsB34yKyP4qIC1E9j5hPmBANx8pkYa5P8R2/hzUpEU2BiqpEi3+omBfuJuIxEqccy9Ov/L1+E4iKhJZWW2kMTJlSN72N8el4XwioxqtqZjeASAT6yNJ9zFwcAuzFcV0LuCXqgtbylSdgBI6b7dfXH3geRreWmrwAQxExbST33jsb7YnVqNDM11XL1FQK0QYJuIgdRIO89MNsjR0V3poJJp6gVI+IECDqBiQV3Bm/pgF3L3C6dRKiFYLCC4X4r9YkC4/rfEPmPiz5en4Bpa5byssGbHqCCh7xYx2x14flMwuYZkDfE0wmoAWgEmyxfaNxi2rwIVEmtVlIOkKCXnrvYCDG+AzDg3Hq1DXLMHZpYqLAfp2kmZ77YuXCOPEgmqAWI+IiRPZjFu0jEziHLlBkhWbU0kF1uQs2IQ9DEi284RVMqGXw0IA02XbvF/cHtgLIc7l6VAOq0y7fmFysm8XC3nHzLZ5HS5KsDqYnb0titcK4XmXpGQugR5r2PW+3+emJ2T4JXkK/lFjBW49hPzHvgGzcRpajqssyDe8iO8f9cJuM0XNRBRQlCSJUN5Tc+boFMHtfE2rwzSyr5Sq7RvtEt0ntGL5wHhlNUkGZgsCftG0T3wFKyvA6rJIAF4JYGQbER2G98XnlXMaXagSupUVoEg7kExAgbRj5xTNosED4bCIMHpJm0z/AJMY8cuMwzBBI0+HYecgktNiwuReZuNS4C0YMGDAfG2xjFd1auaZUjRAkkHT7kEiQZiJgAkY2jGS8RyH8NnKgRVZCzMUjeSTIM2v6YDsMsQBoChAIDTc/LaN/r1xN4RypTKs7prY2+Iwe8jaBa0YMtnqWgsFPQ6YneO3UXw+y/FqSiwXWwETabdbSSIgz3GAjcO4J4cKtNQNhAsbbA77TjnxfkejWGhg2iQSVaIMyJjoDeBF8R+IcxVKkgBQAJIuDI9469t8JuJ8cqoFYCSDcgn+8bYB/W4PT8Wm1MnyELuQSDYxH1vvt1xLqcDdQWot67fsptYRfCbhTM0O5MmLWubbmZ+XphrmuI1dEJTaIBVpAjeVI3gfQ9MBXuK0OIMpVKqUmGzu6AsGJBBG82Nz7YjUuU8xTpwc8C7TIoLIZiZE6tgLggfbCnieQzeYco9ZGWzeGlMkhj3Je0ROoiMVnNUc5Sb/APOLwNBVdXaSJj3Bm22AZ0vwzOYzDNXzryh8qmixM7kIDV1EC2NJy/ItLwwgrVNP6qgE9bbjoeo+uKRwLktMwxauK7VCRDfxLdfUAffthlxLkBUplaVXNU2vYV2IMRMBiY6Xm+2ATcc/BWhdqWcRWJNyp0g+umQBG/b2x54fls1w9WybNRzqVVhWU+SiwInxNQBby3A7geuKhlPGTNsuYr5hSpOnzfHcTcmIgybbY01MsfA1LXZiASAYgCLgAKoFov1wCHjeRogIpQvJsdMhCbsYPW5gDE/mrhVOnlcpS0lwymoVJlbqNlO0TNrSTiucN4Nmc5mhqJVNQHk/TILMbCBpEb/PF9zdWrWrBa6Cl4KEeSCGkiGUHYFVjSdvlgM14hyRl6jTTq01OgsQrKR7ATuNu89MQ/8Aw2YEMG1pBJkhTbcggmw26fbG35EUQhYUkTe4A6kiSIkmbk+owkyeQ0qwqUlraxpUkqoa94Y2MKTIifpgMwp8Hp0SrMEpKVPWQfYsxkkGSIEdCRi88nV1fKO6OShYBZ6QADvtIP3xF5w4QXzIy1NPIQVFWRuegsSLW7Riw8ncmDJUaFKowZ3MkKLXYnV3J0aRt0wFg5zouKGWVbkTM7WSJPsCcIaVWonxU3DDoO/uRGk97zfF75jzS0qaVHEqribTuCP9vnivU+cVA00l1sLADtFpgduo7DAVtcuzZgszlJpgMFUG8nSL7TO5Gw+vfPcvBdOkqWWAT6Ei1yLmNv7Y5vx+q+ZVXSmNYIE1CdWnzBWkagYBEyZPbfCHjfHG8YhqyyxMh0BYBhsIMKSCL32HtgGOa5Rp1KL05QCJ8UQSLgsWA80WBiIGINPgyItL+cKgGmIEdxBYiTJ2jee4GH/BOP0aKBJLlgyt5ZN9vMLQJ2jEHOcfo1KLIKK66ZmCZZSrfFBNhPpYx2wEnP8AGssuk5laWvTPw+0BgHAYe/cnqZ6cM50yFLUyUaCgnV0JFhtMgC2w+nU51zVm6ddipBDbkldJud/9Q2+vthJkuXKbHUQWSJYLJ07xa0g2A9cBoPEPxapliiUsvBNtKKwKxM3HXaCN8dOH8zJnn8IOsDzaKawTEXc6NIWDEAS2FdCpl4FBQtJhBFSDYgWUqvlYbSDeJhgYx64Shp5nx6qhKgJ1AA6F2WJO8m89QffAS+J855kVGoKtYpRJBDCC0dRphSv9MTcjzHmXp2oMEW5LAA+3UwfbFlfMZY02aQGqgEhhIJHxeeNz5o9yMdstx+itNaNECIEzGrtMTIn174Dhw7gKVr1GYSR5WZR7xpAhR7/XHmr+HpaqzgoKN/LdnaxAggBRe/X5YUZjNNVq+HQYaFPncuAA3QFjBlv0qCSDaN8PspxY5MlnWoywJbw3QDeRoJLQD1MD3wEHgfFa1Ck+W/h2Ipu3mC+VZOrUepF+k+mObcIr16jR5FJklokfqkA7TtItO1sTaXGMrmqghwwBJKgmSelgdh6mMNOB8VQ0FdQVkBgsAehEkxMgzPbAQsryqlBY8UmSCS8AWNiLA9PTErilcU0KUykHaSWLeUQSSR1JEX26Y65jm+mikoEZgsdSdX0+He+KpnuN1GqFqSB2NxaRewtG89MBIr5GtWqKVcKqmZEWHXSCIJjvti2cuJFSS5aZA2EW7KbbHFNTiGc0q1SgFXvBXf0AOLDynWZq6ahAhoHQWPTAXjBgwYAxU+cFSnLsshgLCbkRaQQe2LZhVzNwZMzl2Vk1MoLJ3DAGIPrcfPAYZm+eBUqvSpB0AnzCSYBOwkk3hb+nbE7hnGIpguqq14MkmZi9rE4p/AqMZmqCWVNemTfq3kEXDG1v7zjQuE8rywbSYkwJHlj1gy28mYGwwEBuN+ZFh2qMAAqb3iSb2jr6fTD/ACOQJpVJhDE+c2t72774l8NqZYEFSCTPTaDHvEjFlTIal8sRpuNwZ3BB2IsRFjgKzwHj9JaYVnUk9RaI7SOmO2b57SdBazGxFw39vUdMeOaOQVegXMBlkqKXlM//ABBhukgzOKry7nKVVjlM9SppUEswZQvii+l0P5WEC097HbAXrIhC4ACEldVyQSDYle++IHH+DU2RwdSkizMu4EyCo73uLyZw34bywKS03pkVFW6vTAU6YO4Bv26nHDmTmVRTMJpZRqJcC0A7BtxOA88sqlNCZUeGBPf+8gbYX5D8Qctnc02V01Kbw166IAQD5tJDSTF9sZ7lfxQSmSwXSTJYAGYkwGJMkybCTAt0xJzn4kUWBqEhalirCnLEbEXt3E364Czc25VKJ1nQvZ4kiCCYGxkW+eFud5mqVKdOjljqaodDwJJFgdp6En064WNkM/xNAURsvSuDUrCAVJA8oiT1gDe2IQ4/k+Fs9HKK1WqRpNYqDUm3kgkoombLM2mYwF/zuaThdD0UFqh/M5633AiIjcnHDhXEKlak1WoNIrnX0hR+VZJBkD+uKZwzhtfNf+Zz+tKazpWoSASDZtBETpNu5k9sWHh2WOtRq1U2EqIN1m0NENY98BYhwJ2oirapTaDGrQy+6izD0md98NszSNJ9YVW00wiLfyndiRPWYtj5k+GVKYVWYgSDAi29yeh6ffEqrXFY6BqU/m1HY++59+u+Ap1bOkVabBV1ayFUXE1Dp+USMXbJ5cVM0LMFpHyzEeQBQV9N7+mOT8JAqUTpWaRLQFnoQgkdNR3PbDTgeXgu1oMAHrP5vvGAOasr4mTqqNwuof8ACQf2BxkGWy7Mx0yHHWfhBMiQLAncD1PbG6MJEYzfMcFXLVmT8sllnrqNiWJHW0zJNugwFO4tlfCzKPV/9NXiSLX8pt3lj9sTuIcF4dVbXmK4pPEFQCZAsDMxMWNjhxxNKNcrRc+VlKusEaA2xJkxebelu+K1S/C9WcF6jMQfKw6jcWgQY7zO84Bi/B8swBylRnTppIB77nr7YccY5cStSmjIaAtQjowDEljYmQYsMe+HcpmkwnWZ6tIMbidMwek+2H1WlUVYqkmk2+xJnpqtHeQem2Ao68igJDFiA66tbE3CwpF9KLPp0xFzvC1yyt4i0wvcL0In17K37DbFzqZ+ijlcyfEBEI9xqUEEqwO8EAgmdz0wizWdy9RzpDdAoMkR2t022wC1eXaVeiCKr1LakldMDuo0TFiN5xLznLFSA1W41MAQbFRJkj8pix9R7YYvxOKumnRZjBhKi7SIhXsLgWVu2/TE3JcYpLSZCC1QAgoxkLO4ZTscBFynD6dMq7uwKrADLIEgd2iT5rxt88RUza1KpBgLt+kn0kbY4ZkV8zVDaSsHe0QTv7bY+vy34YBIXU3mLbz/APW/c4CfWzSUaXwqYJ8tIzJNoF7epj6YT8d4y1fwvAqMtRSLCS0bQSDFrWNrYZ5XNUKaFiXJH6YIJ6Qsb9LY9cv5Sm5NTeeoNgJ2mIB9+vfALF4c4TX4TVntrqfBMSdJIIZhB6z62OHPB+Ak0KTJIJUzAgHzmLySxvGww9zXEaeWos1RtZXzaoUGOgaBDfLfEThPE48tFXKOS2kgEAn4osOvYj2wBQ4GKrsrH4QQsQNo3MdcespyaaNRTTB31b2kdCCSI9Yw1zfCG3W+02v1kxt16YgH+Ikrq8u1puNoAA/rgJqZdtR8dtWoSFGgKv8A8etu53x74Bl0FU6L21MZJHmNgAdupt2xFXlkMhUlyLzJif8Al2v64Z8rcLFGjYltRJ1HcgWW/W374BzgwYMAYMGDAZ/zVwBKFVqqUpFVtTEAAKdrmOskzPphbQru4KEkKbdvSAfX740fimS8Wi6SRqFoMX6X98ZpXqFCZB1oYg2gCZ3sekH7YD5lcotPM+EwKl50Hq+juu4I3kAja2GdfOMjEUa8NAkFgNXa8EHfp/TCniPiZmmIfSylSjgXWJsb/CdrelrY45fMJJ/iCdYuQzTsblDsVtuCMB74rxzPmmAKKtoHmPir5/WTG3oJvj5muALnqFOpXy6giIqC0GelSxIjoR32OJPD3ytdRUStIDMPKA21iG6g73BIIj3x0o5elRpnw28pI6Tr7AAEfInpvtgO1KlWy1GKU1qEeYeIdQI/Q9xr/wBJIB7jCir+JOUZj/FMwVV0+FmaJJno6tpJggGRPbDfg2YZiSLSTYII/wCYGx9cMf4bLsjqyeIxk/zApC6twsCYj398Bn3EuO8vhtSZei562qm5vPxAEX/fHqtzplTS05HKKWaJFHLLEkC2speOs/fF0p8ByVBNS5dKjsDOlVnqCJKxiNT5vylAmkabURqB0pTBO0ecmVFusbYDN+J80cXzCaNT0adhcw9zAk/EBPaPtiRk+VW4VTXMVGQliFLqJ0kgyoZvLMTMT09sXHmTia06fj5R3c2IpkiHtJBMFgSL2IFoG+FGV/EzL8TQZTOoaNR5QPClVJuCQRaCIwC/Kc2UswDRDmqRPkqidQ3IWLE9NsNOGcUqJTCU8rWFJBYaCIEm5IbcWgjpviFl/wAJ6mSzC1KTisoE6hpm0kwt2Ei1p33w7zL1szSZQyLAAApSxGxMtZdUSNK9dz0wDVubEIHiKbhRvBsT1PWScccnzFqqaVUtP5hJUXsJIHS8RinZzhlSkQq6nO3WSYEWEzJjcgY9JTGURw9VjUqDUxaIXYFZFjHXtYYDQK3HCf5dFiWaBI3JNrRffvi88OynhUkSZIFz3O5P1nGdfhRwd6p/jKgIS4pBtyTYt6CBA+fbGnYAxVfxA5efMUNVE6aqe91O4gbkbj598WrBgMo5VyNJXVGOpmnUXMlifLJbr/a0Yd57LeHClryNPmF12ufoJxK5t4CU1V6XUy47GPiHpIEjaYMgTiHkssKayZOoGXmbiLvAtItsANhgJ1XOhIdiNQGm7QR3AYm/sR8zhDxDj3iNYkLvE9/Ta+IHMnGDU/lq8Adhcx36+xk7nFTqU2VoO9o9ZNgPt9cA/wA3VeopRQWv8IuSBaAWsN98MuXeX2NSnuW/MrnaL7zB6XicQeFUe4Ktbf1tMevTFxyGYoLRLI4Z+wOkhpmL7AdbYCbxrQabu0FlvpTdtMwB3P5cV3JUBmIO1QbKY1QB3BEwLR9BhTxvO19cJTUBiZqU4BXtqXUFMn0kQL4g5GjmF8zFwwMioLEiTEkeU7dPXAPs9xU0mKhG1hSSEvI3sdyY6b46cP5nyjApWc0aiqPUNM2VYIDCw8vfEzhPFjX/AJdakHQ2LxLBh3A2I3kbb4S8V4M9Mg0yPMZXUxMjaBpgm43gmYOAOI8FGY8ygAi4VLMV6FotMD1w8yXLlVKP/po5BMaSVt0lCSrH1BB9MQeFFqShnJ1WuDqBN+0TI32xfMukpIsWvG/2OAz2rw5mdWrr5EaQFGoPHQhZEBjsRJwz4ghpzUCsvVVECZIi5MKZAscWXNUKmryqnqIMfMz+4wi4pwxyoFRISbQWIW/xNuR7AR69MAmp1BUOvM56vWrfEKOWdqdKmRsNQHni0sTf9PTD7L59XpMJIkSWDQ2ruCYAg+n0wm5gy1NaNPTUMFiCyQdgbkEWHtBjEHhtZqdn8qNPUSI9Ok9xgLhQ4kK66KdQOR5Gdb+YwIMACYkntiz06YUADYCB8sV3lThtvGIKrEUxAEg3Lkdz0Pb3xZMAYMGDAGDBgwBiqc2cmLmCaqMyuLsq7PHpuGjqN/vi14MBi9KmKbeWp0k2BERJ1kCF6kYVcZylOvSYFxTnUVMSCIvII73gY0nnDkIZjz0fKd2p2Cue97ave3tjCudqeaytfQyNTADaJBuJEt2JB03BbvgHPLvAHytJulTVOrzRA28vYr1tvucWHhOYYt/5iq2g30pCj2Y3Y/KOuK/ytxqk9ApmHDqoGohypUbyGPuOhFsNchwnJks+VzaqWvoqtc7/AJj5b9PlgLnlM9RB0oOlxf79B7Y7ZWupJYgaZ7eX5dvl74g8J5fr6CUAKz0IN9tifvJwZ3KVSCvhum4J029CLRgJ9HPUw4poxM3BMmb38wED54753kfKMwLjVNidRB6noL374Q0GKKJUFx+YCCe84ecM449Sy0yknc05J99xOAj5nl6jSGmltIIDm5gzO0xjM+ZuQ3FQ5rL3ZDrZG6kHV073Eftjac1wJ2QGZO8EAfuftiDmOXKjKAzpS7m39Lm3qPfAZS/OGbzCLTyqGiIXxWVNLxN1DGWY+oMQRi28G4GDRsY0wWLEqq9bWEe5PfDpuB5egdXjNU/0oqi8fqJJA9sK89/FZpdNIaKYOkKpgTtJAlmI/VB+WAkVuO0cuumiA1SPM5Xef0ek2EDr64V8B5FqZ+vrrMy0FfUUEQTvB31NN+y2xYOEfhoxdXrsBESFHmI7augP+Rvi/ZXKpTQIihVGwH+d+uA+5fLqiKiAKqgBQLAAbAY6YMGAMGDBgPhGM65y5XrUddWg00N2pndO+m109Dtfpto2PhGAwXhWRNcys6ZIMCdJG4N7dI79MWrL8ISwKqYuDeQYhrG1o9dpsRh1xXk5Mu71sv5A3xBQfLPoPyyP+H22W6airIbWx+EgE7bkGIJNzGA65uglGkSKhp1LXU7dQbbmcIq65h6wL6HneppIYx0bzaWtHrv0xIydOpXaQRE9QP8AN+uJlfiEgU1AL9PoJMdDgHCcHQ0BVZg2gAmRsI6gn7DHTPZLXSC20dWXsRMqAbnbeRhXwriVVFBBInvtvfcQe/8AkYe5GrKCS3mgkwAR0gdgPTAJeF8uinVJGorazNA+UC2x6+2GGfdayI40vUg3jYTAA9Z6+/ph9/DSyACF+JpAvp2Em+8fTFTzFICtEACbbmCSZM/PAKmy9UkhGAjcEwL7ATvtMG22GvDuaGpgLUET1UggH+/cdPbHmrRnLM4gOzFgfSYG3YA9MSK3L1I0xrbSzbEAmCOpJ6b9sA0L1TS8XUGBFgCZHT2n2jFX/wC2WovrJb5sfc/5O+LPwHhr09SvU1oRZYj/AGHXfCXmLg9KogVahSNmXSf3ET88BLyecy2aU1BU8OoLllMGwiSCLmCb/Q4mcI4KtYh289IGQXEGoQbGB+URufit0F03K3IJ8r1wAomyyvi9i6RCg7+UieojfQlWBAsBgPuDBgwBgwYMAYMGDAGDBgwBiJxHhNLMKFrU1cAyNQ2PcHcH1GJeDAZhzp+DiV1ByopowizFgDHQlZHpsIxjPFOSuIZOp58tUUKzBWA1Kbn4Tsehn2x+tcfCMB+dOR+a8yiEEvYwIVrx67Eydhf3xb0/EmsDHiX7H/e8Y0zMcvZdySaSgncr5SY7lYJwp4nyHlKl6lPxD/r833YE4CvUOd6zr0B/UIm/+kz+2E3EubcyWKipUBPYQI+RAJ297Wwz4zQXLtopomkgWKL07QLfLDPlrgNPNIKlQsCpBATSBcSfy4CovxXMOqnxCQt4JMk9/QYOErmMyw0B3vFgdPvq2AjuR/fUqPKeVVtQoqT3aW//AGJv64apTAEAADsMBTuF8jOf/c1Bp/RTJ+7ED9vmMWrI8Op0V001Cj7n3JufniTgwBgwYMAYMGDAGDBgwBgwYMAYS8W5Uo1laJpM27U/LPeY79SIPrh1gwFCz3C8xlUIWl4qE20SdPYsLNHfcfSDw4XQNHz6fEdgZjaQY2+lpn53xomIeb4TSqDzIPceU/8AMsHAUyiS7lmIAJkgCwvve4GHK5IiSDYKvlm89Qu24t88dc5yuoFq1YD9MowttOtCTHc3xXcvxWsQQarEey//AM4Cy5/iSPNHUVciBex2m4O8ThQ/D/Dp+YgKJEt+03tP0wspw7hmVSSSJjaAdht9RhxU4DSqUjVcMz6Tcsft2+WA9mtlqag+KsEFYQyYsRYevXEscZoLCAtJ6DzMSehRZOJHDOAUgNZliQBso7dUUE+5k4a5fKJTEIqqOygD9sAopePVSETwVI+Krdo9KY/+xHscSMty/TVg7zVcbFogf/FR5RHtPrhpgwBgwYMAYMGDAGDBgwH/2Q==">
            <a:extLst>
              <a:ext uri="{FF2B5EF4-FFF2-40B4-BE49-F238E27FC236}">
                <a16:creationId xmlns:a16="http://schemas.microsoft.com/office/drawing/2014/main" id="{BA64AD83-8A1E-451F-9646-E85228354F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3222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pl-PL" altLang="pl-PL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4076700E-785A-44D9-8235-A7BFFFA51921}"/>
              </a:ext>
            </a:extLst>
          </p:cNvPr>
          <p:cNvSpPr/>
          <p:nvPr/>
        </p:nvSpPr>
        <p:spPr>
          <a:xfrm>
            <a:off x="592138" y="483518"/>
            <a:ext cx="847725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l-PL" sz="1600" b="1" dirty="0">
                <a:latin typeface="+mj-lt"/>
              </a:rPr>
              <a:t>NBP wspiera projekty edukacyjne, </a:t>
            </a:r>
          </a:p>
          <a:p>
            <a:pPr>
              <a:defRPr/>
            </a:pPr>
            <a:r>
              <a:rPr lang="pl-PL" sz="1600" b="1" dirty="0">
                <a:latin typeface="+mj-lt"/>
              </a:rPr>
              <a:t>które wpisują się w obszary edukacji ekonomicznej. </a:t>
            </a:r>
          </a:p>
          <a:p>
            <a:pPr>
              <a:defRPr/>
            </a:pPr>
            <a:endParaRPr lang="pl-PL" sz="1600" b="1" dirty="0">
              <a:latin typeface="+mj-lt"/>
            </a:endParaRPr>
          </a:p>
          <a:p>
            <a:pPr>
              <a:defRPr/>
            </a:pPr>
            <a:r>
              <a:rPr lang="pl-PL" sz="1600" dirty="0">
                <a:latin typeface="+mj-lt"/>
              </a:rPr>
              <a:t>W szczególności celami działalności edukacyjnej NBP są:</a:t>
            </a:r>
          </a:p>
          <a:p>
            <a:pPr>
              <a:defRPr/>
            </a:pPr>
            <a:endParaRPr lang="pl-PL" sz="1600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sz="1600" dirty="0">
                <a:latin typeface="+mj-lt"/>
              </a:rPr>
              <a:t>upowszechnienie wiedzy o zasadach funkcjonowania rynku finansowego, kształtowanie postaw sprzyjających jego stabilności i rozwojowi systemu finansowego,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endParaRPr lang="pl-PL" sz="1600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sz="1600" dirty="0">
                <a:latin typeface="+mj-lt"/>
              </a:rPr>
              <a:t>zwiększenie znajomości zagadnień ekonomicznych w społeczeństwie, w tym na temat roli i misji NBP, polskiej waluty, polityki pieniężnej i instytucji finansowych,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endParaRPr lang="pl-PL" sz="1600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sz="1600" dirty="0">
                <a:latin typeface="+mj-lt"/>
              </a:rPr>
              <a:t>przeciwdziałanie wykluczeniu finansowemu i kształtowanie odpowiedzialności przy podejmowaniu decyzji finansowych, w tym zarządzaniu budżetem domowym i korzystaniu z usług finansowych,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endParaRPr lang="pl-PL" sz="1600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sz="1600" dirty="0">
                <a:latin typeface="+mj-lt"/>
              </a:rPr>
              <a:t>popularyzowanie wiedzy na temat dziedzictwa ekonomicznego i historii pieniądza,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endParaRPr lang="pl-PL" sz="1600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sz="1600" dirty="0">
                <a:latin typeface="+mj-lt"/>
              </a:rPr>
              <a:t>kształtowanie postaw sprzyjających przedsiębiorczości.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FDE56BC-512B-DFC3-5C4F-53AB5D6666C1}"/>
              </a:ext>
            </a:extLst>
          </p:cNvPr>
          <p:cNvSpPr txBox="1"/>
          <p:nvPr/>
        </p:nvSpPr>
        <p:spPr>
          <a:xfrm>
            <a:off x="1691680" y="125532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dirty="0"/>
              <a:t>Dofinansowanie projektów z zakresu edukacji ekonomicznej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Symbol zastępczy numeru slajdu 3">
            <a:extLst>
              <a:ext uri="{FF2B5EF4-FFF2-40B4-BE49-F238E27FC236}">
                <a16:creationId xmlns:a16="http://schemas.microsoft.com/office/drawing/2014/main" id="{D1D20205-ECB1-4FC1-BA32-0531893F90C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567738" y="184150"/>
            <a:ext cx="27781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fld id="{84C0616B-2899-4DBF-8003-057D3E19C54A}" type="slidenum">
              <a:rPr lang="pl-PL" altLang="pl-PL" sz="10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t>4</a:t>
            </a:fld>
            <a:endParaRPr lang="pl-PL" altLang="pl-PL" sz="1000">
              <a:solidFill>
                <a:srgbClr val="898989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09BE641-9FBC-104D-82C3-772F708F9F0A}"/>
              </a:ext>
            </a:extLst>
          </p:cNvPr>
          <p:cNvSpPr txBox="1"/>
          <p:nvPr/>
        </p:nvSpPr>
        <p:spPr>
          <a:xfrm>
            <a:off x="1691680" y="125532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dirty="0"/>
              <a:t>Dofinansowanie projektów z zakresu edukacji ekonomicznej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ED219969-DD33-6B53-6344-740820670DA1}"/>
              </a:ext>
            </a:extLst>
          </p:cNvPr>
          <p:cNvSpPr txBox="1"/>
          <p:nvPr/>
        </p:nvSpPr>
        <p:spPr>
          <a:xfrm>
            <a:off x="2286000" y="2247843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>
                <a:hlinkClick r:id="rId2"/>
              </a:rPr>
              <a:t>https://nbp.pl/edukacja/dofinansowania-nbp</a:t>
            </a:r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0A7AF659-792A-AB2F-DA56-BC4E40F96F0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r" defTabSz="642915" fontAlgn="base">
              <a:spcBef>
                <a:spcPct val="0"/>
              </a:spcBef>
              <a:spcAft>
                <a:spcPct val="0"/>
              </a:spcAft>
            </a:pPr>
            <a:fld id="{B3255C16-D29B-461C-B523-E699B47F797C}" type="slidenum">
              <a:rPr lang="pl-PL" smtClean="0"/>
              <a:pPr algn="r" defTabSz="642915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pl-PL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D1D26403-8A93-D1A7-ABB9-9020C694D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Dofinansowania NBP do projektów edukacyjnych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1E5581A-2A5A-63D2-9D41-0A163E6F989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354902" y="1416248"/>
            <a:ext cx="8343298" cy="3543998"/>
          </a:xfrm>
        </p:spPr>
        <p:txBody>
          <a:bodyPr/>
          <a:lstStyle/>
          <a:p>
            <a:pPr marL="90000" indent="0">
              <a:buNone/>
            </a:pPr>
            <a:endParaRPr lang="pl-PL" dirty="0"/>
          </a:p>
          <a:p>
            <a:pPr marL="90000" indent="0">
              <a:buNone/>
            </a:pPr>
            <a:r>
              <a:rPr lang="pl-PL" dirty="0"/>
              <a:t>Zasięg -  lokalny, regionalny. </a:t>
            </a:r>
          </a:p>
          <a:p>
            <a:pPr marL="90000" indent="0">
              <a:buNone/>
            </a:pPr>
            <a:endParaRPr lang="pl-PL" dirty="0"/>
          </a:p>
          <a:p>
            <a:pPr marL="90000" indent="0">
              <a:buNone/>
            </a:pPr>
            <a:r>
              <a:rPr lang="pl-PL" dirty="0"/>
              <a:t>Odbiorcy projektów:  różne grupy społeczne</a:t>
            </a:r>
          </a:p>
          <a:p>
            <a:pPr marL="90000" indent="0">
              <a:buNone/>
            </a:pPr>
            <a:endParaRPr lang="pl-PL" dirty="0"/>
          </a:p>
          <a:p>
            <a:pPr marL="90000" indent="0">
              <a:buNone/>
            </a:pPr>
            <a:endParaRPr lang="pl-PL" dirty="0"/>
          </a:p>
          <a:p>
            <a:pPr marL="90000" indent="0">
              <a:buNone/>
            </a:pPr>
            <a:r>
              <a:rPr lang="pl-PL" dirty="0"/>
              <a:t>Projekty można zgłaszać cały rok w postaci elektronicznych wniosków </a:t>
            </a:r>
            <a:br>
              <a:rPr lang="pl-PL" dirty="0"/>
            </a:br>
            <a:r>
              <a:rPr lang="pl-PL" dirty="0"/>
              <a:t>o dofinansowanie, 90 dni przed rozpoczęciem projektu.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11" name="Symbol zastępczy tekstu 7">
            <a:extLst>
              <a:ext uri="{FF2B5EF4-FFF2-40B4-BE49-F238E27FC236}">
                <a16:creationId xmlns:a16="http://schemas.microsoft.com/office/drawing/2014/main" id="{ABC0238B-D67C-96BC-69AF-F2E4F0E7D9F2}"/>
              </a:ext>
            </a:extLst>
          </p:cNvPr>
          <p:cNvSpPr txBox="1">
            <a:spLocks/>
          </p:cNvSpPr>
          <p:nvPr/>
        </p:nvSpPr>
        <p:spPr>
          <a:xfrm>
            <a:off x="1800225" y="182563"/>
            <a:ext cx="65166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6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E52"/>
              </a:buClr>
              <a:buSzPct val="100000"/>
              <a:buFont typeface="Wingdings" panose="05000000000000000000" pitchFamily="2" charset="2"/>
              <a:buChar char="Ø"/>
              <a:tabLst/>
              <a:defRPr lang="pl-PL" sz="16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Pct val="100000"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7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000" indent="0">
              <a:buNone/>
            </a:pPr>
            <a:r>
              <a:rPr lang="pl-PL" sz="1000" dirty="0"/>
              <a:t>Dofinansowanie projektów z zakresu edukacji ekonomicznej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1640C10-E8BB-0EE5-12D5-06EACCBB4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1007100"/>
            <a:ext cx="1820801" cy="242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930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ymbol zastępczy numeru slajdu 3">
            <a:extLst>
              <a:ext uri="{FF2B5EF4-FFF2-40B4-BE49-F238E27FC236}">
                <a16:creationId xmlns:a16="http://schemas.microsoft.com/office/drawing/2014/main" id="{E18E8719-3799-4DD9-93A5-D9FCCBEB8B5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567738" y="184150"/>
            <a:ext cx="27781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fld id="{063DEB80-210C-429E-A9E2-3B03B9A2F18F}" type="slidenum">
              <a:rPr lang="pl-PL" altLang="pl-PL" sz="10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t>6</a:t>
            </a:fld>
            <a:endParaRPr lang="pl-PL" altLang="pl-PL" sz="1000">
              <a:solidFill>
                <a:srgbClr val="898989"/>
              </a:solidFill>
            </a:endParaRPr>
          </a:p>
        </p:txBody>
      </p:sp>
      <p:cxnSp>
        <p:nvCxnSpPr>
          <p:cNvPr id="32771" name="Łącznik prostoliniowy 8">
            <a:extLst>
              <a:ext uri="{FF2B5EF4-FFF2-40B4-BE49-F238E27FC236}">
                <a16:creationId xmlns:a16="http://schemas.microsoft.com/office/drawing/2014/main" id="{FEF1F1C9-38E4-4E42-B873-D6ACC641467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4163" y="1235075"/>
            <a:ext cx="0" cy="0"/>
          </a:xfrm>
          <a:prstGeom prst="line">
            <a:avLst/>
          </a:prstGeom>
          <a:noFill/>
          <a:ln w="9525">
            <a:solidFill>
              <a:srgbClr val="007A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72" name="Łącznik prostoliniowy 22">
            <a:extLst>
              <a:ext uri="{FF2B5EF4-FFF2-40B4-BE49-F238E27FC236}">
                <a16:creationId xmlns:a16="http://schemas.microsoft.com/office/drawing/2014/main" id="{21796A5A-A817-481E-AABF-EF5CFEA0B4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19700" y="1203325"/>
            <a:ext cx="0" cy="0"/>
          </a:xfrm>
          <a:prstGeom prst="line">
            <a:avLst/>
          </a:prstGeom>
          <a:noFill/>
          <a:ln w="9525">
            <a:solidFill>
              <a:srgbClr val="007A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73" name="Tytuł 4">
            <a:extLst>
              <a:ext uri="{FF2B5EF4-FFF2-40B4-BE49-F238E27FC236}">
                <a16:creationId xmlns:a16="http://schemas.microsoft.com/office/drawing/2014/main" id="{18417F1B-CAEA-4C2A-A379-51F037C9F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627063"/>
            <a:ext cx="79914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8650" indent="-269875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98525" indent="-269875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169988" indent="-269875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439863" indent="-269875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970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3542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114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686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pl-PL" altLang="pl-PL" sz="2000" b="1"/>
              <a:t>  </a:t>
            </a:r>
          </a:p>
        </p:txBody>
      </p:sp>
      <p:sp>
        <p:nvSpPr>
          <p:cNvPr id="32774" name="AutoShape 4" descr="data:image/jpeg;base64,/9j/4AAQSkZJRgABAQAAAQABAAD/2wCEAAkGBhQSEBUUExQWFRUWGBoZGBgXGR0fIBwhGx4aHB0eHBwbHCYeHh4jGhwXIS8gIycpLi0sHiAxNTAqNSYrLCkBCQoKBQUFDQUFDSkYEhgpKSkpKSkpKSkpKSkpKSkpKSkpKSkpKSkpKSkpKSkpKSkpKSkpKSkpKSkpKSkpKSkpKf/AABEIAJwBQwMBIgACEQEDEQH/xAAcAAACAwEBAQEAAAAAAAAAAAAABQQGBwMCAQj/xABBEAACAQIEBAQEBAUCAwgDAAABAhEDIQAEEjEFBkFREyJhcTKBkaEHQlKxFCPB0fBi4YKS8RUWFyQzNHLCQ7LS/8QAFAEBAAAAAAAAAAAAAAAAAAAAAP/EABQRAQAAAAAAAAAAAAAAAAAAAAD/2gAMAwEAAhEDEQA/ANxwYMGAMGDBgDBgwqz/ADClMeXz3ixEfXacAyrVlQSzBR3JgfU4WZjmigoJDh46Lf77ffGecezL18yHZyy30oNUL6aSNJ6X95xH5eztyukuCTvBjf5f0wF1pfiDTLMDTIiYvcx8oH1+uIFHnusxaEpxfeYXtJ1XJ/thDzDxFARTAAaQ0HtYTcfbHfhtAN+aRFxAi/t/Y4CVV/EatRVvETUb6SBYdpgfewxD5e/FKvUqlKqqSTACrAgx1LTPtPXthdzDwwuSRAHVgelrQL/9MLuHcqstZKlNmOgXD/C4MmVaZmCLReDtgNdPM9NQPEBU9QLx/tvibw3i9Kuuqk4brGxHaQbxvfGM558y+Yhj/LAta/sTPT2+eHGazVKnSpmlXK1k6qTaIkEqbjuCR9cBrWDGYcu8/ZkFVqKtRDckv5h6ap819rH3xf8Ah/HaVaIYBv0MQG+k3+WAYYMGDAGDBgwBgwYMAYMGDAGDBiPnM/TpKWqOFAvc/sNzgJGDFI4p+J1NCVpIah6G/wCwvhH/AOJFarP82lQUbkg2+qsT9sBqeORzSfqX6jGI8Z4qXbxP4w1x+lCZEXAZWE/OPliXW4JU8dqTVGCgypLWZT5gduq/02wGzM4AkmB64+g4xipkmanXdazslDSYJJ+IhQOsEenT5YbcuVs7Tp66TAr1UqSB6WETPaMBqWDFC/7/ANWletSJF7r/ANBGGeQ/EChVjSyztBJBntcRv64C1YMc6NYMJGOmAMGDBgDBgwYAwYMGAMGDBgDBgxXeYeMnSyUj5hYkb/L07nAQebOIvWpmnRZlWYZgR5h2FiQPXFF4VmhROhtcMYYM0wRaQDcW6bWxdeFcRpsAXMbarGJmNx8+2EvHMlSV9YCsxINr7zfSD2PvvgI9ZNY8jAx3j33Efv1xO4VTojSzqqsQBM9e49Y9cQuC06bAlLyVkMbgyQ3T7EYY0OEkuYIJEHrNjO3c+tsAs4zlFq1FpeHJUavGKSLnaRebWE2ice+EUFpEifLG43B6kA/XD7It4epKikTfb1998J+N5EtUlRFNiPcE2AMep3+dsB0p1QSQxkfqG99rC1/XCvO8WQ+SkhAFllTpWOtrffDHK8LAXTLdrt3sQCR++Of/AGRrUBgVCkFbw0jqYgEEdhgFtKhp8rE6iCSx6nqPQQfpiMnBJPiBYuYmCTf5wCRIxfcvSTT5tJUREQDa29jbHzO1Muskt8N4I/y5wCPg3L8oW8NU66bxO979e4xwzzNqHlWmwuPN29In/Bj3nOd6fieCGCsROkA9OsfUXxAzXEqyuW0qq9FgM7m99xpAn0OAu3COeKbMtGsYqEC4HlM2BP6Z+mLVj8w8X4i+ZrK+tKKIxV2plhcG5YN6AxfqPXG2ch82rXpikzSUCqGbdj2JPxH1G+AuWDBgwBgwYMAYMGK1zZzcuVGhQS5G8WWe/rgJXMvMgy1MkQX7f7bnGYZ/MV81U1VCT2AtveIiRadsNMjlDmSatSppO41C0T2kE3nD9qtNE/kp5uh3P/CLkj/J64CtZbg5ogyNBiQumWMx13E9zhPxrIeIxDOS1oF3vtZQIn5e8Yf5vPOzwdRqkTFxbu0zAEG8n03wup5+tRqAImVaGDNXcksi7nSDIDAAwRM2wCKnypWMmnl6l1gHw3B+Rgfbt88XSvwRs21B2K0R4KB2YeYMJsqhpkWmbDFKrfiHxOrPh0kHZ2YmQdjp1BdoO0emOeYr5yplaNR68VC9RapIUyQWI8oURt3O+22A0M5CjlMrXpmuCtWPNCqPS7fmOxMnYEAHBybxLL0kIaoA076jeJE+20T98Z9kMo9V1NXxMw6GV8hZR3hRqWDvPqMXY8HhdbUKlIk7jyD3ANhHqL23wFg4vTpvSYqFfrIsdzcSDJtE++Kxmfw6p1P5i1NFywkAR3Bgx6/9MMeHZIatXjQZ+ELqJ7kxYA7nt6Yb+NrlbapIEm0W2A6xcz9cBUslxavkm8zakuNUyRFpi8jF+5a5lGYWGgP8vMO4HptGE1XIs7fzArnYnSAB7RaRBvPU2wtp8LNB/GoVComWW4nraRabjtgNJwYT8H5hWvAAtB80jcGIiZnc4cYAwYMGAMGDBgDBgx8dwASbAXOAUcf4x4QCL8bfMgdwP72xWFpWBN5G8WtuL3nb645cQzHiVmdjZj130zYew7Y6UM2psp1DuDcevT6YBrw00dMEEEmLiAD6Ht1jEDmDgRHnpqSwvpPX033icfKucUHzMSD8x2m9573w0y+fV1AJkbn80e0XjAUgcEY1dTeUtMMp7xIINp++2HHCspVpAqWkKDBBYEi/YzvJ3xZM/RgAKyja0gH6Nvhdns4tO9wR+URB7zgEeby2ZqaSzllBFgQIB7AYb8GrUzT0VW8yyNjP+WH9MKv+8aCPMwY6mGkHy6CoIIPTzC49dosuqcXqvUK0qbw250hr7WIk3nc/XASM61Q5yopUGghGliRJbSrFYBnylgJOHY46qqiuQWgCSfnfv1xR8hw/MNSKqxUM7MJsWncmRJOnSbYZ0uWcxXphWCuLFH6i1ri3e+Ad8ZStmlUZeslFbnUFm3pJInrthBmOF1EC069UuqG5UgA2mDbz36fTErKp/CAvVe5Etr6W6bCRYb/MYg5LmGhmGLU4Y9VaSreltMN9emA5VQlDTamqmxIRWm83LAsT6f4eHFxKk03PmACqQYETETcAzt7Yd/xSi5VWpEXVu/cRcAbTB3F98eKlOgh1ofIJLLdyto8pi4HeMBlYyOYrPNRRoU6Hvt1YRME7EAkjbDvgLtQqpCu1PSZeT5SsFSoJgidiAMcOc+ZKRUU8uZZyCSoMQbgyQBPqOxwjpc2sFIIl53LdB0JPz2wH6d5T41/EULmXTysSImwIPzH3nDvGWfhlzNSqMp1hfEFkmfMYGm1hv1jYY1PAGDBjhns4tKmXbYYBPzZzYmTpzY1CPKp/c+mMnytY5ms1R7/mLHYm+5v2x053dszWd08wY/rJge9remFXC8r4dNmFTWjwwEbRGqYvEwJMevfAWI8ciAT5V2t7TF4xKocapxCsdRvsAB+o6pGn1xU8xnRomLCR5RO079hb9seeW8yM1X8JXKoILsCIUDrAAHtP9DAWnN8SGkBEZnc6QPjc32WQIki312GFdHl3PV1dUy9QioSn8xQmgWkkk3sTt64b57jWTyLFtPnAgVGmT6AAD4h+nfvGKxW/E3iGZqMKJFOnf+YQYgdiTY3wDXKfhlVUEZjN0qKiRpE6hcjrpDCNjPbHLLtlcquh861RNUgjw0qNIEwDqhZhtVmJJ3G6Y5F69QHNV3q7kqWNx6wZi98e8nlslSYxTWoxne4mdrg9trnAWynxrKVwUpcTzlKRGkVg49DLDUPUagMT8py7RLBxmMw5/VWKOPWL6l6d9uuKxXymTdUqeBTV9ZCgMFLRBIgC+8Q0TaDbHelm6NKmUy71aXxEq76lWTAUCNSmI2J9QcBZKvLRR/K4qmxhYJWfdrg36D544Vq2h/Mdv1QCBbcA3jv0uMeeA86nQabruCGv2sStxf13FtsQuK8OqyagZ61FhJYRKg9HYwLm4awPvOAsuU5lRv5aEofWd+sk/X9sfM5xJQoViG7ENeTYCIiL/sMKITwxUsZADHUohohTHiAEH0nYb9FebfUDDKQR5lV7i/t6E4DjxnM1KNVjRIINjJgGwYGIMGbY0Tl7m0MFSsCgOkI52aQLG9iJAxmPEs87IulVcBgNROwgA+bv2+87478JZPMurzgAAlo9gFG3Xe+A3LBhNyzxR61MipGpCACPzCLE+sg/2GHOAMGDBgDCrmHMRS0AwW9OnWewNhhrircf0vWIMSgAAJ+Z6+v2wFS4zw5lGuBeASs3J2Avc/K/Xa0fI5N9MEldRsI277WOLbTzIYFNEhSLkb+3t/k4jVkCGDA9eltv6YCE3DGZBMBgY7Se/rb9hjlleKU8u4ao+nSIIYnf0B9P8th/k+KKkyNX3PUdP64r3MVcNUpsoKkkAgqIN7gg/M+mAUc9ZivUPi5VhDAeZiAACRGnqZ2wx5eya1KASuRUJMsJIE9Bfp88M9FGsj0iaetZsx2BmLA72MWxxy+Tp0J6af03+ek4DzV4DQA+HTBsuom3aQYuSdrY7tUy6gCpR1ICLNEgz09xOOVDjeXqVGhG8VBpIMAEN1BiAvtP2xCrczVVYUtMFptOw9zvaDA9cB0PMapl2UFYQNNN5UgyYOqCNoiY7Y68N5qQ0/5aqtV11QwMmfQEC974j06NJh4pBcqwLNq+IbE7EHRvcjbFV4p4pqNUpaayLeA4BM3UKNIkR19cBz5hfw5qVKauIukxBtaCSu53HUCBiocM4LVrVjVDpTKwyoXCkraVJBABibGCcXh1qeAz/wALUHlkgs2o9SFn4SLiL4hcOfKFCcsmYpvoWoRKwomxKlTq2jr/AEwHCrnXqr4qsHAbSxiCBB7SCsSO3ScdeG0KxGpXVSjESzQd7FVQsSY9vqcWLh3DalWHqElBAFEUvCiSBICgi89lkxiXxT8OULLURHy6CZDQSxI3ABOntBAHpgK5U4NRqtqhajtEsECRBn4F66pkkk3OKFzNyvWpVWYU5VySNInTJkgwLRtNsbKvDRTGhKVTMVF8wvpUb/FouSPU4rXMH4geC3gVqYWSNQ8OBAiZ1LcA9Lz88BR+RlrU84KIQh6g8oMi63kR8XXb0x+quHqwpJrMtAk/5++PzdW4zlqeZGZp1AXEEb2jzHYwN1Fh0xuHL3ML1qi31I6gj4bSA3S5tFje84C04zr8SeKsHCLU0qIEAfmM9R7joY+uNDqVAoJNgBJ+WMQ5w4m1Ylgq+ckwR3Nvby4BfRzK1HYO+gdbFtXT6x1Mes4kDNBCpOjST5HCsWaAYUqR8W94M3NsRuE5e40wmkCTsB8iZk/0w0r8RpxDAuT1FiPafMB1mf7YDrnszRq0CpSalU6FMTc9dIIFj123wretS4XlGYqjs7N4iyJJnym28CPS59cQ8ijVsyX0RSonVqVjBIuFUC0n5wJPbHA0RnszqfUUpmAJsx6nawG09fQYD5wOnqH8Tm11MfgUgEKp2ABMLbHc821KLzQ8lMSunSsgNYsAfKT06+mPPFD5lor5WJ0QZ0x3BgwIG3pOLBkvwirNR8SnXVn30spUG22oMYPqQfUYCBR/ENKQBVZqRerVUsZibLo36WOn+rrh/P8Al2M/w6l0E6vCUeYg3EKu4DCPXCXKaAzUa6y6m6MsxBAJB2kG1tvbE7gmfpKtcLoAKCO5jVdfUAhZB72wELiXNuTzqNQTKA1zHhhECMjC06liF7gx/TFLqPURoZQpTcPc+lhvsNj8hi5tXWnDoFFQeXSBDGWEzpuvufpiYuUylV6aGkDUMkl9V4tICspABjeY3tgFfD8lUzFNVqC6gEFQsERAssR26nvi1cu51hTKFFcCzqSICm4YD7dIIw34CuXQslIkINJiSYJ3U9QQbhj98VzmXIGi7VaBNRpkEMLjqCAB5je8jpbrgOHEeFMPOpXw5Pl0/D2DdOuwwqz2ZLmFaIgjTYgjbbEjKZ13cagfOLD9vvN/XHejyzUrPYhAACWa22wkbYCHlMg9QMZIcWVZGg9STAkEi3zx88ImPL/MCxvN/ci8H0G5w+zWVrU1Ul1OkAXVgTF4DAsImTYDfFfqVKjkxLHawkGJtt0wFo5TzLUa6lnIlrjuu3fa/W4tjWFMicYTw/xA41AAGAAbEGfXp6ADGz8CcnLoCZIUA/0+0YBhgwYMAHGe1OP0/GZvDIhi2ppJMkgwDAAjYH7Y0CoDpMGDBg4zDiGdFNSrrTaRaJM9TfYLtvfAW+nnQ6O9GosiJAg6bSAR3iMV6hxx9bzsDoaQIGoBhsOx3wj5b4mzaWuigwJE26WE30mb7YZ8fziZdjmEKujoEzCERABJWojbalkyOo22wD3JmgBJ32I9uojeb7YQc1pQelTrKzqwZVIUNeXAV5tJXYwbqT2GKhU5irNSfw1ckzFxv08w6bH54m8rV86iBM9W8RVaUpmCBM31Bbm5gGQMBy4hnHWrqp03qFeoVQvWxYGTuTfqTGJeRoZnMlWIRKbLAIJJJE6gRaB2icPc3w+hTpmrqOgAsyhSWBFyygTqESCsYY8LpM9WhVp1B4Hhk6rSxMhbEWgQST7d8BXuI8lV1TXRQ1AbkKwVui7u0CAJta07k49cE5SqZglKhemEIC6npmRp21IxLLc9j9MWzPcdramRcu7eHYkAAPIJgHUYtEm/tbFTPCcwjPUy9alQAglWQvciSNxYXFsBw4pyFm8qGNKoDTaJRSoaOoGo36dcLuG5LiFAnx6LGklwUpFrWjzKDMC1x06DDg8TzFInxc3RBuAalKYgSBpD3m0YrfF+a+KZV/FZaNVB5g1IkCI3KapkXv8AcwMBo6U6WaRVuGgiRM+uof7donEah+HwAJpOgcSA8bgSIYdxJ2tscJuCfiplswgWrUA2LKykNJ/1G+/Ubd+uLXnONFUNVQtWmEut9QU7w0mQB/XAVbijulMtVkVYAPnhS3aWEDbfHbjfPlUZSlUVNbEGAwKyQIMESDBJHviLzfxrLVss1iLQYYgeu3XYTGK5neL/AMNw3J1TT1JDAkSHkN1np1BHpN8Bbm/EwZfLUwKNStXqSfLKIYiYqNPlWwG5J6DHfhdVOMZfMJmsoEqUxIGvWpLK2hgdwbdh0whq8x5LOZdHzFZaBU3IlywPa+oG3tvj5y3zBk8rXqVqebmg4QP4iwPLJQqoJabkRHywGdZnl2mHamBE6SLG19MAAyb73jbG2/h9Up0cohbW1Vf5bao8unygiOpXTJ3/AK5zwXm2jVrGo584ZlmBGkG1SdgY0iD1GL/wfOIaULYaoiD27nckCcBeeO/+2q3iUYT7iMY/x/hvhVIAJ0gFrzsBImB7XvbGp8RzQ/hqOrZmQH5ea/8Ay4pmY4pVWszUkLkX2BPXaTE+hN8Bn1d67qxp0/LRWWA2F4m/uNr4+LmNeTWsWKjxXpsoCmDpBUmbgE6r9DFuuL4OOrnaFem2WNCoFioYA1CdRkDY7Hee2KZwzg6lM3lWEsQlRWB6qGBheuqVBv2OA58ObVlP5cy7MSWO7fCACN+pjtv3w2yf/lzSIiRAgAT5wwBMXI/LHc4rScS8LJNT1AlKu2m3xE9pAvEjv9GeVzxpsozNN6lNlYwCQHlT5Qw6b3G1oNsB34yKyP4qIC1E9j5hPmBANx8pkYa5P8R2/hzUpEU2BiqpEi3+omBfuJuIxEqccy9Ov/L1+E4iKhJZWW2kMTJlSN72N8el4XwioxqtqZjeASAT6yNJ9zFwcAuzFcV0LuCXqgtbylSdgBI6b7dfXH3geRreWmrwAQxExbST33jsb7YnVqNDM11XL1FQK0QYJuIgdRIO89MNsjR0V3poJJp6gVI+IECDqBiQV3Bm/pgF3L3C6dRKiFYLCC4X4r9YkC4/rfEPmPiz5en4Bpa5byssGbHqCCh7xYx2x14flMwuYZkDfE0wmoAWgEmyxfaNxi2rwIVEmtVlIOkKCXnrvYCDG+AzDg3Hq1DXLMHZpYqLAfp2kmZ77YuXCOPEgmqAWI+IiRPZjFu0jEziHLlBkhWbU0kF1uQs2IQ9DEi284RVMqGXw0IA02XbvF/cHtgLIc7l6VAOq0y7fmFysm8XC3nHzLZ5HS5KsDqYnb0titcK4XmXpGQugR5r2PW+3+emJ2T4JXkK/lFjBW49hPzHvgGzcRpajqssyDe8iO8f9cJuM0XNRBRQlCSJUN5Tc+boFMHtfE2rwzSyr5Sq7RvtEt0ntGL5wHhlNUkGZgsCftG0T3wFKyvA6rJIAF4JYGQbER2G98XnlXMaXagSupUVoEg7kExAgbRj5xTNosED4bCIMHpJm0z/AJMY8cuMwzBBI0+HYecgktNiwuReZuNS4C0YMGDAfG2xjFd1auaZUjRAkkHT7kEiQZiJgAkY2jGS8RyH8NnKgRVZCzMUjeSTIM2v6YDsMsQBoChAIDTc/LaN/r1xN4RypTKs7prY2+Iwe8jaBa0YMtnqWgsFPQ6YneO3UXw+y/FqSiwXWwETabdbSSIgz3GAjcO4J4cKtNQNhAsbbA77TjnxfkejWGhg2iQSVaIMyJjoDeBF8R+IcxVKkgBQAJIuDI9469t8JuJ8cqoFYCSDcgn+8bYB/W4PT8Wm1MnyELuQSDYxH1vvt1xLqcDdQWot67fsptYRfCbhTM0O5MmLWubbmZ+XphrmuI1dEJTaIBVpAjeVI3gfQ9MBXuK0OIMpVKqUmGzu6AsGJBBG82Nz7YjUuU8xTpwc8C7TIoLIZiZE6tgLggfbCnieQzeYco9ZGWzeGlMkhj3Je0ROoiMVnNUc5Sb/APOLwNBVdXaSJj3Bm22AZ0vwzOYzDNXzryh8qmixM7kIDV1EC2NJy/ItLwwgrVNP6qgE9bbjoeo+uKRwLktMwxauK7VCRDfxLdfUAffthlxLkBUplaVXNU2vYV2IMRMBiY6Xm+2ATcc/BWhdqWcRWJNyp0g+umQBG/b2x54fls1w9WybNRzqVVhWU+SiwInxNQBby3A7geuKhlPGTNsuYr5hSpOnzfHcTcmIgybbY01MsfA1LXZiASAYgCLgAKoFov1wCHjeRogIpQvJsdMhCbsYPW5gDE/mrhVOnlcpS0lwymoVJlbqNlO0TNrSTiucN4Nmc5mhqJVNQHk/TILMbCBpEb/PF9zdWrWrBa6Cl4KEeSCGkiGUHYFVjSdvlgM14hyRl6jTTq01OgsQrKR7ATuNu89MQ/8Aw2YEMG1pBJkhTbcggmw26fbG35EUQhYUkTe4A6kiSIkmbk+owkyeQ0qwqUlraxpUkqoa94Y2MKTIifpgMwp8Hp0SrMEpKVPWQfYsxkkGSIEdCRi88nV1fKO6OShYBZ6QADvtIP3xF5w4QXzIy1NPIQVFWRuegsSLW7Riw8ncmDJUaFKowZ3MkKLXYnV3J0aRt0wFg5zouKGWVbkTM7WSJPsCcIaVWonxU3DDoO/uRGk97zfF75jzS0qaVHEqribTuCP9vnivU+cVA00l1sLADtFpgduo7DAVtcuzZgszlJpgMFUG8nSL7TO5Gw+vfPcvBdOkqWWAT6Ei1yLmNv7Y5vx+q+ZVXSmNYIE1CdWnzBWkagYBEyZPbfCHjfHG8YhqyyxMh0BYBhsIMKSCL32HtgGOa5Rp1KL05QCJ8UQSLgsWA80WBiIGINPgyItL+cKgGmIEdxBYiTJ2jee4GH/BOP0aKBJLlgyt5ZN9vMLQJ2jEHOcfo1KLIKK66ZmCZZSrfFBNhPpYx2wEnP8AGssuk5laWvTPw+0BgHAYe/cnqZ6cM50yFLUyUaCgnV0JFhtMgC2w+nU51zVm6ddipBDbkldJud/9Q2+vthJkuXKbHUQWSJYLJ07xa0g2A9cBoPEPxapliiUsvBNtKKwKxM3HXaCN8dOH8zJnn8IOsDzaKawTEXc6NIWDEAS2FdCpl4FBQtJhBFSDYgWUqvlYbSDeJhgYx64Shp5nx6qhKgJ1AA6F2WJO8m89QffAS+J855kVGoKtYpRJBDCC0dRphSv9MTcjzHmXp2oMEW5LAA+3UwfbFlfMZY02aQGqgEhhIJHxeeNz5o9yMdstx+itNaNECIEzGrtMTIn174Dhw7gKVr1GYSR5WZR7xpAhR7/XHmr+HpaqzgoKN/LdnaxAggBRe/X5YUZjNNVq+HQYaFPncuAA3QFjBlv0qCSDaN8PspxY5MlnWoywJbw3QDeRoJLQD1MD3wEHgfFa1Ck+W/h2Ipu3mC+VZOrUepF+k+mObcIr16jR5FJklokfqkA7TtItO1sTaXGMrmqghwwBJKgmSelgdh6mMNOB8VQ0FdQVkBgsAehEkxMgzPbAQsryqlBY8UmSCS8AWNiLA9PTErilcU0KUykHaSWLeUQSSR1JEX26Y65jm+mikoEZgsdSdX0+He+KpnuN1GqFqSB2NxaRewtG89MBIr5GtWqKVcKqmZEWHXSCIJjvti2cuJFSS5aZA2EW7KbbHFNTiGc0q1SgFXvBXf0AOLDynWZq6ahAhoHQWPTAXjBgwYAxU+cFSnLsshgLCbkRaQQe2LZhVzNwZMzl2Vk1MoLJ3DAGIPrcfPAYZm+eBUqvSpB0AnzCSYBOwkk3hb+nbE7hnGIpguqq14MkmZi9rE4p/AqMZmqCWVNemTfq3kEXDG1v7zjQuE8rywbSYkwJHlj1gy28mYGwwEBuN+ZFh2qMAAqb3iSb2jr6fTD/ACOQJpVJhDE+c2t72774l8NqZYEFSCTPTaDHvEjFlTIal8sRpuNwZ3BB2IsRFjgKzwHj9JaYVnUk9RaI7SOmO2b57SdBazGxFw39vUdMeOaOQVegXMBlkqKXlM//ABBhukgzOKry7nKVVjlM9SppUEswZQvii+l0P5WEC097HbAXrIhC4ACEldVyQSDYle++IHH+DU2RwdSkizMu4EyCo73uLyZw34bywKS03pkVFW6vTAU6YO4Bv26nHDmTmVRTMJpZRqJcC0A7BtxOA88sqlNCZUeGBPf+8gbYX5D8Qctnc02V01Kbw166IAQD5tJDSTF9sZ7lfxQSmSwXSTJYAGYkwGJMkybCTAt0xJzn4kUWBqEhalirCnLEbEXt3E364Czc25VKJ1nQvZ4kiCCYGxkW+eFud5mqVKdOjljqaodDwJJFgdp6En064WNkM/xNAURsvSuDUrCAVJA8oiT1gDe2IQ4/k+Fs9HKK1WqRpNYqDUm3kgkoombLM2mYwF/zuaThdD0UFqh/M5633AiIjcnHDhXEKlak1WoNIrnX0hR+VZJBkD+uKZwzhtfNf+Zz+tKazpWoSASDZtBETpNu5k9sWHh2WOtRq1U2EqIN1m0NENY98BYhwJ2oirapTaDGrQy+6izD0md98NszSNJ9YVW00wiLfyndiRPWYtj5k+GVKYVWYgSDAi29yeh6ffEqrXFY6BqU/m1HY++59+u+Ap1bOkVabBV1ayFUXE1Dp+USMXbJ5cVM0LMFpHyzEeQBQV9N7+mOT8JAqUTpWaRLQFnoQgkdNR3PbDTgeXgu1oMAHrP5vvGAOasr4mTqqNwuof8ACQf2BxkGWy7Mx0yHHWfhBMiQLAncD1PbG6MJEYzfMcFXLVmT8sllnrqNiWJHW0zJNugwFO4tlfCzKPV/9NXiSLX8pt3lj9sTuIcF4dVbXmK4pPEFQCZAsDMxMWNjhxxNKNcrRc+VlKusEaA2xJkxebelu+K1S/C9WcF6jMQfKw6jcWgQY7zO84Bi/B8swBylRnTppIB77nr7YccY5cStSmjIaAtQjowDEljYmQYsMe+HcpmkwnWZ6tIMbidMwek+2H1WlUVYqkmk2+xJnpqtHeQem2Ao68igJDFiA66tbE3CwpF9KLPp0xFzvC1yyt4i0wvcL0In17K37DbFzqZ+ijlcyfEBEI9xqUEEqwO8EAgmdz0wizWdy9RzpDdAoMkR2t022wC1eXaVeiCKr1LakldMDuo0TFiN5xLznLFSA1W41MAQbFRJkj8pix9R7YYvxOKumnRZjBhKi7SIhXsLgWVu2/TE3JcYpLSZCC1QAgoxkLO4ZTscBFynD6dMq7uwKrADLIEgd2iT5rxt88RUza1KpBgLt+kn0kbY4ZkV8zVDaSsHe0QTv7bY+vy34YBIXU3mLbz/APW/c4CfWzSUaXwqYJ8tIzJNoF7epj6YT8d4y1fwvAqMtRSLCS0bQSDFrWNrYZ5XNUKaFiXJH6YIJ6Qsb9LY9cv5Sm5NTeeoNgJ2mIB9+vfALF4c4TX4TVntrqfBMSdJIIZhB6z62OHPB+Ak0KTJIJUzAgHzmLySxvGww9zXEaeWos1RtZXzaoUGOgaBDfLfEThPE48tFXKOS2kgEAn4osOvYj2wBQ4GKrsrH4QQsQNo3MdcespyaaNRTTB31b2kdCCSI9Yw1zfCG3W+02v1kxt16YgH+Ikrq8u1puNoAA/rgJqZdtR8dtWoSFGgKv8A8etu53x74Bl0FU6L21MZJHmNgAdupt2xFXlkMhUlyLzJif8Al2v64Z8rcLFGjYltRJ1HcgWW/W374BzgwYMAYMGDAZ/zVwBKFVqqUpFVtTEAAKdrmOskzPphbQru4KEkKbdvSAfX740fimS8Wi6SRqFoMX6X98ZpXqFCZB1oYg2gCZ3sekH7YD5lcotPM+EwKl50Hq+juu4I3kAja2GdfOMjEUa8NAkFgNXa8EHfp/TCniPiZmmIfSylSjgXWJsb/CdrelrY45fMJJ/iCdYuQzTsblDsVtuCMB74rxzPmmAKKtoHmPir5/WTG3oJvj5muALnqFOpXy6giIqC0GelSxIjoR32OJPD3ytdRUStIDMPKA21iG6g73BIIj3x0o5elRpnw28pI6Tr7AAEfInpvtgO1KlWy1GKU1qEeYeIdQI/Q9xr/wBJIB7jCir+JOUZj/FMwVV0+FmaJJno6tpJggGRPbDfg2YZiSLSTYII/wCYGx9cMf4bLsjqyeIxk/zApC6twsCYj398Bn3EuO8vhtSZei562qm5vPxAEX/fHqtzplTS05HKKWaJFHLLEkC2speOs/fF0p8ByVBNS5dKjsDOlVnqCJKxiNT5vylAmkabURqB0pTBO0ecmVFusbYDN+J80cXzCaNT0adhcw9zAk/EBPaPtiRk+VW4VTXMVGQliFLqJ0kgyoZvLMTMT09sXHmTia06fj5R3c2IpkiHtJBMFgSL2IFoG+FGV/EzL8TQZTOoaNR5QPClVJuCQRaCIwC/Kc2UswDRDmqRPkqidQ3IWLE9NsNOGcUqJTCU8rWFJBYaCIEm5IbcWgjpviFl/wAJ6mSzC1KTisoE6hpm0kwt2Ei1p33w7zL1szSZQyLAAApSxGxMtZdUSNK9dz0wDVubEIHiKbhRvBsT1PWScccnzFqqaVUtP5hJUXsJIHS8RinZzhlSkQq6nO3WSYEWEzJjcgY9JTGURw9VjUqDUxaIXYFZFjHXtYYDQK3HCf5dFiWaBI3JNrRffvi88OynhUkSZIFz3O5P1nGdfhRwd6p/jKgIS4pBtyTYt6CBA+fbGnYAxVfxA5efMUNVE6aqe91O4gbkbj598WrBgMo5VyNJXVGOpmnUXMlifLJbr/a0Yd57LeHClryNPmF12ufoJxK5t4CU1V6XUy47GPiHpIEjaYMgTiHkssKayZOoGXmbiLvAtItsANhgJ1XOhIdiNQGm7QR3AYm/sR8zhDxDj3iNYkLvE9/Ta+IHMnGDU/lq8Adhcx36+xk7nFTqU2VoO9o9ZNgPt9cA/wA3VeopRQWv8IuSBaAWsN98MuXeX2NSnuW/MrnaL7zB6XicQeFUe4Ktbf1tMevTFxyGYoLRLI4Z+wOkhpmL7AdbYCbxrQabu0FlvpTdtMwB3P5cV3JUBmIO1QbKY1QB3BEwLR9BhTxvO19cJTUBiZqU4BXtqXUFMn0kQL4g5GjmF8zFwwMioLEiTEkeU7dPXAPs9xU0mKhG1hSSEvI3sdyY6b46cP5nyjApWc0aiqPUNM2VYIDCw8vfEzhPFjX/AJdakHQ2LxLBh3A2I3kbb4S8V4M9Mg0yPMZXUxMjaBpgm43gmYOAOI8FGY8ygAi4VLMV6FotMD1w8yXLlVKP/po5BMaSVt0lCSrH1BB9MQeFFqShnJ1WuDqBN+0TI32xfMukpIsWvG/2OAz2rw5mdWrr5EaQFGoPHQhZEBjsRJwz4ghpzUCsvVVECZIi5MKZAscWXNUKmryqnqIMfMz+4wi4pwxyoFRISbQWIW/xNuR7AR69MAmp1BUOvM56vWrfEKOWdqdKmRsNQHni0sTf9PTD7L59XpMJIkSWDQ2ruCYAg+n0wm5gy1NaNPTUMFiCyQdgbkEWHtBjEHhtZqdn8qNPUSI9Ok9xgLhQ4kK66KdQOR5Gdb+YwIMACYkntiz06YUADYCB8sV3lThtvGIKrEUxAEg3Lkdz0Pb3xZMAYMGDAGDBgwBiqc2cmLmCaqMyuLsq7PHpuGjqN/vi14MBi9KmKbeWp0k2BERJ1kCF6kYVcZylOvSYFxTnUVMSCIvII73gY0nnDkIZjz0fKd2p2Cue97ave3tjCudqeaytfQyNTADaJBuJEt2JB03BbvgHPLvAHytJulTVOrzRA28vYr1tvucWHhOYYt/5iq2g30pCj2Y3Y/KOuK/ytxqk9ApmHDqoGohypUbyGPuOhFsNchwnJks+VzaqWvoqtc7/AJj5b9PlgLnlM9RB0oOlxf79B7Y7ZWupJYgaZ7eX5dvl74g8J5fr6CUAKz0IN9tifvJwZ3KVSCvhum4J029CLRgJ9HPUw4poxM3BMmb38wED54753kfKMwLjVNidRB6noL374Q0GKKJUFx+YCCe84ecM449Sy0yknc05J99xOAj5nl6jSGmltIIDm5gzO0xjM+ZuQ3FQ5rL3ZDrZG6kHV073Eftjac1wJ2QGZO8EAfuftiDmOXKjKAzpS7m39Lm3qPfAZS/OGbzCLTyqGiIXxWVNLxN1DGWY+oMQRi28G4GDRsY0wWLEqq9bWEe5PfDpuB5egdXjNU/0oqi8fqJJA9sK89/FZpdNIaKYOkKpgTtJAlmI/VB+WAkVuO0cuumiA1SPM5Xef0ek2EDr64V8B5FqZ+vrrMy0FfUUEQTvB31NN+y2xYOEfhoxdXrsBESFHmI7augP+Rvi/ZXKpTQIihVGwH+d+uA+5fLqiKiAKqgBQLAAbAY6YMGAMGDBgPhGM65y5XrUddWg00N2pndO+m109Dtfpto2PhGAwXhWRNcys6ZIMCdJG4N7dI79MWrL8ISwKqYuDeQYhrG1o9dpsRh1xXk5Mu71sv5A3xBQfLPoPyyP+H22W6airIbWx+EgE7bkGIJNzGA65uglGkSKhp1LXU7dQbbmcIq65h6wL6HneppIYx0bzaWtHrv0xIydOpXaQRE9QP8AN+uJlfiEgU1AL9PoJMdDgHCcHQ0BVZg2gAmRsI6gn7DHTPZLXSC20dWXsRMqAbnbeRhXwriVVFBBInvtvfcQe/8AkYe5GrKCS3mgkwAR0gdgPTAJeF8uinVJGorazNA+UC2x6+2GGfdayI40vUg3jYTAA9Z6+/ph9/DSyACF+JpAvp2Em+8fTFTzFICtEACbbmCSZM/PAKmy9UkhGAjcEwL7ATvtMG22GvDuaGpgLUET1UggH+/cdPbHmrRnLM4gOzFgfSYG3YA9MSK3L1I0xrbSzbEAmCOpJ6b9sA0L1TS8XUGBFgCZHT2n2jFX/wC2WovrJb5sfc/5O+LPwHhr09SvU1oRZYj/AGHXfCXmLg9KogVahSNmXSf3ET88BLyecy2aU1BU8OoLllMGwiSCLmCb/Q4mcI4KtYh289IGQXEGoQbGB+URufit0F03K3IJ8r1wAomyyvi9i6RCg7+UieojfQlWBAsBgPuDBgwBgwYMAYMGDAGDBgwBiJxHhNLMKFrU1cAyNQ2PcHcH1GJeDAZhzp+DiV1ByopowizFgDHQlZHpsIxjPFOSuIZOp58tUUKzBWA1Kbn4Tsehn2x+tcfCMB+dOR+a8yiEEvYwIVrx67Eydhf3xb0/EmsDHiX7H/e8Y0zMcvZdySaSgncr5SY7lYJwp4nyHlKl6lPxD/r833YE4CvUOd6zr0B/UIm/+kz+2E3EubcyWKipUBPYQI+RAJ297Wwz4zQXLtopomkgWKL07QLfLDPlrgNPNIKlQsCpBATSBcSfy4CovxXMOqnxCQt4JMk9/QYOErmMyw0B3vFgdPvq2AjuR/fUqPKeVVtQoqT3aW//AGJv64apTAEAADsMBTuF8jOf/c1Bp/RTJ+7ED9vmMWrI8Op0V001Cj7n3JufniTgwBgwYMAYMGDAGDBgwBgwYMAYS8W5Uo1laJpM27U/LPeY79SIPrh1gwFCz3C8xlUIWl4qE20SdPYsLNHfcfSDw4XQNHz6fEdgZjaQY2+lpn53xomIeb4TSqDzIPceU/8AMsHAUyiS7lmIAJkgCwvve4GHK5IiSDYKvlm89Qu24t88dc5yuoFq1YD9MowttOtCTHc3xXcvxWsQQarEey//AM4Cy5/iSPNHUVciBex2m4O8ThQ/D/Dp+YgKJEt+03tP0wspw7hmVSSSJjaAdht9RhxU4DSqUjVcMz6Tcsft2+WA9mtlqag+KsEFYQyYsRYevXEscZoLCAtJ6DzMSehRZOJHDOAUgNZliQBso7dUUE+5k4a5fKJTEIqqOygD9sAopePVSETwVI+Krdo9KY/+xHscSMty/TVg7zVcbFogf/FR5RHtPrhpgwBgwYMAYMGDAGDBgwH/2Q==">
            <a:extLst>
              <a:ext uri="{FF2B5EF4-FFF2-40B4-BE49-F238E27FC236}">
                <a16:creationId xmlns:a16="http://schemas.microsoft.com/office/drawing/2014/main" id="{1D7185DF-EB4C-41A4-9374-9BCB271976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3222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pl-PL" altLang="pl-PL"/>
          </a:p>
        </p:txBody>
      </p:sp>
      <p:sp>
        <p:nvSpPr>
          <p:cNvPr id="43016" name="Prostokąt 1">
            <a:extLst>
              <a:ext uri="{FF2B5EF4-FFF2-40B4-BE49-F238E27FC236}">
                <a16:creationId xmlns:a16="http://schemas.microsoft.com/office/drawing/2014/main" id="{66426FFB-87C2-4104-A665-DFF144E18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123" y="843558"/>
            <a:ext cx="8667750" cy="258532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pl-PL" altLang="pl-PL" b="1" u="sng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pl-PL" altLang="pl-PL" b="1" u="sng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Podmioty, które mogą się ubiegać o dofinansowanie</a:t>
            </a:r>
          </a:p>
          <a:p>
            <a:pPr>
              <a:defRPr/>
            </a:pPr>
            <a:endParaRPr lang="pl-PL" altLang="pl-PL" b="1" u="sng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altLang="pl-PL" dirty="0">
                <a:ea typeface="Calibri" panose="020F0502020204030204" pitchFamily="34" charset="0"/>
                <a:cs typeface="Times New Roman" panose="02020603050405020304" pitchFamily="18" charset="0"/>
              </a:rPr>
              <a:t>osoby prawne,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endParaRPr lang="pl-PL" altLang="pl-PL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altLang="pl-PL" dirty="0">
                <a:ea typeface="Calibri" panose="020F0502020204030204" pitchFamily="34" charset="0"/>
                <a:cs typeface="Times New Roman" panose="02020603050405020304" pitchFamily="18" charset="0"/>
              </a:rPr>
              <a:t>jednostki organizacyjne nieposiadające osobowości prawnej.</a:t>
            </a:r>
          </a:p>
          <a:p>
            <a:pPr>
              <a:defRPr/>
            </a:pPr>
            <a:endParaRPr lang="pl-PL" altLang="pl-PL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pl-PL" altLang="pl-PL" dirty="0">
                <a:ea typeface="Calibri" panose="020F0502020204030204" pitchFamily="34" charset="0"/>
                <a:cs typeface="Times New Roman" panose="02020603050405020304" pitchFamily="18" charset="0"/>
              </a:rPr>
              <a:t>NBP nie udziela dofinansowania na realizację projektów edukacyjnych zgłaszanych przez osoby fizyczne, w tym prowadzące działalność gospodarczą.</a:t>
            </a:r>
          </a:p>
        </p:txBody>
      </p:sp>
      <p:sp>
        <p:nvSpPr>
          <p:cNvPr id="2" name="Symbol zastępczy tekstu 7">
            <a:extLst>
              <a:ext uri="{FF2B5EF4-FFF2-40B4-BE49-F238E27FC236}">
                <a16:creationId xmlns:a16="http://schemas.microsoft.com/office/drawing/2014/main" id="{4499BF58-5357-4E71-B9B3-150E60730AEF}"/>
              </a:ext>
            </a:extLst>
          </p:cNvPr>
          <p:cNvSpPr txBox="1">
            <a:spLocks/>
          </p:cNvSpPr>
          <p:nvPr/>
        </p:nvSpPr>
        <p:spPr>
          <a:xfrm>
            <a:off x="1800225" y="182563"/>
            <a:ext cx="65166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6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E52"/>
              </a:buClr>
              <a:buSzPct val="100000"/>
              <a:buFont typeface="Wingdings" panose="05000000000000000000" pitchFamily="2" charset="2"/>
              <a:buChar char="Ø"/>
              <a:tabLst/>
              <a:defRPr lang="pl-PL" sz="16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Pct val="100000"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7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000" indent="0">
              <a:buNone/>
            </a:pPr>
            <a:r>
              <a:rPr lang="pl-PL" sz="1000" dirty="0"/>
              <a:t>Dofinansowanie projektów z zakresu edukacji ekonomicznej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ymbol zastępczy numeru slajdu 3">
            <a:extLst>
              <a:ext uri="{FF2B5EF4-FFF2-40B4-BE49-F238E27FC236}">
                <a16:creationId xmlns:a16="http://schemas.microsoft.com/office/drawing/2014/main" id="{07F3AF98-0971-42F4-83B2-17DB87B7556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567738" y="184150"/>
            <a:ext cx="27781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fld id="{28E4A89C-4C7F-40E1-88CC-93E285D73B92}" type="slidenum">
              <a:rPr lang="pl-PL" altLang="pl-PL" sz="10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t>7</a:t>
            </a:fld>
            <a:endParaRPr lang="pl-PL" altLang="pl-PL" sz="1000">
              <a:solidFill>
                <a:srgbClr val="898989"/>
              </a:solidFill>
            </a:endParaRPr>
          </a:p>
        </p:txBody>
      </p:sp>
      <p:cxnSp>
        <p:nvCxnSpPr>
          <p:cNvPr id="33795" name="Łącznik prostoliniowy 8">
            <a:extLst>
              <a:ext uri="{FF2B5EF4-FFF2-40B4-BE49-F238E27FC236}">
                <a16:creationId xmlns:a16="http://schemas.microsoft.com/office/drawing/2014/main" id="{7D5C6946-EB3B-4C65-AB17-B4CE7CEE0BF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4163" y="1235075"/>
            <a:ext cx="0" cy="0"/>
          </a:xfrm>
          <a:prstGeom prst="line">
            <a:avLst/>
          </a:prstGeom>
          <a:noFill/>
          <a:ln w="9525">
            <a:solidFill>
              <a:srgbClr val="007A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796" name="Łącznik prostoliniowy 22">
            <a:extLst>
              <a:ext uri="{FF2B5EF4-FFF2-40B4-BE49-F238E27FC236}">
                <a16:creationId xmlns:a16="http://schemas.microsoft.com/office/drawing/2014/main" id="{B8A157F9-3472-439F-A1CD-3A98F29DBB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19700" y="1203325"/>
            <a:ext cx="0" cy="0"/>
          </a:xfrm>
          <a:prstGeom prst="line">
            <a:avLst/>
          </a:prstGeom>
          <a:noFill/>
          <a:ln w="9525">
            <a:solidFill>
              <a:srgbClr val="007A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798" name="AutoShape 4" descr="data:image/jpeg;base64,/9j/4AAQSkZJRgABAQAAAQABAAD/2wCEAAkGBhQSEBUUExQWFRUWGBoZGBgXGR0fIBwhGx4aHB0eHBwbHCYeHh4jGhwXIS8gIycpLi0sHiAxNTAqNSYrLCkBCQoKBQUFDQUFDSkYEhgpKSkpKSkpKSkpKSkpKSkpKSkpKSkpKSkpKSkpKSkpKSkpKSkpKSkpKSkpKSkpKSkpKf/AABEIAJwBQwMBIgACEQEDEQH/xAAcAAACAwEBAQEAAAAAAAAAAAAABQQGBwMCAQj/xABBEAACAQIEBAQEBAUCAwgDAAABAhEDIQAEEjEFBkFREyJhcTKBkaEHQlKxFCPB0fBi4YKS8RUWFyQzNHLCQ7LS/8QAFAEBAAAAAAAAAAAAAAAAAAAAAP/EABQRAQAAAAAAAAAAAAAAAAAAAAD/2gAMAwEAAhEDEQA/ANxwYMGAMGDBgDBgwqz/ADClMeXz3ixEfXacAyrVlQSzBR3JgfU4WZjmigoJDh46Lf77ffGecezL18yHZyy30oNUL6aSNJ6X95xH5eztyukuCTvBjf5f0wF1pfiDTLMDTIiYvcx8oH1+uIFHnusxaEpxfeYXtJ1XJ/thDzDxFARTAAaQ0HtYTcfbHfhtAN+aRFxAi/t/Y4CVV/EatRVvETUb6SBYdpgfewxD5e/FKvUqlKqqSTACrAgx1LTPtPXthdzDwwuSRAHVgelrQL/9MLuHcqstZKlNmOgXD/C4MmVaZmCLReDtgNdPM9NQPEBU9QLx/tvibw3i9Kuuqk4brGxHaQbxvfGM558y+Yhj/LAta/sTPT2+eHGazVKnSpmlXK1k6qTaIkEqbjuCR9cBrWDGYcu8/ZkFVqKtRDckv5h6ap819rH3xf8Ah/HaVaIYBv0MQG+k3+WAYYMGDAGDBgwBgwYMAYMGDAGDBiPnM/TpKWqOFAvc/sNzgJGDFI4p+J1NCVpIah6G/wCwvhH/AOJFarP82lQUbkg2+qsT9sBqeORzSfqX6jGI8Z4qXbxP4w1x+lCZEXAZWE/OPliXW4JU8dqTVGCgypLWZT5gduq/02wGzM4AkmB64+g4xipkmanXdazslDSYJJ+IhQOsEenT5YbcuVs7Tp66TAr1UqSB6WETPaMBqWDFC/7/ANWletSJF7r/ANBGGeQ/EChVjSyztBJBntcRv64C1YMc6NYMJGOmAMGDBgDBgwYAwYMGAMGDBgDBgxXeYeMnSyUj5hYkb/L07nAQebOIvWpmnRZlWYZgR5h2FiQPXFF4VmhROhtcMYYM0wRaQDcW6bWxdeFcRpsAXMbarGJmNx8+2EvHMlSV9YCsxINr7zfSD2PvvgI9ZNY8jAx3j33Efv1xO4VTojSzqqsQBM9e49Y9cQuC06bAlLyVkMbgyQ3T7EYY0OEkuYIJEHrNjO3c+tsAs4zlFq1FpeHJUavGKSLnaRebWE2ice+EUFpEifLG43B6kA/XD7It4epKikTfb1998J+N5EtUlRFNiPcE2AMep3+dsB0p1QSQxkfqG99rC1/XCvO8WQ+SkhAFllTpWOtrffDHK8LAXTLdrt3sQCR++Of/AGRrUBgVCkFbw0jqYgEEdhgFtKhp8rE6iCSx6nqPQQfpiMnBJPiBYuYmCTf5wCRIxfcvSTT5tJUREQDa29jbHzO1Muskt8N4I/y5wCPg3L8oW8NU66bxO979e4xwzzNqHlWmwuPN29In/Bj3nOd6fieCGCsROkA9OsfUXxAzXEqyuW0qq9FgM7m99xpAn0OAu3COeKbMtGsYqEC4HlM2BP6Z+mLVj8w8X4i+ZrK+tKKIxV2plhcG5YN6AxfqPXG2ch82rXpikzSUCqGbdj2JPxH1G+AuWDBgwBgwYMAYMGK1zZzcuVGhQS5G8WWe/rgJXMvMgy1MkQX7f7bnGYZ/MV81U1VCT2AtveIiRadsNMjlDmSatSppO41C0T2kE3nD9qtNE/kp5uh3P/CLkj/J64CtZbg5ogyNBiQumWMx13E9zhPxrIeIxDOS1oF3vtZQIn5e8Yf5vPOzwdRqkTFxbu0zAEG8n03wup5+tRqAImVaGDNXcksi7nSDIDAAwRM2wCKnypWMmnl6l1gHw3B+Rgfbt88XSvwRs21B2K0R4KB2YeYMJsqhpkWmbDFKrfiHxOrPh0kHZ2YmQdjp1BdoO0emOeYr5yplaNR68VC9RapIUyQWI8oURt3O+22A0M5CjlMrXpmuCtWPNCqPS7fmOxMnYEAHBybxLL0kIaoA076jeJE+20T98Z9kMo9V1NXxMw6GV8hZR3hRqWDvPqMXY8HhdbUKlIk7jyD3ANhHqL23wFg4vTpvSYqFfrIsdzcSDJtE++Kxmfw6p1P5i1NFywkAR3Bgx6/9MMeHZIatXjQZ+ELqJ7kxYA7nt6Yb+NrlbapIEm0W2A6xcz9cBUslxavkm8zakuNUyRFpi8jF+5a5lGYWGgP8vMO4HptGE1XIs7fzArnYnSAB7RaRBvPU2wtp8LNB/GoVComWW4nraRabjtgNJwYT8H5hWvAAtB80jcGIiZnc4cYAwYMGAMGDBgDBgx8dwASbAXOAUcf4x4QCL8bfMgdwP72xWFpWBN5G8WtuL3nb645cQzHiVmdjZj130zYew7Y6UM2psp1DuDcevT6YBrw00dMEEEmLiAD6Ht1jEDmDgRHnpqSwvpPX033icfKucUHzMSD8x2m9573w0y+fV1AJkbn80e0XjAUgcEY1dTeUtMMp7xIINp++2HHCspVpAqWkKDBBYEi/YzvJ3xZM/RgAKyja0gH6Nvhdns4tO9wR+URB7zgEeby2ZqaSzllBFgQIB7AYb8GrUzT0VW8yyNjP+WH9MKv+8aCPMwY6mGkHy6CoIIPTzC49dosuqcXqvUK0qbw250hr7WIk3nc/XASM61Q5yopUGghGliRJbSrFYBnylgJOHY46qqiuQWgCSfnfv1xR8hw/MNSKqxUM7MJsWncmRJOnSbYZ0uWcxXphWCuLFH6i1ri3e+Ad8ZStmlUZeslFbnUFm3pJInrthBmOF1EC069UuqG5UgA2mDbz36fTErKp/CAvVe5Etr6W6bCRYb/MYg5LmGhmGLU4Y9VaSreltMN9emA5VQlDTamqmxIRWm83LAsT6f4eHFxKk03PmACqQYETETcAzt7Yd/xSi5VWpEXVu/cRcAbTB3F98eKlOgh1ofIJLLdyto8pi4HeMBlYyOYrPNRRoU6Hvt1YRME7EAkjbDvgLtQqpCu1PSZeT5SsFSoJgidiAMcOc+ZKRUU8uZZyCSoMQbgyQBPqOxwjpc2sFIIl53LdB0JPz2wH6d5T41/EULmXTysSImwIPzH3nDvGWfhlzNSqMp1hfEFkmfMYGm1hv1jYY1PAGDBjhns4tKmXbYYBPzZzYmTpzY1CPKp/c+mMnytY5ms1R7/mLHYm+5v2x053dszWd08wY/rJge9remFXC8r4dNmFTWjwwEbRGqYvEwJMevfAWI8ciAT5V2t7TF4xKocapxCsdRvsAB+o6pGn1xU8xnRomLCR5RO079hb9seeW8yM1X8JXKoILsCIUDrAAHtP9DAWnN8SGkBEZnc6QPjc32WQIki312GFdHl3PV1dUy9QioSn8xQmgWkkk3sTt64b57jWTyLFtPnAgVGmT6AAD4h+nfvGKxW/E3iGZqMKJFOnf+YQYgdiTY3wDXKfhlVUEZjN0qKiRpE6hcjrpDCNjPbHLLtlcquh861RNUgjw0qNIEwDqhZhtVmJJ3G6Y5F69QHNV3q7kqWNx6wZi98e8nlslSYxTWoxne4mdrg9trnAWynxrKVwUpcTzlKRGkVg49DLDUPUagMT8py7RLBxmMw5/VWKOPWL6l6d9uuKxXymTdUqeBTV9ZCgMFLRBIgC+8Q0TaDbHelm6NKmUy71aXxEq76lWTAUCNSmI2J9QcBZKvLRR/K4qmxhYJWfdrg36D544Vq2h/Mdv1QCBbcA3jv0uMeeA86nQabruCGv2sStxf13FtsQuK8OqyagZ61FhJYRKg9HYwLm4awPvOAsuU5lRv5aEofWd+sk/X9sfM5xJQoViG7ENeTYCIiL/sMKITwxUsZADHUohohTHiAEH0nYb9FebfUDDKQR5lV7i/t6E4DjxnM1KNVjRIINjJgGwYGIMGbY0Tl7m0MFSsCgOkI52aQLG9iJAxmPEs87IulVcBgNROwgA+bv2+87478JZPMurzgAAlo9gFG3Xe+A3LBhNyzxR61MipGpCACPzCLE+sg/2GHOAMGDBgDCrmHMRS0AwW9OnWewNhhrircf0vWIMSgAAJ+Z6+v2wFS4zw5lGuBeASs3J2Avc/K/Xa0fI5N9MEldRsI277WOLbTzIYFNEhSLkb+3t/k4jVkCGDA9eltv6YCE3DGZBMBgY7Se/rb9hjlleKU8u4ao+nSIIYnf0B9P8th/k+KKkyNX3PUdP64r3MVcNUpsoKkkAgqIN7gg/M+mAUc9ZivUPi5VhDAeZiAACRGnqZ2wx5eya1KASuRUJMsJIE9Bfp88M9FGsj0iaetZsx2BmLA72MWxxy+Tp0J6af03+ek4DzV4DQA+HTBsuom3aQYuSdrY7tUy6gCpR1ICLNEgz09xOOVDjeXqVGhG8VBpIMAEN1BiAvtP2xCrczVVYUtMFptOw9zvaDA9cB0PMapl2UFYQNNN5UgyYOqCNoiY7Y68N5qQ0/5aqtV11QwMmfQEC974j06NJh4pBcqwLNq+IbE7EHRvcjbFV4p4pqNUpaayLeA4BM3UKNIkR19cBz5hfw5qVKauIukxBtaCSu53HUCBiocM4LVrVjVDpTKwyoXCkraVJBABibGCcXh1qeAz/wALUHlkgs2o9SFn4SLiL4hcOfKFCcsmYpvoWoRKwomxKlTq2jr/AEwHCrnXqr4qsHAbSxiCBB7SCsSO3ScdeG0KxGpXVSjESzQd7FVQsSY9vqcWLh3DalWHqElBAFEUvCiSBICgi89lkxiXxT8OULLURHy6CZDQSxI3ABOntBAHpgK5U4NRqtqhajtEsECRBn4F66pkkk3OKFzNyvWpVWYU5VySNInTJkgwLRtNsbKvDRTGhKVTMVF8wvpUb/FouSPU4rXMH4geC3gVqYWSNQ8OBAiZ1LcA9Lz88BR+RlrU84KIQh6g8oMi63kR8XXb0x+quHqwpJrMtAk/5++PzdW4zlqeZGZp1AXEEb2jzHYwN1Fh0xuHL3ML1qi31I6gj4bSA3S5tFje84C04zr8SeKsHCLU0qIEAfmM9R7joY+uNDqVAoJNgBJ+WMQ5w4m1Ylgq+ckwR3Nvby4BfRzK1HYO+gdbFtXT6x1Mes4kDNBCpOjST5HCsWaAYUqR8W94M3NsRuE5e40wmkCTsB8iZk/0w0r8RpxDAuT1FiPafMB1mf7YDrnszRq0CpSalU6FMTc9dIIFj123wretS4XlGYqjs7N4iyJJnym28CPS59cQ8ijVsyX0RSonVqVjBIuFUC0n5wJPbHA0RnszqfUUpmAJsx6nawG09fQYD5wOnqH8Tm11MfgUgEKp2ABMLbHc821KLzQ8lMSunSsgNYsAfKT06+mPPFD5lor5WJ0QZ0x3BgwIG3pOLBkvwirNR8SnXVn30spUG22oMYPqQfUYCBR/ENKQBVZqRerVUsZibLo36WOn+rrh/P8Al2M/w6l0E6vCUeYg3EKu4DCPXCXKaAzUa6y6m6MsxBAJB2kG1tvbE7gmfpKtcLoAKCO5jVdfUAhZB72wELiXNuTzqNQTKA1zHhhECMjC06liF7gx/TFLqPURoZQpTcPc+lhvsNj8hi5tXWnDoFFQeXSBDGWEzpuvufpiYuUylV6aGkDUMkl9V4tICspABjeY3tgFfD8lUzFNVqC6gEFQsERAssR26nvi1cu51hTKFFcCzqSICm4YD7dIIw34CuXQslIkINJiSYJ3U9QQbhj98VzmXIGi7VaBNRpkEMLjqCAB5je8jpbrgOHEeFMPOpXw5Pl0/D2DdOuwwqz2ZLmFaIgjTYgjbbEjKZ13cagfOLD9vvN/XHejyzUrPYhAACWa22wkbYCHlMg9QMZIcWVZGg9STAkEi3zx88ImPL/MCxvN/ci8H0G5w+zWVrU1Ul1OkAXVgTF4DAsImTYDfFfqVKjkxLHawkGJtt0wFo5TzLUa6lnIlrjuu3fa/W4tjWFMicYTw/xA41AAGAAbEGfXp6ADGz8CcnLoCZIUA/0+0YBhgwYMAHGe1OP0/GZvDIhi2ppJMkgwDAAjYH7Y0CoDpMGDBg4zDiGdFNSrrTaRaJM9TfYLtvfAW+nnQ6O9GosiJAg6bSAR3iMV6hxx9bzsDoaQIGoBhsOx3wj5b4mzaWuigwJE26WE30mb7YZ8fziZdjmEKujoEzCERABJWojbalkyOo22wD3JmgBJ32I9uojeb7YQc1pQelTrKzqwZVIUNeXAV5tJXYwbqT2GKhU5irNSfw1ckzFxv08w6bH54m8rV86iBM9W8RVaUpmCBM31Bbm5gGQMBy4hnHWrqp03qFeoVQvWxYGTuTfqTGJeRoZnMlWIRKbLAIJJJE6gRaB2icPc3w+hTpmrqOgAsyhSWBFyygTqESCsYY8LpM9WhVp1B4Hhk6rSxMhbEWgQST7d8BXuI8lV1TXRQ1AbkKwVui7u0CAJta07k49cE5SqZglKhemEIC6npmRp21IxLLc9j9MWzPcdramRcu7eHYkAAPIJgHUYtEm/tbFTPCcwjPUy9alQAglWQvciSNxYXFsBw4pyFm8qGNKoDTaJRSoaOoGo36dcLuG5LiFAnx6LGklwUpFrWjzKDMC1x06DDg8TzFInxc3RBuAalKYgSBpD3m0YrfF+a+KZV/FZaNVB5g1IkCI3KapkXv8AcwMBo6U6WaRVuGgiRM+uof7donEah+HwAJpOgcSA8bgSIYdxJ2tscJuCfiplswgWrUA2LKykNJ/1G+/Ubd+uLXnONFUNVQtWmEut9QU7w0mQB/XAVbijulMtVkVYAPnhS3aWEDbfHbjfPlUZSlUVNbEGAwKyQIMESDBJHviLzfxrLVss1iLQYYgeu3XYTGK5neL/AMNw3J1TT1JDAkSHkN1np1BHpN8Bbm/EwZfLUwKNStXqSfLKIYiYqNPlWwG5J6DHfhdVOMZfMJmsoEqUxIGvWpLK2hgdwbdh0whq8x5LOZdHzFZaBU3IlywPa+oG3tvj5y3zBk8rXqVqebmg4QP4iwPLJQqoJabkRHywGdZnl2mHamBE6SLG19MAAyb73jbG2/h9Up0cohbW1Vf5bao8unygiOpXTJ3/AK5zwXm2jVrGo584ZlmBGkG1SdgY0iD1GL/wfOIaULYaoiD27nckCcBeeO/+2q3iUYT7iMY/x/hvhVIAJ0gFrzsBImB7XvbGp8RzQ/hqOrZmQH5ea/8Ay4pmY4pVWszUkLkX2BPXaTE+hN8Bn1d67qxp0/LRWWA2F4m/uNr4+LmNeTWsWKjxXpsoCmDpBUmbgE6r9DFuuL4OOrnaFem2WNCoFioYA1CdRkDY7Hee2KZwzg6lM3lWEsQlRWB6qGBheuqVBv2OA58ObVlP5cy7MSWO7fCACN+pjtv3w2yf/lzSIiRAgAT5wwBMXI/LHc4rScS8LJNT1AlKu2m3xE9pAvEjv9GeVzxpsozNN6lNlYwCQHlT5Qw6b3G1oNsB34yKyP4qIC1E9j5hPmBANx8pkYa5P8R2/hzUpEU2BiqpEi3+omBfuJuIxEqccy9Ov/L1+E4iKhJZWW2kMTJlSN72N8el4XwioxqtqZjeASAT6yNJ9zFwcAuzFcV0LuCXqgtbylSdgBI6b7dfXH3geRreWmrwAQxExbST33jsb7YnVqNDM11XL1FQK0QYJuIgdRIO89MNsjR0V3poJJp6gVI+IECDqBiQV3Bm/pgF3L3C6dRKiFYLCC4X4r9YkC4/rfEPmPiz5en4Bpa5byssGbHqCCh7xYx2x14flMwuYZkDfE0wmoAWgEmyxfaNxi2rwIVEmtVlIOkKCXnrvYCDG+AzDg3Hq1DXLMHZpYqLAfp2kmZ77YuXCOPEgmqAWI+IiRPZjFu0jEziHLlBkhWbU0kF1uQs2IQ9DEi284RVMqGXw0IA02XbvF/cHtgLIc7l6VAOq0y7fmFysm8XC3nHzLZ5HS5KsDqYnb0titcK4XmXpGQugR5r2PW+3+emJ2T4JXkK/lFjBW49hPzHvgGzcRpajqssyDe8iO8f9cJuM0XNRBRQlCSJUN5Tc+boFMHtfE2rwzSyr5Sq7RvtEt0ntGL5wHhlNUkGZgsCftG0T3wFKyvA6rJIAF4JYGQbER2G98XnlXMaXagSupUVoEg7kExAgbRj5xTNosED4bCIMHpJm0z/AJMY8cuMwzBBI0+HYecgktNiwuReZuNS4C0YMGDAfG2xjFd1auaZUjRAkkHT7kEiQZiJgAkY2jGS8RyH8NnKgRVZCzMUjeSTIM2v6YDsMsQBoChAIDTc/LaN/r1xN4RypTKs7prY2+Iwe8jaBa0YMtnqWgsFPQ6YneO3UXw+y/FqSiwXWwETabdbSSIgz3GAjcO4J4cKtNQNhAsbbA77TjnxfkejWGhg2iQSVaIMyJjoDeBF8R+IcxVKkgBQAJIuDI9469t8JuJ8cqoFYCSDcgn+8bYB/W4PT8Wm1MnyELuQSDYxH1vvt1xLqcDdQWot67fsptYRfCbhTM0O5MmLWubbmZ+XphrmuI1dEJTaIBVpAjeVI3gfQ9MBXuK0OIMpVKqUmGzu6AsGJBBG82Nz7YjUuU8xTpwc8C7TIoLIZiZE6tgLggfbCnieQzeYco9ZGWzeGlMkhj3Je0ROoiMVnNUc5Sb/APOLwNBVdXaSJj3Bm22AZ0vwzOYzDNXzryh8qmixM7kIDV1EC2NJy/ItLwwgrVNP6qgE9bbjoeo+uKRwLktMwxauK7VCRDfxLdfUAffthlxLkBUplaVXNU2vYV2IMRMBiY6Xm+2ATcc/BWhdqWcRWJNyp0g+umQBG/b2x54fls1w9WybNRzqVVhWU+SiwInxNQBby3A7geuKhlPGTNsuYr5hSpOnzfHcTcmIgybbY01MsfA1LXZiASAYgCLgAKoFov1wCHjeRogIpQvJsdMhCbsYPW5gDE/mrhVOnlcpS0lwymoVJlbqNlO0TNrSTiucN4Nmc5mhqJVNQHk/TILMbCBpEb/PF9zdWrWrBa6Cl4KEeSCGkiGUHYFVjSdvlgM14hyRl6jTTq01OgsQrKR7ATuNu89MQ/8Aw2YEMG1pBJkhTbcggmw26fbG35EUQhYUkTe4A6kiSIkmbk+owkyeQ0qwqUlraxpUkqoa94Y2MKTIifpgMwp8Hp0SrMEpKVPWQfYsxkkGSIEdCRi88nV1fKO6OShYBZ6QADvtIP3xF5w4QXzIy1NPIQVFWRuegsSLW7Riw8ncmDJUaFKowZ3MkKLXYnV3J0aRt0wFg5zouKGWVbkTM7WSJPsCcIaVWonxU3DDoO/uRGk97zfF75jzS0qaVHEqribTuCP9vnivU+cVA00l1sLADtFpgduo7DAVtcuzZgszlJpgMFUG8nSL7TO5Gw+vfPcvBdOkqWWAT6Ei1yLmNv7Y5vx+q+ZVXSmNYIE1CdWnzBWkagYBEyZPbfCHjfHG8YhqyyxMh0BYBhsIMKSCL32HtgGOa5Rp1KL05QCJ8UQSLgsWA80WBiIGINPgyItL+cKgGmIEdxBYiTJ2jee4GH/BOP0aKBJLlgyt5ZN9vMLQJ2jEHOcfo1KLIKK66ZmCZZSrfFBNhPpYx2wEnP8AGssuk5laWvTPw+0BgHAYe/cnqZ6cM50yFLUyUaCgnV0JFhtMgC2w+nU51zVm6ddipBDbkldJud/9Q2+vthJkuXKbHUQWSJYLJ07xa0g2A9cBoPEPxapliiUsvBNtKKwKxM3HXaCN8dOH8zJnn8IOsDzaKawTEXc6NIWDEAS2FdCpl4FBQtJhBFSDYgWUqvlYbSDeJhgYx64Shp5nx6qhKgJ1AA6F2WJO8m89QffAS+J855kVGoKtYpRJBDCC0dRphSv9MTcjzHmXp2oMEW5LAA+3UwfbFlfMZY02aQGqgEhhIJHxeeNz5o9yMdstx+itNaNECIEzGrtMTIn174Dhw7gKVr1GYSR5WZR7xpAhR7/XHmr+HpaqzgoKN/LdnaxAggBRe/X5YUZjNNVq+HQYaFPncuAA3QFjBlv0qCSDaN8PspxY5MlnWoywJbw3QDeRoJLQD1MD3wEHgfFa1Ck+W/h2Ipu3mC+VZOrUepF+k+mObcIr16jR5FJklokfqkA7TtItO1sTaXGMrmqghwwBJKgmSelgdh6mMNOB8VQ0FdQVkBgsAehEkxMgzPbAQsryqlBY8UmSCS8AWNiLA9PTErilcU0KUykHaSWLeUQSSR1JEX26Y65jm+mikoEZgsdSdX0+He+KpnuN1GqFqSB2NxaRewtG89MBIr5GtWqKVcKqmZEWHXSCIJjvti2cuJFSS5aZA2EW7KbbHFNTiGc0q1SgFXvBXf0AOLDynWZq6ahAhoHQWPTAXjBgwYAxU+cFSnLsshgLCbkRaQQe2LZhVzNwZMzl2Vk1MoLJ3DAGIPrcfPAYZm+eBUqvSpB0AnzCSYBOwkk3hb+nbE7hnGIpguqq14MkmZi9rE4p/AqMZmqCWVNemTfq3kEXDG1v7zjQuE8rywbSYkwJHlj1gy28mYGwwEBuN+ZFh2qMAAqb3iSb2jr6fTD/ACOQJpVJhDE+c2t72774l8NqZYEFSCTPTaDHvEjFlTIal8sRpuNwZ3BB2IsRFjgKzwHj9JaYVnUk9RaI7SOmO2b57SdBazGxFw39vUdMeOaOQVegXMBlkqKXlM//ABBhukgzOKry7nKVVjlM9SppUEswZQvii+l0P5WEC097HbAXrIhC4ACEldVyQSDYle++IHH+DU2RwdSkizMu4EyCo73uLyZw34bywKS03pkVFW6vTAU6YO4Bv26nHDmTmVRTMJpZRqJcC0A7BtxOA88sqlNCZUeGBPf+8gbYX5D8Qctnc02V01Kbw166IAQD5tJDSTF9sZ7lfxQSmSwXSTJYAGYkwGJMkybCTAt0xJzn4kUWBqEhalirCnLEbEXt3E364Czc25VKJ1nQvZ4kiCCYGxkW+eFud5mqVKdOjljqaodDwJJFgdp6En064WNkM/xNAURsvSuDUrCAVJA8oiT1gDe2IQ4/k+Fs9HKK1WqRpNYqDUm3kgkoombLM2mYwF/zuaThdD0UFqh/M5633AiIjcnHDhXEKlak1WoNIrnX0hR+VZJBkD+uKZwzhtfNf+Zz+tKazpWoSASDZtBETpNu5k9sWHh2WOtRq1U2EqIN1m0NENY98BYhwJ2oirapTaDGrQy+6izD0md98NszSNJ9YVW00wiLfyndiRPWYtj5k+GVKYVWYgSDAi29yeh6ffEqrXFY6BqU/m1HY++59+u+Ap1bOkVabBV1ayFUXE1Dp+USMXbJ5cVM0LMFpHyzEeQBQV9N7+mOT8JAqUTpWaRLQFnoQgkdNR3PbDTgeXgu1oMAHrP5vvGAOasr4mTqqNwuof8ACQf2BxkGWy7Mx0yHHWfhBMiQLAncD1PbG6MJEYzfMcFXLVmT8sllnrqNiWJHW0zJNugwFO4tlfCzKPV/9NXiSLX8pt3lj9sTuIcF4dVbXmK4pPEFQCZAsDMxMWNjhxxNKNcrRc+VlKusEaA2xJkxebelu+K1S/C9WcF6jMQfKw6jcWgQY7zO84Bi/B8swBylRnTppIB77nr7YccY5cStSmjIaAtQjowDEljYmQYsMe+HcpmkwnWZ6tIMbidMwek+2H1WlUVYqkmk2+xJnpqtHeQem2Ao68igJDFiA66tbE3CwpF9KLPp0xFzvC1yyt4i0wvcL0In17K37DbFzqZ+ijlcyfEBEI9xqUEEqwO8EAgmdz0wizWdy9RzpDdAoMkR2t022wC1eXaVeiCKr1LakldMDuo0TFiN5xLznLFSA1W41MAQbFRJkj8pix9R7YYvxOKumnRZjBhKi7SIhXsLgWVu2/TE3JcYpLSZCC1QAgoxkLO4ZTscBFynD6dMq7uwKrADLIEgd2iT5rxt88RUza1KpBgLt+kn0kbY4ZkV8zVDaSsHe0QTv7bY+vy34YBIXU3mLbz/APW/c4CfWzSUaXwqYJ8tIzJNoF7epj6YT8d4y1fwvAqMtRSLCS0bQSDFrWNrYZ5XNUKaFiXJH6YIJ6Qsb9LY9cv5Sm5NTeeoNgJ2mIB9+vfALF4c4TX4TVntrqfBMSdJIIZhB6z62OHPB+Ak0KTJIJUzAgHzmLySxvGww9zXEaeWos1RtZXzaoUGOgaBDfLfEThPE48tFXKOS2kgEAn4osOvYj2wBQ4GKrsrH4QQsQNo3MdcespyaaNRTTB31b2kdCCSI9Yw1zfCG3W+02v1kxt16YgH+Ikrq8u1puNoAA/rgJqZdtR8dtWoSFGgKv8A8etu53x74Bl0FU6L21MZJHmNgAdupt2xFXlkMhUlyLzJif8Al2v64Z8rcLFGjYltRJ1HcgWW/W374BzgwYMAYMGDAZ/zVwBKFVqqUpFVtTEAAKdrmOskzPphbQru4KEkKbdvSAfX740fimS8Wi6SRqFoMX6X98ZpXqFCZB1oYg2gCZ3sekH7YD5lcotPM+EwKl50Hq+juu4I3kAja2GdfOMjEUa8NAkFgNXa8EHfp/TCniPiZmmIfSylSjgXWJsb/CdrelrY45fMJJ/iCdYuQzTsblDsVtuCMB74rxzPmmAKKtoHmPir5/WTG3oJvj5muALnqFOpXy6giIqC0GelSxIjoR32OJPD3ytdRUStIDMPKA21iG6g73BIIj3x0o5elRpnw28pI6Tr7AAEfInpvtgO1KlWy1GKU1qEeYeIdQI/Q9xr/wBJIB7jCir+JOUZj/FMwVV0+FmaJJno6tpJggGRPbDfg2YZiSLSTYII/wCYGx9cMf4bLsjqyeIxk/zApC6twsCYj398Bn3EuO8vhtSZei562qm5vPxAEX/fHqtzplTS05HKKWaJFHLLEkC2speOs/fF0p8ByVBNS5dKjsDOlVnqCJKxiNT5vylAmkabURqB0pTBO0ecmVFusbYDN+J80cXzCaNT0adhcw9zAk/EBPaPtiRk+VW4VTXMVGQliFLqJ0kgyoZvLMTMT09sXHmTia06fj5R3c2IpkiHtJBMFgSL2IFoG+FGV/EzL8TQZTOoaNR5QPClVJuCQRaCIwC/Kc2UswDRDmqRPkqidQ3IWLE9NsNOGcUqJTCU8rWFJBYaCIEm5IbcWgjpviFl/wAJ6mSzC1KTisoE6hpm0kwt2Ei1p33w7zL1szSZQyLAAApSxGxMtZdUSNK9dz0wDVubEIHiKbhRvBsT1PWScccnzFqqaVUtP5hJUXsJIHS8RinZzhlSkQq6nO3WSYEWEzJjcgY9JTGURw9VjUqDUxaIXYFZFjHXtYYDQK3HCf5dFiWaBI3JNrRffvi88OynhUkSZIFz3O5P1nGdfhRwd6p/jKgIS4pBtyTYt6CBA+fbGnYAxVfxA5efMUNVE6aqe91O4gbkbj598WrBgMo5VyNJXVGOpmnUXMlifLJbr/a0Yd57LeHClryNPmF12ufoJxK5t4CU1V6XUy47GPiHpIEjaYMgTiHkssKayZOoGXmbiLvAtItsANhgJ1XOhIdiNQGm7QR3AYm/sR8zhDxDj3iNYkLvE9/Ta+IHMnGDU/lq8Adhcx36+xk7nFTqU2VoO9o9ZNgPt9cA/wA3VeopRQWv8IuSBaAWsN98MuXeX2NSnuW/MrnaL7zB6XicQeFUe4Ktbf1tMevTFxyGYoLRLI4Z+wOkhpmL7AdbYCbxrQabu0FlvpTdtMwB3P5cV3JUBmIO1QbKY1QB3BEwLR9BhTxvO19cJTUBiZqU4BXtqXUFMn0kQL4g5GjmF8zFwwMioLEiTEkeU7dPXAPs9xU0mKhG1hSSEvI3sdyY6b46cP5nyjApWc0aiqPUNM2VYIDCw8vfEzhPFjX/AJdakHQ2LxLBh3A2I3kbb4S8V4M9Mg0yPMZXUxMjaBpgm43gmYOAOI8FGY8ygAi4VLMV6FotMD1w8yXLlVKP/po5BMaSVt0lCSrH1BB9MQeFFqShnJ1WuDqBN+0TI32xfMukpIsWvG/2OAz2rw5mdWrr5EaQFGoPHQhZEBjsRJwz4ghpzUCsvVVECZIi5MKZAscWXNUKmryqnqIMfMz+4wi4pwxyoFRISbQWIW/xNuR7AR69MAmp1BUOvM56vWrfEKOWdqdKmRsNQHni0sTf9PTD7L59XpMJIkSWDQ2ruCYAg+n0wm5gy1NaNPTUMFiCyQdgbkEWHtBjEHhtZqdn8qNPUSI9Ok9xgLhQ4kK66KdQOR5Gdb+YwIMACYkntiz06YUADYCB8sV3lThtvGIKrEUxAEg3Lkdz0Pb3xZMAYMGDAGDBgwBiqc2cmLmCaqMyuLsq7PHpuGjqN/vi14MBi9KmKbeWp0k2BERJ1kCF6kYVcZylOvSYFxTnUVMSCIvII73gY0nnDkIZjz0fKd2p2Cue97ave3tjCudqeaytfQyNTADaJBuJEt2JB03BbvgHPLvAHytJulTVOrzRA28vYr1tvucWHhOYYt/5iq2g30pCj2Y3Y/KOuK/ytxqk9ApmHDqoGohypUbyGPuOhFsNchwnJks+VzaqWvoqtc7/AJj5b9PlgLnlM9RB0oOlxf79B7Y7ZWupJYgaZ7eX5dvl74g8J5fr6CUAKz0IN9tifvJwZ3KVSCvhum4J029CLRgJ9HPUw4poxM3BMmb38wED54753kfKMwLjVNidRB6noL374Q0GKKJUFx+YCCe84ecM449Sy0yknc05J99xOAj5nl6jSGmltIIDm5gzO0xjM+ZuQ3FQ5rL3ZDrZG6kHV073Eftjac1wJ2QGZO8EAfuftiDmOXKjKAzpS7m39Lm3qPfAZS/OGbzCLTyqGiIXxWVNLxN1DGWY+oMQRi28G4GDRsY0wWLEqq9bWEe5PfDpuB5egdXjNU/0oqi8fqJJA9sK89/FZpdNIaKYOkKpgTtJAlmI/VB+WAkVuO0cuumiA1SPM5Xef0ek2EDr64V8B5FqZ+vrrMy0FfUUEQTvB31NN+y2xYOEfhoxdXrsBESFHmI7augP+Rvi/ZXKpTQIihVGwH+d+uA+5fLqiKiAKqgBQLAAbAY6YMGAMGDBgPhGM65y5XrUddWg00N2pndO+m109Dtfpto2PhGAwXhWRNcys6ZIMCdJG4N7dI79MWrL8ISwKqYuDeQYhrG1o9dpsRh1xXk5Mu71sv5A3xBQfLPoPyyP+H22W6airIbWx+EgE7bkGIJNzGA65uglGkSKhp1LXU7dQbbmcIq65h6wL6HneppIYx0bzaWtHrv0xIydOpXaQRE9QP8AN+uJlfiEgU1AL9PoJMdDgHCcHQ0BVZg2gAmRsI6gn7DHTPZLXSC20dWXsRMqAbnbeRhXwriVVFBBInvtvfcQe/8AkYe5GrKCS3mgkwAR0gdgPTAJeF8uinVJGorazNA+UC2x6+2GGfdayI40vUg3jYTAA9Z6+/ph9/DSyACF+JpAvp2Em+8fTFTzFICtEACbbmCSZM/PAKmy9UkhGAjcEwL7ATvtMG22GvDuaGpgLUET1UggH+/cdPbHmrRnLM4gOzFgfSYG3YA9MSK3L1I0xrbSzbEAmCOpJ6b9sA0L1TS8XUGBFgCZHT2n2jFX/wC2WovrJb5sfc/5O+LPwHhr09SvU1oRZYj/AGHXfCXmLg9KogVahSNmXSf3ET88BLyecy2aU1BU8OoLllMGwiSCLmCb/Q4mcI4KtYh289IGQXEGoQbGB+URufit0F03K3IJ8r1wAomyyvi9i6RCg7+UieojfQlWBAsBgPuDBgwBgwYMAYMGDAGDBgwBiJxHhNLMKFrU1cAyNQ2PcHcH1GJeDAZhzp+DiV1ByopowizFgDHQlZHpsIxjPFOSuIZOp58tUUKzBWA1Kbn4Tsehn2x+tcfCMB+dOR+a8yiEEvYwIVrx67Eydhf3xb0/EmsDHiX7H/e8Y0zMcvZdySaSgncr5SY7lYJwp4nyHlKl6lPxD/r833YE4CvUOd6zr0B/UIm/+kz+2E3EubcyWKipUBPYQI+RAJ297Wwz4zQXLtopomkgWKL07QLfLDPlrgNPNIKlQsCpBATSBcSfy4CovxXMOqnxCQt4JMk9/QYOErmMyw0B3vFgdPvq2AjuR/fUqPKeVVtQoqT3aW//AGJv64apTAEAADsMBTuF8jOf/c1Bp/RTJ+7ED9vmMWrI8Op0V001Cj7n3JufniTgwBgwYMAYMGDAGDBgwBgwYMAYS8W5Uo1laJpM27U/LPeY79SIPrh1gwFCz3C8xlUIWl4qE20SdPYsLNHfcfSDw4XQNHz6fEdgZjaQY2+lpn53xomIeb4TSqDzIPceU/8AMsHAUyiS7lmIAJkgCwvve4GHK5IiSDYKvlm89Qu24t88dc5yuoFq1YD9MowttOtCTHc3xXcvxWsQQarEey//AM4Cy5/iSPNHUVciBex2m4O8ThQ/D/Dp+YgKJEt+03tP0wspw7hmVSSSJjaAdht9RhxU4DSqUjVcMz6Tcsft2+WA9mtlqag+KsEFYQyYsRYevXEscZoLCAtJ6DzMSehRZOJHDOAUgNZliQBso7dUUE+5k4a5fKJTEIqqOygD9sAopePVSETwVI+Krdo9KY/+xHscSMty/TVg7zVcbFogf/FR5RHtPrhpgwBgwYMAYMGDAGDBgwH/2Q==">
            <a:extLst>
              <a:ext uri="{FF2B5EF4-FFF2-40B4-BE49-F238E27FC236}">
                <a16:creationId xmlns:a16="http://schemas.microsoft.com/office/drawing/2014/main" id="{F7891825-2C06-4930-BC48-5EB7104E31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3222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pl-PL" altLang="pl-PL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ABB5E71F-1146-47C1-84B9-C34750F926E1}"/>
              </a:ext>
            </a:extLst>
          </p:cNvPr>
          <p:cNvSpPr/>
          <p:nvPr/>
        </p:nvSpPr>
        <p:spPr>
          <a:xfrm>
            <a:off x="549275" y="987574"/>
            <a:ext cx="8594725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l-PL" b="1" dirty="0"/>
              <a:t>Odbiorcami projektów edukacyjnych mogą być:</a:t>
            </a:r>
          </a:p>
          <a:p>
            <a:pPr>
              <a:defRPr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dirty="0"/>
              <a:t>dzieci i młodzież, uczniowie i studenci, w tym wchodzący na rynek pracy,</a:t>
            </a:r>
          </a:p>
          <a:p>
            <a:pPr>
              <a:defRPr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dirty="0"/>
              <a:t>kadra szkolna, akademicka i naukowa,</a:t>
            </a:r>
          </a:p>
          <a:p>
            <a:pPr>
              <a:defRPr/>
            </a:pPr>
            <a:endParaRPr lang="pl-PL" b="1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b="1" dirty="0"/>
              <a:t>osoby zagrożone wykluczeniem lub wykluczone ekonomicznie</a:t>
            </a:r>
            <a:r>
              <a:rPr lang="pl-PL" dirty="0"/>
              <a:t>, w tym: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pl-PL" dirty="0"/>
              <a:t>osoby z niepełnosprawnościami,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pl-PL" dirty="0"/>
              <a:t>osoby starsze,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pl-PL" dirty="0"/>
              <a:t>osoby bezrobotne.</a:t>
            </a:r>
          </a:p>
        </p:txBody>
      </p:sp>
      <p:pic>
        <p:nvPicPr>
          <p:cNvPr id="33801" name="Obraz 2">
            <a:extLst>
              <a:ext uri="{FF2B5EF4-FFF2-40B4-BE49-F238E27FC236}">
                <a16:creationId xmlns:a16="http://schemas.microsoft.com/office/drawing/2014/main" id="{B302D85B-CF98-493D-83EA-17C9D2EC07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1" t="15741" r="8609"/>
          <a:stretch/>
        </p:blipFill>
        <p:spPr bwMode="auto">
          <a:xfrm>
            <a:off x="4932041" y="3168612"/>
            <a:ext cx="3635698" cy="173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ymbol zastępczy tekstu 7">
            <a:extLst>
              <a:ext uri="{FF2B5EF4-FFF2-40B4-BE49-F238E27FC236}">
                <a16:creationId xmlns:a16="http://schemas.microsoft.com/office/drawing/2014/main" id="{D3228F12-040E-F58D-D23E-B351D430BAC8}"/>
              </a:ext>
            </a:extLst>
          </p:cNvPr>
          <p:cNvSpPr txBox="1">
            <a:spLocks/>
          </p:cNvSpPr>
          <p:nvPr/>
        </p:nvSpPr>
        <p:spPr>
          <a:xfrm>
            <a:off x="1800225" y="182563"/>
            <a:ext cx="65166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6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E52"/>
              </a:buClr>
              <a:buSzPct val="100000"/>
              <a:buFont typeface="Wingdings" panose="05000000000000000000" pitchFamily="2" charset="2"/>
              <a:buChar char="Ø"/>
              <a:tabLst/>
              <a:defRPr lang="pl-PL" sz="16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Pct val="100000"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7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000" indent="0">
              <a:buNone/>
            </a:pPr>
            <a:r>
              <a:rPr lang="pl-PL" sz="1000" dirty="0"/>
              <a:t>Dofinansowanie projektów z zakresu edukacji ekonomicznej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ymbol zastępczy numeru slajdu 3">
            <a:extLst>
              <a:ext uri="{FF2B5EF4-FFF2-40B4-BE49-F238E27FC236}">
                <a16:creationId xmlns:a16="http://schemas.microsoft.com/office/drawing/2014/main" id="{63933176-1563-40E0-A89D-800CAD25637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567738" y="184150"/>
            <a:ext cx="27781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fld id="{E130EEAA-CA71-4450-8DB3-347607032A6D}" type="slidenum">
              <a:rPr lang="pl-PL" altLang="pl-PL" sz="10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t>8</a:t>
            </a:fld>
            <a:endParaRPr lang="pl-PL" altLang="pl-PL" sz="1000">
              <a:solidFill>
                <a:srgbClr val="898989"/>
              </a:solidFill>
            </a:endParaRPr>
          </a:p>
        </p:txBody>
      </p:sp>
      <p:cxnSp>
        <p:nvCxnSpPr>
          <p:cNvPr id="31747" name="Łącznik prostoliniowy 8">
            <a:extLst>
              <a:ext uri="{FF2B5EF4-FFF2-40B4-BE49-F238E27FC236}">
                <a16:creationId xmlns:a16="http://schemas.microsoft.com/office/drawing/2014/main" id="{9BECA4FB-12AC-4913-A973-D2C6076B7C2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4163" y="1235075"/>
            <a:ext cx="0" cy="0"/>
          </a:xfrm>
          <a:prstGeom prst="line">
            <a:avLst/>
          </a:prstGeom>
          <a:noFill/>
          <a:ln w="9525">
            <a:solidFill>
              <a:srgbClr val="007A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48" name="Łącznik prostoliniowy 22">
            <a:extLst>
              <a:ext uri="{FF2B5EF4-FFF2-40B4-BE49-F238E27FC236}">
                <a16:creationId xmlns:a16="http://schemas.microsoft.com/office/drawing/2014/main" id="{1B2204AF-CB14-46F6-B585-FAF43929A1F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19700" y="1203325"/>
            <a:ext cx="0" cy="0"/>
          </a:xfrm>
          <a:prstGeom prst="line">
            <a:avLst/>
          </a:prstGeom>
          <a:noFill/>
          <a:ln w="9525">
            <a:solidFill>
              <a:srgbClr val="007A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49" name="Tytuł 4">
            <a:extLst>
              <a:ext uri="{FF2B5EF4-FFF2-40B4-BE49-F238E27FC236}">
                <a16:creationId xmlns:a16="http://schemas.microsoft.com/office/drawing/2014/main" id="{4A76A897-7849-4B22-BA31-A9B3EA705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627063"/>
            <a:ext cx="79914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8650" indent="-269875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98525" indent="-269875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169988" indent="-269875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439863" indent="-269875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970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3542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114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686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pl-PL" altLang="pl-PL" sz="2000" b="1"/>
              <a:t>  </a:t>
            </a:r>
          </a:p>
        </p:txBody>
      </p:sp>
      <p:sp>
        <p:nvSpPr>
          <p:cNvPr id="31750" name="AutoShape 4" descr="data:image/jpeg;base64,/9j/4AAQSkZJRgABAQAAAQABAAD/2wCEAAkGBhQSEBUUExQWFRUWGBoZGBgXGR0fIBwhGx4aHB0eHBwbHCYeHh4jGhwXIS8gIycpLi0sHiAxNTAqNSYrLCkBCQoKBQUFDQUFDSkYEhgpKSkpKSkpKSkpKSkpKSkpKSkpKSkpKSkpKSkpKSkpKSkpKSkpKSkpKSkpKSkpKSkpKf/AABEIAJwBQwMBIgACEQEDEQH/xAAcAAACAwEBAQEAAAAAAAAAAAAABQQGBwMCAQj/xABBEAACAQIEBAQEBAUCAwgDAAABAhEDIQAEEjEFBkFREyJhcTKBkaEHQlKxFCPB0fBi4YKS8RUWFyQzNHLCQ7LS/8QAFAEBAAAAAAAAAAAAAAAAAAAAAP/EABQRAQAAAAAAAAAAAAAAAAAAAAD/2gAMAwEAAhEDEQA/ANxwYMGAMGDBgDBgwqz/ADClMeXz3ixEfXacAyrVlQSzBR3JgfU4WZjmigoJDh46Lf77ffGecezL18yHZyy30oNUL6aSNJ6X95xH5eztyukuCTvBjf5f0wF1pfiDTLMDTIiYvcx8oH1+uIFHnusxaEpxfeYXtJ1XJ/thDzDxFARTAAaQ0HtYTcfbHfhtAN+aRFxAi/t/Y4CVV/EatRVvETUb6SBYdpgfewxD5e/FKvUqlKqqSTACrAgx1LTPtPXthdzDwwuSRAHVgelrQL/9MLuHcqstZKlNmOgXD/C4MmVaZmCLReDtgNdPM9NQPEBU9QLx/tvibw3i9Kuuqk4brGxHaQbxvfGM558y+Yhj/LAta/sTPT2+eHGazVKnSpmlXK1k6qTaIkEqbjuCR9cBrWDGYcu8/ZkFVqKtRDckv5h6ap819rH3xf8Ah/HaVaIYBv0MQG+k3+WAYYMGDAGDBgwBgwYMAYMGDAGDBiPnM/TpKWqOFAvc/sNzgJGDFI4p+J1NCVpIah6G/wCwvhH/AOJFarP82lQUbkg2+qsT9sBqeORzSfqX6jGI8Z4qXbxP4w1x+lCZEXAZWE/OPliXW4JU8dqTVGCgypLWZT5gduq/02wGzM4AkmB64+g4xipkmanXdazslDSYJJ+IhQOsEenT5YbcuVs7Tp66TAr1UqSB6WETPaMBqWDFC/7/ANWletSJF7r/ANBGGeQ/EChVjSyztBJBntcRv64C1YMc6NYMJGOmAMGDBgDBgwYAwYMGAMGDBgDBgxXeYeMnSyUj5hYkb/L07nAQebOIvWpmnRZlWYZgR5h2FiQPXFF4VmhROhtcMYYM0wRaQDcW6bWxdeFcRpsAXMbarGJmNx8+2EvHMlSV9YCsxINr7zfSD2PvvgI9ZNY8jAx3j33Efv1xO4VTojSzqqsQBM9e49Y9cQuC06bAlLyVkMbgyQ3T7EYY0OEkuYIJEHrNjO3c+tsAs4zlFq1FpeHJUavGKSLnaRebWE2ice+EUFpEifLG43B6kA/XD7It4epKikTfb1998J+N5EtUlRFNiPcE2AMep3+dsB0p1QSQxkfqG99rC1/XCvO8WQ+SkhAFllTpWOtrffDHK8LAXTLdrt3sQCR++Of/AGRrUBgVCkFbw0jqYgEEdhgFtKhp8rE6iCSx6nqPQQfpiMnBJPiBYuYmCTf5wCRIxfcvSTT5tJUREQDa29jbHzO1Muskt8N4I/y5wCPg3L8oW8NU66bxO979e4xwzzNqHlWmwuPN29In/Bj3nOd6fieCGCsROkA9OsfUXxAzXEqyuW0qq9FgM7m99xpAn0OAu3COeKbMtGsYqEC4HlM2BP6Z+mLVj8w8X4i+ZrK+tKKIxV2plhcG5YN6AxfqPXG2ch82rXpikzSUCqGbdj2JPxH1G+AuWDBgwBgwYMAYMGK1zZzcuVGhQS5G8WWe/rgJXMvMgy1MkQX7f7bnGYZ/MV81U1VCT2AtveIiRadsNMjlDmSatSppO41C0T2kE3nD9qtNE/kp5uh3P/CLkj/J64CtZbg5ogyNBiQumWMx13E9zhPxrIeIxDOS1oF3vtZQIn5e8Yf5vPOzwdRqkTFxbu0zAEG8n03wup5+tRqAImVaGDNXcksi7nSDIDAAwRM2wCKnypWMmnl6l1gHw3B+Rgfbt88XSvwRs21B2K0R4KB2YeYMJsqhpkWmbDFKrfiHxOrPh0kHZ2YmQdjp1BdoO0emOeYr5yplaNR68VC9RapIUyQWI8oURt3O+22A0M5CjlMrXpmuCtWPNCqPS7fmOxMnYEAHBybxLL0kIaoA076jeJE+20T98Z9kMo9V1NXxMw6GV8hZR3hRqWDvPqMXY8HhdbUKlIk7jyD3ANhHqL23wFg4vTpvSYqFfrIsdzcSDJtE++Kxmfw6p1P5i1NFywkAR3Bgx6/9MMeHZIatXjQZ+ELqJ7kxYA7nt6Yb+NrlbapIEm0W2A6xcz9cBUslxavkm8zakuNUyRFpi8jF+5a5lGYWGgP8vMO4HptGE1XIs7fzArnYnSAB7RaRBvPU2wtp8LNB/GoVComWW4nraRabjtgNJwYT8H5hWvAAtB80jcGIiZnc4cYAwYMGAMGDBgDBgx8dwASbAXOAUcf4x4QCL8bfMgdwP72xWFpWBN5G8WtuL3nb645cQzHiVmdjZj130zYew7Y6UM2psp1DuDcevT6YBrw00dMEEEmLiAD6Ht1jEDmDgRHnpqSwvpPX033icfKucUHzMSD8x2m9573w0y+fV1AJkbn80e0XjAUgcEY1dTeUtMMp7xIINp++2HHCspVpAqWkKDBBYEi/YzvJ3xZM/RgAKyja0gH6Nvhdns4tO9wR+URB7zgEeby2ZqaSzllBFgQIB7AYb8GrUzT0VW8yyNjP+WH9MKv+8aCPMwY6mGkHy6CoIIPTzC49dosuqcXqvUK0qbw250hr7WIk3nc/XASM61Q5yopUGghGliRJbSrFYBnylgJOHY46qqiuQWgCSfnfv1xR8hw/MNSKqxUM7MJsWncmRJOnSbYZ0uWcxXphWCuLFH6i1ri3e+Ad8ZStmlUZeslFbnUFm3pJInrthBmOF1EC069UuqG5UgA2mDbz36fTErKp/CAvVe5Etr6W6bCRYb/MYg5LmGhmGLU4Y9VaSreltMN9emA5VQlDTamqmxIRWm83LAsT6f4eHFxKk03PmACqQYETETcAzt7Yd/xSi5VWpEXVu/cRcAbTB3F98eKlOgh1ofIJLLdyto8pi4HeMBlYyOYrPNRRoU6Hvt1YRME7EAkjbDvgLtQqpCu1PSZeT5SsFSoJgidiAMcOc+ZKRUU8uZZyCSoMQbgyQBPqOxwjpc2sFIIl53LdB0JPz2wH6d5T41/EULmXTysSImwIPzH3nDvGWfhlzNSqMp1hfEFkmfMYGm1hv1jYY1PAGDBjhns4tKmXbYYBPzZzYmTpzY1CPKp/c+mMnytY5ms1R7/mLHYm+5v2x053dszWd08wY/rJge9remFXC8r4dNmFTWjwwEbRGqYvEwJMevfAWI8ciAT5V2t7TF4xKocapxCsdRvsAB+o6pGn1xU8xnRomLCR5RO079hb9seeW8yM1X8JXKoILsCIUDrAAHtP9DAWnN8SGkBEZnc6QPjc32WQIki312GFdHl3PV1dUy9QioSn8xQmgWkkk3sTt64b57jWTyLFtPnAgVGmT6AAD4h+nfvGKxW/E3iGZqMKJFOnf+YQYgdiTY3wDXKfhlVUEZjN0qKiRpE6hcjrpDCNjPbHLLtlcquh861RNUgjw0qNIEwDqhZhtVmJJ3G6Y5F69QHNV3q7kqWNx6wZi98e8nlslSYxTWoxne4mdrg9trnAWynxrKVwUpcTzlKRGkVg49DLDUPUagMT8py7RLBxmMw5/VWKOPWL6l6d9uuKxXymTdUqeBTV9ZCgMFLRBIgC+8Q0TaDbHelm6NKmUy71aXxEq76lWTAUCNSmI2J9QcBZKvLRR/K4qmxhYJWfdrg36D544Vq2h/Mdv1QCBbcA3jv0uMeeA86nQabruCGv2sStxf13FtsQuK8OqyagZ61FhJYRKg9HYwLm4awPvOAsuU5lRv5aEofWd+sk/X9sfM5xJQoViG7ENeTYCIiL/sMKITwxUsZADHUohohTHiAEH0nYb9FebfUDDKQR5lV7i/t6E4DjxnM1KNVjRIINjJgGwYGIMGbY0Tl7m0MFSsCgOkI52aQLG9iJAxmPEs87IulVcBgNROwgA+bv2+87478JZPMurzgAAlo9gFG3Xe+A3LBhNyzxR61MipGpCACPzCLE+sg/2GHOAMGDBgDCrmHMRS0AwW9OnWewNhhrircf0vWIMSgAAJ+Z6+v2wFS4zw5lGuBeASs3J2Avc/K/Xa0fI5N9MEldRsI277WOLbTzIYFNEhSLkb+3t/k4jVkCGDA9eltv6YCE3DGZBMBgY7Se/rb9hjlleKU8u4ao+nSIIYnf0B9P8th/k+KKkyNX3PUdP64r3MVcNUpsoKkkAgqIN7gg/M+mAUc9ZivUPi5VhDAeZiAACRGnqZ2wx5eya1KASuRUJMsJIE9Bfp88M9FGsj0iaetZsx2BmLA72MWxxy+Tp0J6af03+ek4DzV4DQA+HTBsuom3aQYuSdrY7tUy6gCpR1ICLNEgz09xOOVDjeXqVGhG8VBpIMAEN1BiAvtP2xCrczVVYUtMFptOw9zvaDA9cB0PMapl2UFYQNNN5UgyYOqCNoiY7Y68N5qQ0/5aqtV11QwMmfQEC974j06NJh4pBcqwLNq+IbE7EHRvcjbFV4p4pqNUpaayLeA4BM3UKNIkR19cBz5hfw5qVKauIukxBtaCSu53HUCBiocM4LVrVjVDpTKwyoXCkraVJBABibGCcXh1qeAz/wALUHlkgs2o9SFn4SLiL4hcOfKFCcsmYpvoWoRKwomxKlTq2jr/AEwHCrnXqr4qsHAbSxiCBB7SCsSO3ScdeG0KxGpXVSjESzQd7FVQsSY9vqcWLh3DalWHqElBAFEUvCiSBICgi89lkxiXxT8OULLURHy6CZDQSxI3ABOntBAHpgK5U4NRqtqhajtEsECRBn4F66pkkk3OKFzNyvWpVWYU5VySNInTJkgwLRtNsbKvDRTGhKVTMVF8wvpUb/FouSPU4rXMH4geC3gVqYWSNQ8OBAiZ1LcA9Lz88BR+RlrU84KIQh6g8oMi63kR8XXb0x+quHqwpJrMtAk/5++PzdW4zlqeZGZp1AXEEb2jzHYwN1Fh0xuHL3ML1qi31I6gj4bSA3S5tFje84C04zr8SeKsHCLU0qIEAfmM9R7joY+uNDqVAoJNgBJ+WMQ5w4m1Ylgq+ckwR3Nvby4BfRzK1HYO+gdbFtXT6x1Mes4kDNBCpOjST5HCsWaAYUqR8W94M3NsRuE5e40wmkCTsB8iZk/0w0r8RpxDAuT1FiPafMB1mf7YDrnszRq0CpSalU6FMTc9dIIFj123wretS4XlGYqjs7N4iyJJnym28CPS59cQ8ijVsyX0RSonVqVjBIuFUC0n5wJPbHA0RnszqfUUpmAJsx6nawG09fQYD5wOnqH8Tm11MfgUgEKp2ABMLbHc821KLzQ8lMSunSsgNYsAfKT06+mPPFD5lor5WJ0QZ0x3BgwIG3pOLBkvwirNR8SnXVn30spUG22oMYPqQfUYCBR/ENKQBVZqRerVUsZibLo36WOn+rrh/P8Al2M/w6l0E6vCUeYg3EKu4DCPXCXKaAzUa6y6m6MsxBAJB2kG1tvbE7gmfpKtcLoAKCO5jVdfUAhZB72wELiXNuTzqNQTKA1zHhhECMjC06liF7gx/TFLqPURoZQpTcPc+lhvsNj8hi5tXWnDoFFQeXSBDGWEzpuvufpiYuUylV6aGkDUMkl9V4tICspABjeY3tgFfD8lUzFNVqC6gEFQsERAssR26nvi1cu51hTKFFcCzqSICm4YD7dIIw34CuXQslIkINJiSYJ3U9QQbhj98VzmXIGi7VaBNRpkEMLjqCAB5je8jpbrgOHEeFMPOpXw5Pl0/D2DdOuwwqz2ZLmFaIgjTYgjbbEjKZ13cagfOLD9vvN/XHejyzUrPYhAACWa22wkbYCHlMg9QMZIcWVZGg9STAkEi3zx88ImPL/MCxvN/ci8H0G5w+zWVrU1Ul1OkAXVgTF4DAsImTYDfFfqVKjkxLHawkGJtt0wFo5TzLUa6lnIlrjuu3fa/W4tjWFMicYTw/xA41AAGAAbEGfXp6ADGz8CcnLoCZIUA/0+0YBhgwYMAHGe1OP0/GZvDIhi2ppJMkgwDAAjYH7Y0CoDpMGDBg4zDiGdFNSrrTaRaJM9TfYLtvfAW+nnQ6O9GosiJAg6bSAR3iMV6hxx9bzsDoaQIGoBhsOx3wj5b4mzaWuigwJE26WE30mb7YZ8fziZdjmEKujoEzCERABJWojbalkyOo22wD3JmgBJ32I9uojeb7YQc1pQelTrKzqwZVIUNeXAV5tJXYwbqT2GKhU5irNSfw1ckzFxv08w6bH54m8rV86iBM9W8RVaUpmCBM31Bbm5gGQMBy4hnHWrqp03qFeoVQvWxYGTuTfqTGJeRoZnMlWIRKbLAIJJJE6gRaB2icPc3w+hTpmrqOgAsyhSWBFyygTqESCsYY8LpM9WhVp1B4Hhk6rSxMhbEWgQST7d8BXuI8lV1TXRQ1AbkKwVui7u0CAJta07k49cE5SqZglKhemEIC6npmRp21IxLLc9j9MWzPcdramRcu7eHYkAAPIJgHUYtEm/tbFTPCcwjPUy9alQAglWQvciSNxYXFsBw4pyFm8qGNKoDTaJRSoaOoGo36dcLuG5LiFAnx6LGklwUpFrWjzKDMC1x06DDg8TzFInxc3RBuAalKYgSBpD3m0YrfF+a+KZV/FZaNVB5g1IkCI3KapkXv8AcwMBo6U6WaRVuGgiRM+uof7donEah+HwAJpOgcSA8bgSIYdxJ2tscJuCfiplswgWrUA2LKykNJ/1G+/Ubd+uLXnONFUNVQtWmEut9QU7w0mQB/XAVbijulMtVkVYAPnhS3aWEDbfHbjfPlUZSlUVNbEGAwKyQIMESDBJHviLzfxrLVss1iLQYYgeu3XYTGK5neL/AMNw3J1TT1JDAkSHkN1np1BHpN8Bbm/EwZfLUwKNStXqSfLKIYiYqNPlWwG5J6DHfhdVOMZfMJmsoEqUxIGvWpLK2hgdwbdh0whq8x5LOZdHzFZaBU3IlywPa+oG3tvj5y3zBk8rXqVqebmg4QP4iwPLJQqoJabkRHywGdZnl2mHamBE6SLG19MAAyb73jbG2/h9Up0cohbW1Vf5bao8unygiOpXTJ3/AK5zwXm2jVrGo584ZlmBGkG1SdgY0iD1GL/wfOIaULYaoiD27nckCcBeeO/+2q3iUYT7iMY/x/hvhVIAJ0gFrzsBImB7XvbGp8RzQ/hqOrZmQH5ea/8Ay4pmY4pVWszUkLkX2BPXaTE+hN8Bn1d67qxp0/LRWWA2F4m/uNr4+LmNeTWsWKjxXpsoCmDpBUmbgE6r9DFuuL4OOrnaFem2WNCoFioYA1CdRkDY7Hee2KZwzg6lM3lWEsQlRWB6qGBheuqVBv2OA58ObVlP5cy7MSWO7fCACN+pjtv3w2yf/lzSIiRAgAT5wwBMXI/LHc4rScS8LJNT1AlKu2m3xE9pAvEjv9GeVzxpsozNN6lNlYwCQHlT5Qw6b3G1oNsB34yKyP4qIC1E9j5hPmBANx8pkYa5P8R2/hzUpEU2BiqpEi3+omBfuJuIxEqccy9Ov/L1+E4iKhJZWW2kMTJlSN72N8el4XwioxqtqZjeASAT6yNJ9zFwcAuzFcV0LuCXqgtbylSdgBI6b7dfXH3geRreWmrwAQxExbST33jsb7YnVqNDM11XL1FQK0QYJuIgdRIO89MNsjR0V3poJJp6gVI+IECDqBiQV3Bm/pgF3L3C6dRKiFYLCC4X4r9YkC4/rfEPmPiz5en4Bpa5byssGbHqCCh7xYx2x14flMwuYZkDfE0wmoAWgEmyxfaNxi2rwIVEmtVlIOkKCXnrvYCDG+AzDg3Hq1DXLMHZpYqLAfp2kmZ77YuXCOPEgmqAWI+IiRPZjFu0jEziHLlBkhWbU0kF1uQs2IQ9DEi284RVMqGXw0IA02XbvF/cHtgLIc7l6VAOq0y7fmFysm8XC3nHzLZ5HS5KsDqYnb0titcK4XmXpGQugR5r2PW+3+emJ2T4JXkK/lFjBW49hPzHvgGzcRpajqssyDe8iO8f9cJuM0XNRBRQlCSJUN5Tc+boFMHtfE2rwzSyr5Sq7RvtEt0ntGL5wHhlNUkGZgsCftG0T3wFKyvA6rJIAF4JYGQbER2G98XnlXMaXagSupUVoEg7kExAgbRj5xTNosED4bCIMHpJm0z/AJMY8cuMwzBBI0+HYecgktNiwuReZuNS4C0YMGDAfG2xjFd1auaZUjRAkkHT7kEiQZiJgAkY2jGS8RyH8NnKgRVZCzMUjeSTIM2v6YDsMsQBoChAIDTc/LaN/r1xN4RypTKs7prY2+Iwe8jaBa0YMtnqWgsFPQ6YneO3UXw+y/FqSiwXWwETabdbSSIgz3GAjcO4J4cKtNQNhAsbbA77TjnxfkejWGhg2iQSVaIMyJjoDeBF8R+IcxVKkgBQAJIuDI9469t8JuJ8cqoFYCSDcgn+8bYB/W4PT8Wm1MnyELuQSDYxH1vvt1xLqcDdQWot67fsptYRfCbhTM0O5MmLWubbmZ+XphrmuI1dEJTaIBVpAjeVI3gfQ9MBXuK0OIMpVKqUmGzu6AsGJBBG82Nz7YjUuU8xTpwc8C7TIoLIZiZE6tgLggfbCnieQzeYco9ZGWzeGlMkhj3Je0ROoiMVnNUc5Sb/APOLwNBVdXaSJj3Bm22AZ0vwzOYzDNXzryh8qmixM7kIDV1EC2NJy/ItLwwgrVNP6qgE9bbjoeo+uKRwLktMwxauK7VCRDfxLdfUAffthlxLkBUplaVXNU2vYV2IMRMBiY6Xm+2ATcc/BWhdqWcRWJNyp0g+umQBG/b2x54fls1w9WybNRzqVVhWU+SiwInxNQBby3A7geuKhlPGTNsuYr5hSpOnzfHcTcmIgybbY01MsfA1LXZiASAYgCLgAKoFov1wCHjeRogIpQvJsdMhCbsYPW5gDE/mrhVOnlcpS0lwymoVJlbqNlO0TNrSTiucN4Nmc5mhqJVNQHk/TILMbCBpEb/PF9zdWrWrBa6Cl4KEeSCGkiGUHYFVjSdvlgM14hyRl6jTTq01OgsQrKR7ATuNu89MQ/8Aw2YEMG1pBJkhTbcggmw26fbG35EUQhYUkTe4A6kiSIkmbk+owkyeQ0qwqUlraxpUkqoa94Y2MKTIifpgMwp8Hp0SrMEpKVPWQfYsxkkGSIEdCRi88nV1fKO6OShYBZ6QADvtIP3xF5w4QXzIy1NPIQVFWRuegsSLW7Riw8ncmDJUaFKowZ3MkKLXYnV3J0aRt0wFg5zouKGWVbkTM7WSJPsCcIaVWonxU3DDoO/uRGk97zfF75jzS0qaVHEqribTuCP9vnivU+cVA00l1sLADtFpgduo7DAVtcuzZgszlJpgMFUG8nSL7TO5Gw+vfPcvBdOkqWWAT6Ei1yLmNv7Y5vx+q+ZVXSmNYIE1CdWnzBWkagYBEyZPbfCHjfHG8YhqyyxMh0BYBhsIMKSCL32HtgGOa5Rp1KL05QCJ8UQSLgsWA80WBiIGINPgyItL+cKgGmIEdxBYiTJ2jee4GH/BOP0aKBJLlgyt5ZN9vMLQJ2jEHOcfo1KLIKK66ZmCZZSrfFBNhPpYx2wEnP8AGssuk5laWvTPw+0BgHAYe/cnqZ6cM50yFLUyUaCgnV0JFhtMgC2w+nU51zVm6ddipBDbkldJud/9Q2+vthJkuXKbHUQWSJYLJ07xa0g2A9cBoPEPxapliiUsvBNtKKwKxM3HXaCN8dOH8zJnn8IOsDzaKawTEXc6NIWDEAS2FdCpl4FBQtJhBFSDYgWUqvlYbSDeJhgYx64Shp5nx6qhKgJ1AA6F2WJO8m89QffAS+J855kVGoKtYpRJBDCC0dRphSv9MTcjzHmXp2oMEW5LAA+3UwfbFlfMZY02aQGqgEhhIJHxeeNz5o9yMdstx+itNaNECIEzGrtMTIn174Dhw7gKVr1GYSR5WZR7xpAhR7/XHmr+HpaqzgoKN/LdnaxAggBRe/X5YUZjNNVq+HQYaFPncuAA3QFjBlv0qCSDaN8PspxY5MlnWoywJbw3QDeRoJLQD1MD3wEHgfFa1Ck+W/h2Ipu3mC+VZOrUepF+k+mObcIr16jR5FJklokfqkA7TtItO1sTaXGMrmqghwwBJKgmSelgdh6mMNOB8VQ0FdQVkBgsAehEkxMgzPbAQsryqlBY8UmSCS8AWNiLA9PTErilcU0KUykHaSWLeUQSSR1JEX26Y65jm+mikoEZgsdSdX0+He+KpnuN1GqFqSB2NxaRewtG89MBIr5GtWqKVcKqmZEWHXSCIJjvti2cuJFSS5aZA2EW7KbbHFNTiGc0q1SgFXvBXf0AOLDynWZq6ahAhoHQWPTAXjBgwYAxU+cFSnLsshgLCbkRaQQe2LZhVzNwZMzl2Vk1MoLJ3DAGIPrcfPAYZm+eBUqvSpB0AnzCSYBOwkk3hb+nbE7hnGIpguqq14MkmZi9rE4p/AqMZmqCWVNemTfq3kEXDG1v7zjQuE8rywbSYkwJHlj1gy28mYGwwEBuN+ZFh2qMAAqb3iSb2jr6fTD/ACOQJpVJhDE+c2t72774l8NqZYEFSCTPTaDHvEjFlTIal8sRpuNwZ3BB2IsRFjgKzwHj9JaYVnUk9RaI7SOmO2b57SdBazGxFw39vUdMeOaOQVegXMBlkqKXlM//ABBhukgzOKry7nKVVjlM9SppUEswZQvii+l0P5WEC097HbAXrIhC4ACEldVyQSDYle++IHH+DU2RwdSkizMu4EyCo73uLyZw34bywKS03pkVFW6vTAU6YO4Bv26nHDmTmVRTMJpZRqJcC0A7BtxOA88sqlNCZUeGBPf+8gbYX5D8Qctnc02V01Kbw166IAQD5tJDSTF9sZ7lfxQSmSwXSTJYAGYkwGJMkybCTAt0xJzn4kUWBqEhalirCnLEbEXt3E364Czc25VKJ1nQvZ4kiCCYGxkW+eFud5mqVKdOjljqaodDwJJFgdp6En064WNkM/xNAURsvSuDUrCAVJA8oiT1gDe2IQ4/k+Fs9HKK1WqRpNYqDUm3kgkoombLM2mYwF/zuaThdD0UFqh/M5633AiIjcnHDhXEKlak1WoNIrnX0hR+VZJBkD+uKZwzhtfNf+Zz+tKazpWoSASDZtBETpNu5k9sWHh2WOtRq1U2EqIN1m0NENY98BYhwJ2oirapTaDGrQy+6izD0md98NszSNJ9YVW00wiLfyndiRPWYtj5k+GVKYVWYgSDAi29yeh6ffEqrXFY6BqU/m1HY++59+u+Ap1bOkVabBV1ayFUXE1Dp+USMXbJ5cVM0LMFpHyzEeQBQV9N7+mOT8JAqUTpWaRLQFnoQgkdNR3PbDTgeXgu1oMAHrP5vvGAOasr4mTqqNwuof8ACQf2BxkGWy7Mx0yHHWfhBMiQLAncD1PbG6MJEYzfMcFXLVmT8sllnrqNiWJHW0zJNugwFO4tlfCzKPV/9NXiSLX8pt3lj9sTuIcF4dVbXmK4pPEFQCZAsDMxMWNjhxxNKNcrRc+VlKusEaA2xJkxebelu+K1S/C9WcF6jMQfKw6jcWgQY7zO84Bi/B8swBylRnTppIB77nr7YccY5cStSmjIaAtQjowDEljYmQYsMe+HcpmkwnWZ6tIMbidMwek+2H1WlUVYqkmk2+xJnpqtHeQem2Ao68igJDFiA66tbE3CwpF9KLPp0xFzvC1yyt4i0wvcL0In17K37DbFzqZ+ijlcyfEBEI9xqUEEqwO8EAgmdz0wizWdy9RzpDdAoMkR2t022wC1eXaVeiCKr1LakldMDuo0TFiN5xLznLFSA1W41MAQbFRJkj8pix9R7YYvxOKumnRZjBhKi7SIhXsLgWVu2/TE3JcYpLSZCC1QAgoxkLO4ZTscBFynD6dMq7uwKrADLIEgd2iT5rxt88RUza1KpBgLt+kn0kbY4ZkV8zVDaSsHe0QTv7bY+vy34YBIXU3mLbz/APW/c4CfWzSUaXwqYJ8tIzJNoF7epj6YT8d4y1fwvAqMtRSLCS0bQSDFrWNrYZ5XNUKaFiXJH6YIJ6Qsb9LY9cv5Sm5NTeeoNgJ2mIB9+vfALF4c4TX4TVntrqfBMSdJIIZhB6z62OHPB+Ak0KTJIJUzAgHzmLySxvGww9zXEaeWos1RtZXzaoUGOgaBDfLfEThPE48tFXKOS2kgEAn4osOvYj2wBQ4GKrsrH4QQsQNo3MdcespyaaNRTTB31b2kdCCSI9Yw1zfCG3W+02v1kxt16YgH+Ikrq8u1puNoAA/rgJqZdtR8dtWoSFGgKv8A8etu53x74Bl0FU6L21MZJHmNgAdupt2xFXlkMhUlyLzJif8Al2v64Z8rcLFGjYltRJ1HcgWW/W374BzgwYMAYMGDAZ/zVwBKFVqqUpFVtTEAAKdrmOskzPphbQru4KEkKbdvSAfX740fimS8Wi6SRqFoMX6X98ZpXqFCZB1oYg2gCZ3sekH7YD5lcotPM+EwKl50Hq+juu4I3kAja2GdfOMjEUa8NAkFgNXa8EHfp/TCniPiZmmIfSylSjgXWJsb/CdrelrY45fMJJ/iCdYuQzTsblDsVtuCMB74rxzPmmAKKtoHmPir5/WTG3oJvj5muALnqFOpXy6giIqC0GelSxIjoR32OJPD3ytdRUStIDMPKA21iG6g73BIIj3x0o5elRpnw28pI6Tr7AAEfInpvtgO1KlWy1GKU1qEeYeIdQI/Q9xr/wBJIB7jCir+JOUZj/FMwVV0+FmaJJno6tpJggGRPbDfg2YZiSLSTYII/wCYGx9cMf4bLsjqyeIxk/zApC6twsCYj398Bn3EuO8vhtSZei562qm5vPxAEX/fHqtzplTS05HKKWaJFHLLEkC2speOs/fF0p8ByVBNS5dKjsDOlVnqCJKxiNT5vylAmkabURqB0pTBO0ecmVFusbYDN+J80cXzCaNT0adhcw9zAk/EBPaPtiRk+VW4VTXMVGQliFLqJ0kgyoZvLMTMT09sXHmTia06fj5R3c2IpkiHtJBMFgSL2IFoG+FGV/EzL8TQZTOoaNR5QPClVJuCQRaCIwC/Kc2UswDRDmqRPkqidQ3IWLE9NsNOGcUqJTCU8rWFJBYaCIEm5IbcWgjpviFl/wAJ6mSzC1KTisoE6hpm0kwt2Ei1p33w7zL1szSZQyLAAApSxGxMtZdUSNK9dz0wDVubEIHiKbhRvBsT1PWScccnzFqqaVUtP5hJUXsJIHS8RinZzhlSkQq6nO3WSYEWEzJjcgY9JTGURw9VjUqDUxaIXYFZFjHXtYYDQK3HCf5dFiWaBI3JNrRffvi88OynhUkSZIFz3O5P1nGdfhRwd6p/jKgIS4pBtyTYt6CBA+fbGnYAxVfxA5efMUNVE6aqe91O4gbkbj598WrBgMo5VyNJXVGOpmnUXMlifLJbr/a0Yd57LeHClryNPmF12ufoJxK5t4CU1V6XUy47GPiHpIEjaYMgTiHkssKayZOoGXmbiLvAtItsANhgJ1XOhIdiNQGm7QR3AYm/sR8zhDxDj3iNYkLvE9/Ta+IHMnGDU/lq8Adhcx36+xk7nFTqU2VoO9o9ZNgPt9cA/wA3VeopRQWv8IuSBaAWsN98MuXeX2NSnuW/MrnaL7zB6XicQeFUe4Ktbf1tMevTFxyGYoLRLI4Z+wOkhpmL7AdbYCbxrQabu0FlvpTdtMwB3P5cV3JUBmIO1QbKY1QB3BEwLR9BhTxvO19cJTUBiZqU4BXtqXUFMn0kQL4g5GjmF8zFwwMioLEiTEkeU7dPXAPs9xU0mKhG1hSSEvI3sdyY6b46cP5nyjApWc0aiqPUNM2VYIDCw8vfEzhPFjX/AJdakHQ2LxLBh3A2I3kbb4S8V4M9Mg0yPMZXUxMjaBpgm43gmYOAOI8FGY8ygAi4VLMV6FotMD1w8yXLlVKP/po5BMaSVt0lCSrH1BB9MQeFFqShnJ1WuDqBN+0TI32xfMukpIsWvG/2OAz2rw5mdWrr5EaQFGoPHQhZEBjsRJwz4ghpzUCsvVVECZIi5MKZAscWXNUKmryqnqIMfMz+4wi4pwxyoFRISbQWIW/xNuR7AR69MAmp1BUOvM56vWrfEKOWdqdKmRsNQHni0sTf9PTD7L59XpMJIkSWDQ2ruCYAg+n0wm5gy1NaNPTUMFiCyQdgbkEWHtBjEHhtZqdn8qNPUSI9Ok9xgLhQ4kK66KdQOR5Gdb+YwIMACYkntiz06YUADYCB8sV3lThtvGIKrEUxAEg3Lkdz0Pb3xZMAYMGDAGDBgwBiqc2cmLmCaqMyuLsq7PHpuGjqN/vi14MBi9KmKbeWp0k2BERJ1kCF6kYVcZylOvSYFxTnUVMSCIvII73gY0nnDkIZjz0fKd2p2Cue97ave3tjCudqeaytfQyNTADaJBuJEt2JB03BbvgHPLvAHytJulTVOrzRA28vYr1tvucWHhOYYt/5iq2g30pCj2Y3Y/KOuK/ytxqk9ApmHDqoGohypUbyGPuOhFsNchwnJks+VzaqWvoqtc7/AJj5b9PlgLnlM9RB0oOlxf79B7Y7ZWupJYgaZ7eX5dvl74g8J5fr6CUAKz0IN9tifvJwZ3KVSCvhum4J029CLRgJ9HPUw4poxM3BMmb38wED54753kfKMwLjVNidRB6noL374Q0GKKJUFx+YCCe84ecM449Sy0yknc05J99xOAj5nl6jSGmltIIDm5gzO0xjM+ZuQ3FQ5rL3ZDrZG6kHV073Eftjac1wJ2QGZO8EAfuftiDmOXKjKAzpS7m39Lm3qPfAZS/OGbzCLTyqGiIXxWVNLxN1DGWY+oMQRi28G4GDRsY0wWLEqq9bWEe5PfDpuB5egdXjNU/0oqi8fqJJA9sK89/FZpdNIaKYOkKpgTtJAlmI/VB+WAkVuO0cuumiA1SPM5Xef0ek2EDr64V8B5FqZ+vrrMy0FfUUEQTvB31NN+y2xYOEfhoxdXrsBESFHmI7augP+Rvi/ZXKpTQIihVGwH+d+uA+5fLqiKiAKqgBQLAAbAY6YMGAMGDBgPhGM65y5XrUddWg00N2pndO+m109Dtfpto2PhGAwXhWRNcys6ZIMCdJG4N7dI79MWrL8ISwKqYuDeQYhrG1o9dpsRh1xXk5Mu71sv5A3xBQfLPoPyyP+H22W6airIbWx+EgE7bkGIJNzGA65uglGkSKhp1LXU7dQbbmcIq65h6wL6HneppIYx0bzaWtHrv0xIydOpXaQRE9QP8AN+uJlfiEgU1AL9PoJMdDgHCcHQ0BVZg2gAmRsI6gn7DHTPZLXSC20dWXsRMqAbnbeRhXwriVVFBBInvtvfcQe/8AkYe5GrKCS3mgkwAR0gdgPTAJeF8uinVJGorazNA+UC2x6+2GGfdayI40vUg3jYTAA9Z6+/ph9/DSyACF+JpAvp2Em+8fTFTzFICtEACbbmCSZM/PAKmy9UkhGAjcEwL7ATvtMG22GvDuaGpgLUET1UggH+/cdPbHmrRnLM4gOzFgfSYG3YA9MSK3L1I0xrbSzbEAmCOpJ6b9sA0L1TS8XUGBFgCZHT2n2jFX/wC2WovrJb5sfc/5O+LPwHhr09SvU1oRZYj/AGHXfCXmLg9KogVahSNmXSf3ET88BLyecy2aU1BU8OoLllMGwiSCLmCb/Q4mcI4KtYh289IGQXEGoQbGB+URufit0F03K3IJ8r1wAomyyvi9i6RCg7+UieojfQlWBAsBgPuDBgwBgwYMAYMGDAGDBgwBiJxHhNLMKFrU1cAyNQ2PcHcH1GJeDAZhzp+DiV1ByopowizFgDHQlZHpsIxjPFOSuIZOp58tUUKzBWA1Kbn4Tsehn2x+tcfCMB+dOR+a8yiEEvYwIVrx67Eydhf3xb0/EmsDHiX7H/e8Y0zMcvZdySaSgncr5SY7lYJwp4nyHlKl6lPxD/r833YE4CvUOd6zr0B/UIm/+kz+2E3EubcyWKipUBPYQI+RAJ297Wwz4zQXLtopomkgWKL07QLfLDPlrgNPNIKlQsCpBATSBcSfy4CovxXMOqnxCQt4JMk9/QYOErmMyw0B3vFgdPvq2AjuR/fUqPKeVVtQoqT3aW//AGJv64apTAEAADsMBTuF8jOf/c1Bp/RTJ+7ED9vmMWrI8Op0V001Cj7n3JufniTgwBgwYMAYMGDAGDBgwBgwYMAYS8W5Uo1laJpM27U/LPeY79SIPrh1gwFCz3C8xlUIWl4qE20SdPYsLNHfcfSDw4XQNHz6fEdgZjaQY2+lpn53xomIeb4TSqDzIPceU/8AMsHAUyiS7lmIAJkgCwvve4GHK5IiSDYKvlm89Qu24t88dc5yuoFq1YD9MowttOtCTHc3xXcvxWsQQarEey//AM4Cy5/iSPNHUVciBex2m4O8ThQ/D/Dp+YgKJEt+03tP0wspw7hmVSSSJjaAdht9RhxU4DSqUjVcMz6Tcsft2+WA9mtlqag+KsEFYQyYsRYevXEscZoLCAtJ6DzMSehRZOJHDOAUgNZliQBso7dUUE+5k4a5fKJTEIqqOygD9sAopePVSETwVI+Krdo9KY/+xHscSMty/TVg7zVcbFogf/FR5RHtPrhpgwBgwYMAYMGDAGDBgwH/2Q==">
            <a:extLst>
              <a:ext uri="{FF2B5EF4-FFF2-40B4-BE49-F238E27FC236}">
                <a16:creationId xmlns:a16="http://schemas.microsoft.com/office/drawing/2014/main" id="{9A41710C-C416-42B6-BF40-8E3EF1801A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3222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pl-PL" altLang="pl-PL"/>
          </a:p>
        </p:txBody>
      </p:sp>
      <p:sp>
        <p:nvSpPr>
          <p:cNvPr id="33800" name="Prostokąt 1">
            <a:extLst>
              <a:ext uri="{FF2B5EF4-FFF2-40B4-BE49-F238E27FC236}">
                <a16:creationId xmlns:a16="http://schemas.microsoft.com/office/drawing/2014/main" id="{E6425524-0249-436A-BB8E-854609C26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16" y="1995686"/>
            <a:ext cx="8335962" cy="258532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pl-PL" altLang="pl-PL" dirty="0">
                <a:cs typeface="Times New Roman" panose="02020603050405020304" pitchFamily="18" charset="0"/>
              </a:rPr>
              <a:t>Dofinansowywanie uzyskać mogą działania:</a:t>
            </a:r>
          </a:p>
          <a:p>
            <a:pPr>
              <a:defRPr/>
            </a:pPr>
            <a:endParaRPr lang="pl-PL" altLang="pl-PL" dirty="0"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altLang="pl-PL" dirty="0"/>
              <a:t>konkursy, olimpiady przedmiotowe, 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altLang="pl-PL" dirty="0"/>
              <a:t>warsztaty, 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altLang="pl-PL" dirty="0"/>
              <a:t>wystawy, 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altLang="pl-PL" dirty="0"/>
              <a:t>szkolenia, 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altLang="pl-PL" dirty="0"/>
              <a:t>wykłady, 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altLang="pl-PL" dirty="0"/>
              <a:t>konferencje, 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altLang="pl-PL" dirty="0"/>
              <a:t>publikacje naukowe.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8F890028-1999-44A9-A250-43201CB8B9F5}"/>
              </a:ext>
            </a:extLst>
          </p:cNvPr>
          <p:cNvSpPr txBox="1"/>
          <p:nvPr/>
        </p:nvSpPr>
        <p:spPr>
          <a:xfrm>
            <a:off x="618530" y="760449"/>
            <a:ext cx="8415337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pl-PL" b="1" dirty="0">
                <a:solidFill>
                  <a:srgbClr val="FF0000"/>
                </a:solidFill>
              </a:rPr>
              <a:t>Pomysł (diagnoza problemu)       wniosek      zgoda NBP     umowa      realizacja       rozliczenie</a:t>
            </a:r>
          </a:p>
        </p:txBody>
      </p:sp>
      <p:sp>
        <p:nvSpPr>
          <p:cNvPr id="13" name="Strzałka: w prawo 12">
            <a:extLst>
              <a:ext uri="{FF2B5EF4-FFF2-40B4-BE49-F238E27FC236}">
                <a16:creationId xmlns:a16="http://schemas.microsoft.com/office/drawing/2014/main" id="{5652A442-20E6-44C6-8EC1-42AF2A0F1BF0}"/>
              </a:ext>
            </a:extLst>
          </p:cNvPr>
          <p:cNvSpPr/>
          <p:nvPr/>
        </p:nvSpPr>
        <p:spPr bwMode="auto">
          <a:xfrm>
            <a:off x="4009419" y="1175010"/>
            <a:ext cx="144016" cy="120130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Strzałka: w prawo 13">
            <a:extLst>
              <a:ext uri="{FF2B5EF4-FFF2-40B4-BE49-F238E27FC236}">
                <a16:creationId xmlns:a16="http://schemas.microsoft.com/office/drawing/2014/main" id="{8A455A2A-7925-4519-A4E6-C58DF59D1CC4}"/>
              </a:ext>
            </a:extLst>
          </p:cNvPr>
          <p:cNvSpPr/>
          <p:nvPr/>
        </p:nvSpPr>
        <p:spPr bwMode="auto">
          <a:xfrm>
            <a:off x="5292155" y="1166587"/>
            <a:ext cx="144016" cy="165638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Strzałka: w prawo 14">
            <a:extLst>
              <a:ext uri="{FF2B5EF4-FFF2-40B4-BE49-F238E27FC236}">
                <a16:creationId xmlns:a16="http://schemas.microsoft.com/office/drawing/2014/main" id="{FC058A90-C3EC-4354-A54C-55438282E352}"/>
              </a:ext>
            </a:extLst>
          </p:cNvPr>
          <p:cNvSpPr/>
          <p:nvPr/>
        </p:nvSpPr>
        <p:spPr bwMode="auto">
          <a:xfrm>
            <a:off x="6821169" y="1182980"/>
            <a:ext cx="144016" cy="120130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Strzałka: w prawo 15">
            <a:extLst>
              <a:ext uri="{FF2B5EF4-FFF2-40B4-BE49-F238E27FC236}">
                <a16:creationId xmlns:a16="http://schemas.microsoft.com/office/drawing/2014/main" id="{884AE285-6B29-4C1C-827F-63CD5D4FE3A7}"/>
              </a:ext>
            </a:extLst>
          </p:cNvPr>
          <p:cNvSpPr/>
          <p:nvPr/>
        </p:nvSpPr>
        <p:spPr bwMode="auto">
          <a:xfrm>
            <a:off x="1907704" y="1473020"/>
            <a:ext cx="144016" cy="120130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1D41F046-9849-4958-B031-0C7D38F78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67878"/>
            <a:ext cx="6596444" cy="274344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A45A1D7C-B564-7B8D-025F-3FB712957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1221" y="2263614"/>
            <a:ext cx="3268904" cy="2182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F2C8D18F-5344-441A-BE2E-4BC521EDAFB4}"/>
              </a:ext>
            </a:extLst>
          </p:cNvPr>
          <p:cNvSpPr/>
          <p:nvPr/>
        </p:nvSpPr>
        <p:spPr>
          <a:xfrm>
            <a:off x="628017" y="771550"/>
            <a:ext cx="8281987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dirty="0">
                <a:solidFill>
                  <a:srgbClr val="333333"/>
                </a:solidFill>
                <a:latin typeface="+mj-lt"/>
              </a:rPr>
              <a:t>Zgłoszone do NBP wnioski o dofinansowanie podlegają kilkustopniowej weryfikacji i ewaluacji. 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endParaRPr lang="pl-PL" dirty="0">
              <a:solidFill>
                <a:srgbClr val="333333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dirty="0">
                <a:solidFill>
                  <a:srgbClr val="333333"/>
                </a:solidFill>
                <a:latin typeface="+mj-lt"/>
              </a:rPr>
              <a:t>Na każdym etapie procedowania wniosku NBP może zgłaszać uwagi </a:t>
            </a:r>
          </a:p>
          <a:p>
            <a:pPr>
              <a:defRPr/>
            </a:pPr>
            <a:r>
              <a:rPr lang="pl-PL" dirty="0">
                <a:solidFill>
                  <a:srgbClr val="333333"/>
                </a:solidFill>
                <a:latin typeface="+mj-lt"/>
              </a:rPr>
              <a:t>     i sugestie poprawek. 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endParaRPr lang="pl-PL" dirty="0">
              <a:solidFill>
                <a:srgbClr val="333333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dirty="0">
                <a:solidFill>
                  <a:srgbClr val="333333"/>
                </a:solidFill>
                <a:latin typeface="+mj-lt"/>
              </a:rPr>
              <a:t>Wnioski dotyczące projektów edukacyjnych w wysokości wnioskowanego dofinansowania NBP nieprzekraczającej 30 tys. złotych, przeważnie </a:t>
            </a:r>
            <a:br>
              <a:rPr lang="pl-PL" dirty="0">
                <a:solidFill>
                  <a:srgbClr val="333333"/>
                </a:solidFill>
                <a:latin typeface="+mj-lt"/>
              </a:rPr>
            </a:br>
            <a:r>
              <a:rPr lang="pl-PL" dirty="0">
                <a:solidFill>
                  <a:srgbClr val="333333"/>
                </a:solidFill>
                <a:latin typeface="+mj-lt"/>
              </a:rPr>
              <a:t>o zasięgu lokalnym i regionalnym, objęte są wstępną weryfikacją Oddziałów Okręgowych NBP właściwych ze względu na adres siedziby wnioskodawcy.</a:t>
            </a:r>
          </a:p>
          <a:p>
            <a:pPr>
              <a:defRPr/>
            </a:pPr>
            <a:r>
              <a:rPr lang="pl-PL" dirty="0">
                <a:solidFill>
                  <a:srgbClr val="333333"/>
                </a:solidFill>
                <a:latin typeface="+mj-lt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dirty="0">
                <a:solidFill>
                  <a:srgbClr val="333333"/>
                </a:solidFill>
                <a:latin typeface="+mj-lt"/>
              </a:rPr>
              <a:t>NBP może dofinansować także inicjatywy o zasięgu ogólnopolskim oraz przewidujące wyższe zaangażowanie finansowe NBP.</a:t>
            </a:r>
            <a:endParaRPr lang="pl-PL" dirty="0">
              <a:latin typeface="+mj-lt"/>
            </a:endParaRPr>
          </a:p>
        </p:txBody>
      </p:sp>
      <p:sp>
        <p:nvSpPr>
          <p:cNvPr id="35844" name="Symbol zastępczy numeru slajdu 3">
            <a:extLst>
              <a:ext uri="{FF2B5EF4-FFF2-40B4-BE49-F238E27FC236}">
                <a16:creationId xmlns:a16="http://schemas.microsoft.com/office/drawing/2014/main" id="{84AAC2FC-0900-4E55-821E-C0525F7DC6D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567738" y="184150"/>
            <a:ext cx="27781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fld id="{1388E34D-5C3A-419C-89FF-D9DE4F0CF6B7}" type="slidenum">
              <a:rPr lang="pl-PL" altLang="pl-PL" sz="10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t>9</a:t>
            </a:fld>
            <a:endParaRPr lang="pl-PL" altLang="pl-PL" sz="1000">
              <a:solidFill>
                <a:srgbClr val="898989"/>
              </a:solidFill>
            </a:endParaRPr>
          </a:p>
        </p:txBody>
      </p:sp>
      <p:sp>
        <p:nvSpPr>
          <p:cNvPr id="3" name="Symbol zastępczy tekstu 7">
            <a:extLst>
              <a:ext uri="{FF2B5EF4-FFF2-40B4-BE49-F238E27FC236}">
                <a16:creationId xmlns:a16="http://schemas.microsoft.com/office/drawing/2014/main" id="{DF01E3BA-B52E-103A-DDBE-E02C6E056785}"/>
              </a:ext>
            </a:extLst>
          </p:cNvPr>
          <p:cNvSpPr txBox="1">
            <a:spLocks/>
          </p:cNvSpPr>
          <p:nvPr/>
        </p:nvSpPr>
        <p:spPr>
          <a:xfrm>
            <a:off x="1800225" y="182563"/>
            <a:ext cx="65166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6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E52"/>
              </a:buClr>
              <a:buSzPct val="100000"/>
              <a:buFont typeface="Wingdings" panose="05000000000000000000" pitchFamily="2" charset="2"/>
              <a:buChar char="Ø"/>
              <a:tabLst/>
              <a:defRPr lang="pl-PL" sz="16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Pct val="100000"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7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000" indent="0">
              <a:buNone/>
            </a:pPr>
            <a:r>
              <a:rPr lang="pl-PL" sz="1000" dirty="0"/>
              <a:t>Dofinansowanie projektów z zakresu edukacji ekonomicznej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A4BCE698-8945-4F09-823D-311FDB3FFB7C}"/>
              </a:ext>
            </a:extLst>
          </p:cNvPr>
          <p:cNvSpPr/>
          <p:nvPr/>
        </p:nvSpPr>
        <p:spPr>
          <a:xfrm>
            <a:off x="684213" y="842963"/>
            <a:ext cx="7775575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l-PL" b="1" dirty="0"/>
              <a:t>Zasady udzielania dofinansowań:</a:t>
            </a:r>
          </a:p>
          <a:p>
            <a:pPr>
              <a:defRPr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dirty="0"/>
              <a:t>wnioski są przyjmowane w trybie ciągłym i weryfikowane przez Oddziały Okręgowe NBP;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dirty="0"/>
              <a:t>maksymalna wartość wnioskowanego dofinansowania na jeden projekt to 30 000 zł (słownie złotych: trzydzieści tysięcy);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dirty="0"/>
              <a:t>inicjatywy przewidujące wyższe </a:t>
            </a:r>
            <a:br>
              <a:rPr lang="pl-PL" dirty="0"/>
            </a:br>
            <a:r>
              <a:rPr lang="pl-PL" dirty="0"/>
              <a:t>zaangażowanie finansowe NBP </a:t>
            </a:r>
            <a:br>
              <a:rPr lang="pl-PL" dirty="0"/>
            </a:br>
            <a:r>
              <a:rPr lang="pl-PL" dirty="0"/>
              <a:t>są weryfikowane w ramach odrębnego trybu.</a:t>
            </a:r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90807B1B-3A47-4BD7-B3E5-F327167A4BD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567738" y="184150"/>
            <a:ext cx="27781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fld id="{74E459C1-C45D-4EDC-9EF7-8573ACDD44ED}" type="slidenum">
              <a:rPr lang="pl-PL" altLang="pl-PL" sz="10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t>10</a:t>
            </a:fld>
            <a:endParaRPr lang="pl-PL" altLang="pl-PL" sz="1000">
              <a:solidFill>
                <a:srgbClr val="898989"/>
              </a:solidFill>
            </a:endParaRPr>
          </a:p>
        </p:txBody>
      </p:sp>
      <p:pic>
        <p:nvPicPr>
          <p:cNvPr id="13314" name="Picture 2" descr="Pisanie wniosków unijnych – 10 kroków zanim złożysz wniosek o dotację cz  IIholz-komplex.pl">
            <a:extLst>
              <a:ext uri="{FF2B5EF4-FFF2-40B4-BE49-F238E27FC236}">
                <a16:creationId xmlns:a16="http://schemas.microsoft.com/office/drawing/2014/main" id="{7FE5404A-9AC3-4709-A093-FDCF94334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884136"/>
            <a:ext cx="3372222" cy="20752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ymbol zastępczy tekstu 7">
            <a:extLst>
              <a:ext uri="{FF2B5EF4-FFF2-40B4-BE49-F238E27FC236}">
                <a16:creationId xmlns:a16="http://schemas.microsoft.com/office/drawing/2014/main" id="{D3278CDC-E3C3-AE1C-9223-33A53C6823CE}"/>
              </a:ext>
            </a:extLst>
          </p:cNvPr>
          <p:cNvSpPr txBox="1">
            <a:spLocks/>
          </p:cNvSpPr>
          <p:nvPr/>
        </p:nvSpPr>
        <p:spPr>
          <a:xfrm>
            <a:off x="1800225" y="182563"/>
            <a:ext cx="65166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6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E52"/>
              </a:buClr>
              <a:buSzPct val="100000"/>
              <a:buFont typeface="Wingdings" panose="05000000000000000000" pitchFamily="2" charset="2"/>
              <a:buChar char="Ø"/>
              <a:tabLst/>
              <a:defRPr lang="pl-PL" sz="16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Pct val="100000"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7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000" indent="0">
              <a:buNone/>
            </a:pPr>
            <a:r>
              <a:rPr lang="pl-PL" sz="1000" dirty="0"/>
              <a:t>Dofinansowanie projektów z zakresu edukacji ekonomicznej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Symbol zastępczy numeru slajdu 3">
            <a:extLst>
              <a:ext uri="{FF2B5EF4-FFF2-40B4-BE49-F238E27FC236}">
                <a16:creationId xmlns:a16="http://schemas.microsoft.com/office/drawing/2014/main" id="{1BCB281B-0C57-4D66-A420-34CB81929A3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567738" y="184150"/>
            <a:ext cx="27781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fld id="{FF4E97B0-C95D-4FFE-8C12-4308144414A6}" type="slidenum">
              <a:rPr lang="pl-PL" altLang="pl-PL" sz="10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t>11</a:t>
            </a:fld>
            <a:endParaRPr lang="pl-PL" altLang="pl-PL" sz="1000">
              <a:solidFill>
                <a:srgbClr val="898989"/>
              </a:solidFill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99A83491-99FF-D97A-0411-BEE146901A01}"/>
              </a:ext>
            </a:extLst>
          </p:cNvPr>
          <p:cNvSpPr txBox="1"/>
          <p:nvPr/>
        </p:nvSpPr>
        <p:spPr>
          <a:xfrm>
            <a:off x="395536" y="586591"/>
            <a:ext cx="845001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dirty="0"/>
              <a:t>NBP dofinansowuje przede wszystkim:</a:t>
            </a:r>
          </a:p>
          <a:p>
            <a:endParaRPr lang="pl-PL" sz="1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1400" b="1" dirty="0"/>
              <a:t>koszty merytorycznego przygotowania i realizacji projektu edukacyjnego </a:t>
            </a:r>
            <a:r>
              <a:rPr lang="pl-PL" sz="1400" dirty="0"/>
              <a:t>– przez koszty te należy rozumieć m.in. honoraria autorskie, wynagrodzenia ekspertów, koszty związane z tworzeniem i weryfikacją merytoryczną treści edukacyjnych, rozliczeniem i autoewaluacją projektu, koszty nagród, a także koszty zarządzania i koordynacji,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l-PL" sz="1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1400" b="1" dirty="0"/>
              <a:t>koszty produkcyjne </a:t>
            </a:r>
            <a:r>
              <a:rPr lang="pl-PL" sz="1400" dirty="0"/>
              <a:t>– przez koszty te należy rozumieć m.in. koszty druku, papieru, składu, łamania, montażu, oprawy graficznej, koszty techniczne,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l-PL" sz="1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1400" b="1" dirty="0"/>
              <a:t>koszty informacyjne </a:t>
            </a:r>
            <a:r>
              <a:rPr lang="pl-PL" sz="1400" dirty="0"/>
              <a:t>– przez koszty te należy rozumieć m.in. koszty działań związanych z promocją i informowaniem o projekcie oraz upowszechnianiem jego rezultatów.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l-PL" sz="1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1400" dirty="0"/>
              <a:t>NBP może dofinansować </a:t>
            </a:r>
            <a:r>
              <a:rPr lang="pl-PL" sz="1400" b="1" dirty="0"/>
              <a:t>koszty organizacyjne</a:t>
            </a:r>
            <a:r>
              <a:rPr lang="pl-PL" sz="1400" dirty="0"/>
              <a:t>, w przypadku gdy ich poniesienie bezpośrednio służy realizacji projektu i jest niezbędne do jego przeprowadzenia.</a:t>
            </a:r>
          </a:p>
          <a:p>
            <a:endParaRPr lang="pl-PL" sz="1400" dirty="0"/>
          </a:p>
          <a:p>
            <a:r>
              <a:rPr lang="pl-PL" sz="1400" dirty="0"/>
              <a:t>NBP </a:t>
            </a:r>
            <a:r>
              <a:rPr lang="pl-PL" sz="1400" b="1" dirty="0"/>
              <a:t>nie dofinansowuje </a:t>
            </a:r>
            <a:r>
              <a:rPr lang="pl-PL" sz="1400" dirty="0"/>
              <a:t>zakupu składników majątku, których jednostkowa cena zakupu przekracza 1000 zł brutto, </a:t>
            </a:r>
            <a:r>
              <a:rPr lang="pl-PL" sz="1400" b="1" dirty="0"/>
              <a:t>chyba że stanowią nagrody </a:t>
            </a:r>
            <a:r>
              <a:rPr lang="pl-PL" sz="1400" dirty="0"/>
              <a:t>przewidziane dla odbiorców projektu.</a:t>
            </a:r>
          </a:p>
          <a:p>
            <a:endParaRPr lang="pl-PL" sz="1400" dirty="0"/>
          </a:p>
          <a:p>
            <a:r>
              <a:rPr lang="pl-PL" sz="1400" dirty="0"/>
              <a:t>Wszystkie koszty projektu muszą być racjonalne, uzasadnione i niezbędne do jego realizacji.</a:t>
            </a:r>
          </a:p>
        </p:txBody>
      </p:sp>
      <p:sp>
        <p:nvSpPr>
          <p:cNvPr id="6" name="Symbol zastępczy tekstu 7">
            <a:extLst>
              <a:ext uri="{FF2B5EF4-FFF2-40B4-BE49-F238E27FC236}">
                <a16:creationId xmlns:a16="http://schemas.microsoft.com/office/drawing/2014/main" id="{D222B78A-33B5-1331-E2E2-86211F7379AE}"/>
              </a:ext>
            </a:extLst>
          </p:cNvPr>
          <p:cNvSpPr txBox="1">
            <a:spLocks/>
          </p:cNvSpPr>
          <p:nvPr/>
        </p:nvSpPr>
        <p:spPr>
          <a:xfrm>
            <a:off x="1800225" y="182563"/>
            <a:ext cx="65166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6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E52"/>
              </a:buClr>
              <a:buSzPct val="100000"/>
              <a:buFont typeface="Wingdings" panose="05000000000000000000" pitchFamily="2" charset="2"/>
              <a:buChar char="Ø"/>
              <a:tabLst/>
              <a:defRPr lang="pl-PL" sz="16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Pct val="100000"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7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000" indent="0">
              <a:buNone/>
            </a:pPr>
            <a:r>
              <a:rPr lang="pl-PL" sz="1000" dirty="0"/>
              <a:t>Dofinansowanie projektów z zakresu edukacji ekonomicznej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rostokąt 1">
            <a:extLst>
              <a:ext uri="{FF2B5EF4-FFF2-40B4-BE49-F238E27FC236}">
                <a16:creationId xmlns:a16="http://schemas.microsoft.com/office/drawing/2014/main" id="{5986A031-1551-47B1-B000-1161142E7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842963"/>
            <a:ext cx="38528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l-PL" altLang="pl-PL" b="1"/>
              <a:t>Zasady udzielania dofinansowań:</a:t>
            </a:r>
          </a:p>
        </p:txBody>
      </p:sp>
      <p:sp>
        <p:nvSpPr>
          <p:cNvPr id="39939" name="pole tekstowe 2">
            <a:extLst>
              <a:ext uri="{FF2B5EF4-FFF2-40B4-BE49-F238E27FC236}">
                <a16:creationId xmlns:a16="http://schemas.microsoft.com/office/drawing/2014/main" id="{9FDF8E8A-44B4-4C8D-A092-7634FFDFD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033" y="1308231"/>
            <a:ext cx="7775575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l-PL" altLang="pl-PL" dirty="0"/>
              <a:t>Wnioski przyjmowane są </a:t>
            </a:r>
            <a:r>
              <a:rPr lang="pl-PL" altLang="pl-PL" u="sng" dirty="0"/>
              <a:t>w trybie ciągłym</a:t>
            </a:r>
            <a:r>
              <a:rPr lang="pl-PL" altLang="pl-PL" dirty="0"/>
              <a:t>.</a:t>
            </a:r>
          </a:p>
          <a:p>
            <a:endParaRPr lang="pl-PL" altLang="pl-PL" dirty="0"/>
          </a:p>
          <a:p>
            <a:r>
              <a:rPr lang="pl-PL" altLang="pl-PL" dirty="0"/>
              <a:t>Wniosek musi być złożony </a:t>
            </a:r>
            <a:r>
              <a:rPr lang="pl-PL" altLang="pl-PL" u="sng" dirty="0"/>
              <a:t>do NBP 90 dni przed rozpoczęciem projektu.</a:t>
            </a:r>
            <a:br>
              <a:rPr lang="pl-PL" altLang="pl-PL" u="sng" dirty="0"/>
            </a:br>
            <a:endParaRPr lang="pl-PL" altLang="pl-PL" dirty="0"/>
          </a:p>
          <a:p>
            <a:r>
              <a:rPr lang="pl-PL" altLang="pl-PL" dirty="0"/>
              <a:t>W preliminarzu wydatków projektu należy podać </a:t>
            </a:r>
            <a:r>
              <a:rPr lang="pl-PL" altLang="pl-PL" u="sng" dirty="0"/>
              <a:t>koszty w kwotach brutto</a:t>
            </a:r>
            <a:r>
              <a:rPr lang="pl-PL" altLang="pl-PL" dirty="0"/>
              <a:t>.</a:t>
            </a:r>
          </a:p>
          <a:p>
            <a:endParaRPr lang="pl-PL" altLang="pl-PL" dirty="0"/>
          </a:p>
          <a:p>
            <a:r>
              <a:rPr lang="pl-PL" altLang="pl-PL" dirty="0"/>
              <a:t>Wymagany jest wkład własny wnioskodawcy </a:t>
            </a:r>
            <a:br>
              <a:rPr lang="pl-PL" altLang="pl-PL" dirty="0"/>
            </a:br>
            <a:r>
              <a:rPr lang="pl-PL" altLang="pl-PL" dirty="0"/>
              <a:t>(nie ma określonej wartości minimalnej). </a:t>
            </a:r>
            <a:br>
              <a:rPr lang="pl-PL" altLang="pl-PL" dirty="0"/>
            </a:br>
            <a:r>
              <a:rPr lang="pl-PL" altLang="pl-PL" dirty="0"/>
              <a:t>Można tu wyceniać rynkowo określony</a:t>
            </a:r>
          </a:p>
          <a:p>
            <a:r>
              <a:rPr lang="pl-PL" altLang="pl-PL" dirty="0"/>
              <a:t>zasób służący do realizacji projektu.</a:t>
            </a:r>
          </a:p>
          <a:p>
            <a:endParaRPr lang="pl-PL" altLang="pl-PL" dirty="0"/>
          </a:p>
        </p:txBody>
      </p:sp>
      <p:sp>
        <p:nvSpPr>
          <p:cNvPr id="39941" name="Symbol zastępczy numeru slajdu 3">
            <a:extLst>
              <a:ext uri="{FF2B5EF4-FFF2-40B4-BE49-F238E27FC236}">
                <a16:creationId xmlns:a16="http://schemas.microsoft.com/office/drawing/2014/main" id="{4AED16B5-CA1A-43B0-AAA3-68BD84EA812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567738" y="184150"/>
            <a:ext cx="27781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fld id="{F812C682-1E5C-49FB-A33F-0B388591ED08}" type="slidenum">
              <a:rPr lang="pl-PL" altLang="pl-PL" sz="10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t>12</a:t>
            </a:fld>
            <a:endParaRPr lang="pl-PL" altLang="pl-PL" sz="1000">
              <a:solidFill>
                <a:srgbClr val="898989"/>
              </a:solidFill>
            </a:endParaRPr>
          </a:p>
        </p:txBody>
      </p:sp>
      <p:pic>
        <p:nvPicPr>
          <p:cNvPr id="10242" name="Picture 2" descr="Najlepsze sposoby finansowania sklepu internetowego na starcie - Shoper">
            <a:extLst>
              <a:ext uri="{FF2B5EF4-FFF2-40B4-BE49-F238E27FC236}">
                <a16:creationId xmlns:a16="http://schemas.microsoft.com/office/drawing/2014/main" id="{75D05DD7-9548-43A6-8403-CC26C2073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027033"/>
            <a:ext cx="3797511" cy="18479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ymbol zastępczy tekstu 7">
            <a:extLst>
              <a:ext uri="{FF2B5EF4-FFF2-40B4-BE49-F238E27FC236}">
                <a16:creationId xmlns:a16="http://schemas.microsoft.com/office/drawing/2014/main" id="{D5720298-3EB7-2205-645B-B3ABDBAEA623}"/>
              </a:ext>
            </a:extLst>
          </p:cNvPr>
          <p:cNvSpPr txBox="1">
            <a:spLocks/>
          </p:cNvSpPr>
          <p:nvPr/>
        </p:nvSpPr>
        <p:spPr>
          <a:xfrm>
            <a:off x="1800225" y="182563"/>
            <a:ext cx="65166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6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E52"/>
              </a:buClr>
              <a:buSzPct val="100000"/>
              <a:buFont typeface="Wingdings" panose="05000000000000000000" pitchFamily="2" charset="2"/>
              <a:buChar char="Ø"/>
              <a:tabLst/>
              <a:defRPr lang="pl-PL" sz="16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Pct val="100000"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7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000" indent="0">
              <a:buNone/>
            </a:pPr>
            <a:r>
              <a:rPr lang="pl-PL" sz="1000" dirty="0"/>
              <a:t>Dofinansowanie projektów z zakresu edukacji ekonomicznej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Symbol zastępczy numeru slajdu 3">
            <a:extLst>
              <a:ext uri="{FF2B5EF4-FFF2-40B4-BE49-F238E27FC236}">
                <a16:creationId xmlns:a16="http://schemas.microsoft.com/office/drawing/2014/main" id="{4B4DC2CE-F4C8-493C-BDC1-D2397FAA777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567738" y="184150"/>
            <a:ext cx="27781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fld id="{2E93D978-EFAB-4F89-B7EE-2D682B025B95}" type="slidenum">
              <a:rPr lang="pl-PL" altLang="pl-PL" sz="10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t>13</a:t>
            </a:fld>
            <a:endParaRPr lang="pl-PL" altLang="pl-PL" sz="1000">
              <a:solidFill>
                <a:srgbClr val="898989"/>
              </a:solidFill>
            </a:endParaRPr>
          </a:p>
        </p:txBody>
      </p:sp>
      <p:sp>
        <p:nvSpPr>
          <p:cNvPr id="40963" name="pole tekstowe 2">
            <a:extLst>
              <a:ext uri="{FF2B5EF4-FFF2-40B4-BE49-F238E27FC236}">
                <a16:creationId xmlns:a16="http://schemas.microsoft.com/office/drawing/2014/main" id="{537F3BD0-47A3-4D3C-BF38-7BA14B759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131590"/>
            <a:ext cx="816133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l-PL" altLang="pl-PL" dirty="0"/>
              <a:t>Jeden wnioskodawca może realizować </a:t>
            </a:r>
            <a:br>
              <a:rPr lang="pl-PL" altLang="pl-PL" dirty="0"/>
            </a:br>
            <a:r>
              <a:rPr lang="pl-PL" altLang="pl-PL" dirty="0"/>
              <a:t>jednocześnie cztery projekty edukacyjne.</a:t>
            </a:r>
          </a:p>
          <a:p>
            <a:endParaRPr lang="pl-PL" altLang="pl-PL" dirty="0"/>
          </a:p>
          <a:p>
            <a:r>
              <a:rPr lang="pl-PL" altLang="pl-PL" dirty="0"/>
              <a:t>W przypadku projektów wieloedycyjnych </a:t>
            </a:r>
            <a:br>
              <a:rPr lang="pl-PL" altLang="pl-PL" dirty="0"/>
            </a:br>
            <a:r>
              <a:rPr lang="pl-PL" altLang="pl-PL" dirty="0"/>
              <a:t>przekazanie dofinansowania jest możliwe </a:t>
            </a:r>
            <a:br>
              <a:rPr lang="pl-PL" altLang="pl-PL" dirty="0"/>
            </a:br>
            <a:r>
              <a:rPr lang="pl-PL" altLang="pl-PL" dirty="0"/>
              <a:t>wyłącznie po akceptacji przez NBP </a:t>
            </a:r>
            <a:br>
              <a:rPr lang="pl-PL" altLang="pl-PL" dirty="0"/>
            </a:br>
            <a:r>
              <a:rPr lang="pl-PL" altLang="pl-PL" dirty="0"/>
              <a:t>sprawozdania merytorycznego i rozliczenia finansowego, </a:t>
            </a:r>
            <a:br>
              <a:rPr lang="pl-PL" altLang="pl-PL" dirty="0"/>
            </a:br>
            <a:r>
              <a:rPr lang="pl-PL" altLang="pl-PL" dirty="0"/>
              <a:t>dotyczących uprzednio zawartej umowy.</a:t>
            </a:r>
          </a:p>
          <a:p>
            <a:endParaRPr lang="pl-PL" altLang="pl-PL" dirty="0"/>
          </a:p>
          <a:p>
            <a:r>
              <a:rPr lang="pl-PL" altLang="pl-PL" dirty="0">
                <a:solidFill>
                  <a:srgbClr val="FF0000"/>
                </a:solidFill>
              </a:rPr>
              <a:t>NBP nie wspiera projektów w zaawansowanym stadium realizacji, w których działania objęte dofinansowaniem wykraczają poza prace przygotowawcze</a:t>
            </a:r>
            <a:r>
              <a:rPr lang="pl-PL" altLang="pl-PL" dirty="0"/>
              <a:t>.</a:t>
            </a:r>
          </a:p>
          <a:p>
            <a:endParaRPr lang="pl-PL" altLang="pl-PL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F104DC0E-B4EB-F9FD-25D4-977778883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866" y="523069"/>
            <a:ext cx="3542083" cy="2316681"/>
          </a:xfrm>
          <a:prstGeom prst="rect">
            <a:avLst/>
          </a:prstGeom>
        </p:spPr>
      </p:pic>
      <p:sp>
        <p:nvSpPr>
          <p:cNvPr id="4" name="Symbol zastępczy tekstu 7">
            <a:extLst>
              <a:ext uri="{FF2B5EF4-FFF2-40B4-BE49-F238E27FC236}">
                <a16:creationId xmlns:a16="http://schemas.microsoft.com/office/drawing/2014/main" id="{A314418C-794F-5C07-0310-C93BAA17413F}"/>
              </a:ext>
            </a:extLst>
          </p:cNvPr>
          <p:cNvSpPr txBox="1">
            <a:spLocks/>
          </p:cNvSpPr>
          <p:nvPr/>
        </p:nvSpPr>
        <p:spPr>
          <a:xfrm>
            <a:off x="1800225" y="182563"/>
            <a:ext cx="65166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6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E52"/>
              </a:buClr>
              <a:buSzPct val="100000"/>
              <a:buFont typeface="Wingdings" panose="05000000000000000000" pitchFamily="2" charset="2"/>
              <a:buChar char="Ø"/>
              <a:tabLst/>
              <a:defRPr lang="pl-PL" sz="16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Pct val="100000"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7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000" indent="0">
              <a:buNone/>
            </a:pPr>
            <a:r>
              <a:rPr lang="pl-PL" sz="1000" dirty="0"/>
              <a:t>Dofinansowanie projektów z zakresu edukacji ekonomicznej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A79FFF3F-3C9A-4756-84E8-82175802213D}"/>
              </a:ext>
            </a:extLst>
          </p:cNvPr>
          <p:cNvSpPr txBox="1"/>
          <p:nvPr/>
        </p:nvSpPr>
        <p:spPr>
          <a:xfrm>
            <a:off x="661885" y="728305"/>
            <a:ext cx="7775575" cy="424731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dirty="0"/>
              <a:t>Do wniosku należy dołączyć następujące załączniki:</a:t>
            </a:r>
          </a:p>
          <a:p>
            <a:pPr>
              <a:defRPr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dirty="0"/>
              <a:t>skan aktualnego dokumentu, do którego jest wpisany wnioskodawca (uchwały / rozporządzenia / odpisy z rejestru innego niż KRS),</a:t>
            </a:r>
          </a:p>
          <a:p>
            <a:pPr>
              <a:defRPr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dirty="0"/>
              <a:t>skany decyzji o nadaniu NIP i zaświadczenia o numerze identyfikacyjnym REGON (w przypadku gdy nie są ujawnione w KRS),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dirty="0"/>
              <a:t>skan pełnomocnictwa / upoważnienia uprawniającego do działania </a:t>
            </a:r>
            <a:br>
              <a:rPr lang="pl-PL" dirty="0"/>
            </a:br>
            <a:r>
              <a:rPr lang="pl-PL" dirty="0"/>
              <a:t>w imieniu wnioskodawcy dla osób upoważnionych do zaciągania zobowiązań finansowych (w przypadku gdy nie wynika to z KRS),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pl-PL" dirty="0"/>
              <a:t>promesę z wydawnictwa/czasopisma/instytucji medialnej z orientacyjnym terminem publikacji materiału merytorycznego.</a:t>
            </a:r>
          </a:p>
          <a:p>
            <a:pPr>
              <a:defRPr/>
            </a:pPr>
            <a:endParaRPr lang="pl-PL" dirty="0"/>
          </a:p>
        </p:txBody>
      </p:sp>
      <p:sp>
        <p:nvSpPr>
          <p:cNvPr id="41989" name="Symbol zastępczy numeru slajdu 3">
            <a:extLst>
              <a:ext uri="{FF2B5EF4-FFF2-40B4-BE49-F238E27FC236}">
                <a16:creationId xmlns:a16="http://schemas.microsoft.com/office/drawing/2014/main" id="{29A915D8-9379-4315-9DF3-5A6602CAE0D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567738" y="184150"/>
            <a:ext cx="27781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fld id="{C62DE7DD-D36E-4103-8A2D-426AE53D80B1}" type="slidenum">
              <a:rPr lang="pl-PL" altLang="pl-PL" sz="10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t>14</a:t>
            </a:fld>
            <a:endParaRPr lang="pl-PL" altLang="pl-PL" sz="1000">
              <a:solidFill>
                <a:srgbClr val="898989"/>
              </a:solidFill>
            </a:endParaRPr>
          </a:p>
        </p:txBody>
      </p:sp>
      <p:sp>
        <p:nvSpPr>
          <p:cNvPr id="2" name="Symbol zastępczy tekstu 7">
            <a:extLst>
              <a:ext uri="{FF2B5EF4-FFF2-40B4-BE49-F238E27FC236}">
                <a16:creationId xmlns:a16="http://schemas.microsoft.com/office/drawing/2014/main" id="{D2E8EAD4-1C9A-DB0F-7854-40DE163EF255}"/>
              </a:ext>
            </a:extLst>
          </p:cNvPr>
          <p:cNvSpPr txBox="1">
            <a:spLocks/>
          </p:cNvSpPr>
          <p:nvPr/>
        </p:nvSpPr>
        <p:spPr>
          <a:xfrm>
            <a:off x="1800225" y="182563"/>
            <a:ext cx="65166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6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E52"/>
              </a:buClr>
              <a:buSzPct val="100000"/>
              <a:buFont typeface="Wingdings" panose="05000000000000000000" pitchFamily="2" charset="2"/>
              <a:buChar char="Ø"/>
              <a:tabLst/>
              <a:defRPr lang="pl-PL" sz="16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Pct val="100000"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7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000" indent="0">
              <a:buNone/>
            </a:pPr>
            <a:r>
              <a:rPr lang="pl-PL" sz="1000" dirty="0"/>
              <a:t>Dofinansowanie projektów z zakresu edukacji ekonomicznej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Symbol zastępczy numeru slajdu 3">
            <a:extLst>
              <a:ext uri="{FF2B5EF4-FFF2-40B4-BE49-F238E27FC236}">
                <a16:creationId xmlns:a16="http://schemas.microsoft.com/office/drawing/2014/main" id="{85689DE1-518A-4E69-9B5D-44567A59695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567738" y="184150"/>
            <a:ext cx="27781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fld id="{7088FF8D-7E52-4FF6-B850-9CC64C503CC1}" type="slidenum">
              <a:rPr lang="pl-PL" altLang="pl-PL" sz="10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t>15</a:t>
            </a:fld>
            <a:endParaRPr lang="pl-PL" altLang="pl-PL" sz="1000">
              <a:solidFill>
                <a:srgbClr val="898989"/>
              </a:solidFill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5DB299E-3925-CF5A-5C91-D37849CD7D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95" t="10800" r="13775" b="3801"/>
          <a:stretch/>
        </p:blipFill>
        <p:spPr>
          <a:xfrm>
            <a:off x="1331640" y="915566"/>
            <a:ext cx="6120909" cy="3711106"/>
          </a:xfrm>
          <a:prstGeom prst="rect">
            <a:avLst/>
          </a:prstGeom>
        </p:spPr>
      </p:pic>
      <p:sp>
        <p:nvSpPr>
          <p:cNvPr id="6" name="Symbol zastępczy tekstu 7">
            <a:extLst>
              <a:ext uri="{FF2B5EF4-FFF2-40B4-BE49-F238E27FC236}">
                <a16:creationId xmlns:a16="http://schemas.microsoft.com/office/drawing/2014/main" id="{E67BEF08-2551-00FA-0688-609EE0607994}"/>
              </a:ext>
            </a:extLst>
          </p:cNvPr>
          <p:cNvSpPr txBox="1">
            <a:spLocks/>
          </p:cNvSpPr>
          <p:nvPr/>
        </p:nvSpPr>
        <p:spPr>
          <a:xfrm>
            <a:off x="1800225" y="182563"/>
            <a:ext cx="65166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6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E52"/>
              </a:buClr>
              <a:buSzPct val="100000"/>
              <a:buFont typeface="Wingdings" panose="05000000000000000000" pitchFamily="2" charset="2"/>
              <a:buChar char="Ø"/>
              <a:tabLst/>
              <a:defRPr lang="pl-PL" sz="16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Pct val="100000"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7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000" indent="0">
              <a:buNone/>
            </a:pPr>
            <a:r>
              <a:rPr lang="pl-PL" sz="1000" dirty="0"/>
              <a:t>Dofinansowanie projektów z zakresu edukacji ekonomicznej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B89B129C-F524-2D52-34EB-2C30634AE6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37" t="38796" r="19289" b="24800"/>
          <a:stretch/>
        </p:blipFill>
        <p:spPr>
          <a:xfrm>
            <a:off x="2987824" y="2571594"/>
            <a:ext cx="5904656" cy="1872408"/>
          </a:xfrm>
          <a:prstGeom prst="rect">
            <a:avLst/>
          </a:prstGeom>
        </p:spPr>
      </p:pic>
      <p:sp>
        <p:nvSpPr>
          <p:cNvPr id="45059" name="Symbol zastępczy numeru slajdu 3">
            <a:extLst>
              <a:ext uri="{FF2B5EF4-FFF2-40B4-BE49-F238E27FC236}">
                <a16:creationId xmlns:a16="http://schemas.microsoft.com/office/drawing/2014/main" id="{D4B517F0-C11F-469E-B937-AE3B1BC4481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567738" y="184150"/>
            <a:ext cx="27781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fld id="{5C4F355A-A6F8-493C-9881-5E90C5B132A6}" type="slidenum">
              <a:rPr lang="pl-PL" altLang="pl-PL" sz="10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t>16</a:t>
            </a:fld>
            <a:endParaRPr lang="pl-PL" altLang="pl-PL" sz="1000">
              <a:solidFill>
                <a:srgbClr val="898989"/>
              </a:solidFill>
            </a:endParaRPr>
          </a:p>
        </p:txBody>
      </p:sp>
      <p:sp>
        <p:nvSpPr>
          <p:cNvPr id="45061" name="Tytuł 4">
            <a:extLst>
              <a:ext uri="{FF2B5EF4-FFF2-40B4-BE49-F238E27FC236}">
                <a16:creationId xmlns:a16="http://schemas.microsoft.com/office/drawing/2014/main" id="{7D0CCC85-7B23-42A1-BF25-5BFB5B479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627063"/>
            <a:ext cx="79914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8650" indent="-269875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98525" indent="-269875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169988" indent="-269875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439863" indent="-269875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970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3542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114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686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pl-PL" altLang="pl-PL" sz="2000" b="1"/>
              <a:t>Elektroniczny   generator wniosków</a:t>
            </a:r>
          </a:p>
        </p:txBody>
      </p:sp>
      <p:cxnSp>
        <p:nvCxnSpPr>
          <p:cNvPr id="5" name="Łącznik prosty ze strzałką 4">
            <a:extLst>
              <a:ext uri="{FF2B5EF4-FFF2-40B4-BE49-F238E27FC236}">
                <a16:creationId xmlns:a16="http://schemas.microsoft.com/office/drawing/2014/main" id="{9E7DE5DF-B093-4F56-8F03-A222B444C945}"/>
              </a:ext>
            </a:extLst>
          </p:cNvPr>
          <p:cNvCxnSpPr>
            <a:cxnSpLocks/>
          </p:cNvCxnSpPr>
          <p:nvPr/>
        </p:nvCxnSpPr>
        <p:spPr bwMode="auto">
          <a:xfrm>
            <a:off x="1547664" y="2174876"/>
            <a:ext cx="2448272" cy="1332922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5063" name="pole tekstowe 6">
            <a:extLst>
              <a:ext uri="{FF2B5EF4-FFF2-40B4-BE49-F238E27FC236}">
                <a16:creationId xmlns:a16="http://schemas.microsoft.com/office/drawing/2014/main" id="{35B46B72-C78F-4A69-B98E-0ECF317D3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1347150"/>
            <a:ext cx="612068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l-PL" altLang="pl-PL" dirty="0"/>
              <a:t>Wejście </a:t>
            </a:r>
            <a:br>
              <a:rPr lang="pl-PL" altLang="pl-PL" dirty="0"/>
            </a:br>
            <a:r>
              <a:rPr lang="pl-PL" altLang="pl-PL" dirty="0"/>
              <a:t>do generatora wniosków</a:t>
            </a:r>
          </a:p>
        </p:txBody>
      </p:sp>
      <p:sp>
        <p:nvSpPr>
          <p:cNvPr id="2" name="Owal 1">
            <a:extLst>
              <a:ext uri="{FF2B5EF4-FFF2-40B4-BE49-F238E27FC236}">
                <a16:creationId xmlns:a16="http://schemas.microsoft.com/office/drawing/2014/main" id="{7A3B7842-0420-4550-849D-87328E4FB013}"/>
              </a:ext>
            </a:extLst>
          </p:cNvPr>
          <p:cNvSpPr/>
          <p:nvPr/>
        </p:nvSpPr>
        <p:spPr>
          <a:xfrm>
            <a:off x="4067944" y="3543361"/>
            <a:ext cx="432048" cy="144463"/>
          </a:xfrm>
          <a:prstGeom prst="ellipse">
            <a:avLst/>
          </a:prstGeom>
          <a:noFill/>
          <a:ln>
            <a:solidFill>
              <a:srgbClr val="E50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tekstu 7">
            <a:extLst>
              <a:ext uri="{FF2B5EF4-FFF2-40B4-BE49-F238E27FC236}">
                <a16:creationId xmlns:a16="http://schemas.microsoft.com/office/drawing/2014/main" id="{653BA2A4-B344-47A4-E80A-6C942C3F798F}"/>
              </a:ext>
            </a:extLst>
          </p:cNvPr>
          <p:cNvSpPr txBox="1">
            <a:spLocks/>
          </p:cNvSpPr>
          <p:nvPr/>
        </p:nvSpPr>
        <p:spPr>
          <a:xfrm>
            <a:off x="1800225" y="182563"/>
            <a:ext cx="65166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6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E52"/>
              </a:buClr>
              <a:buSzPct val="100000"/>
              <a:buFont typeface="Wingdings" panose="05000000000000000000" pitchFamily="2" charset="2"/>
              <a:buChar char="Ø"/>
              <a:tabLst/>
              <a:defRPr lang="pl-PL" sz="16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Pct val="100000"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7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000" indent="0">
              <a:buNone/>
            </a:pPr>
            <a:r>
              <a:rPr lang="pl-PL" sz="1000" dirty="0"/>
              <a:t>Dofinansowanie projektów z zakresu edukacji ekonomicznej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ymbol zastępczy numeru slajdu 3">
            <a:extLst>
              <a:ext uri="{FF2B5EF4-FFF2-40B4-BE49-F238E27FC236}">
                <a16:creationId xmlns:a16="http://schemas.microsoft.com/office/drawing/2014/main" id="{C003D505-AF65-4197-AB18-0A0409BE395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567738" y="184150"/>
            <a:ext cx="27781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fld id="{02B7DBEC-6297-41E9-8494-49A109D293E1}" type="slidenum">
              <a:rPr lang="pl-PL" altLang="pl-PL" sz="10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t>17</a:t>
            </a:fld>
            <a:endParaRPr lang="pl-PL" altLang="pl-PL" sz="1000">
              <a:solidFill>
                <a:srgbClr val="898989"/>
              </a:solidFill>
            </a:endParaRPr>
          </a:p>
        </p:txBody>
      </p:sp>
      <p:cxnSp>
        <p:nvCxnSpPr>
          <p:cNvPr id="46083" name="Łącznik prostoliniowy 8">
            <a:extLst>
              <a:ext uri="{FF2B5EF4-FFF2-40B4-BE49-F238E27FC236}">
                <a16:creationId xmlns:a16="http://schemas.microsoft.com/office/drawing/2014/main" id="{6F84D46D-93B3-42F8-BA52-DAE61F53430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4163" y="1235075"/>
            <a:ext cx="0" cy="0"/>
          </a:xfrm>
          <a:prstGeom prst="line">
            <a:avLst/>
          </a:prstGeom>
          <a:noFill/>
          <a:ln w="9525">
            <a:solidFill>
              <a:srgbClr val="007A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84" name="Łącznik prostoliniowy 22">
            <a:extLst>
              <a:ext uri="{FF2B5EF4-FFF2-40B4-BE49-F238E27FC236}">
                <a16:creationId xmlns:a16="http://schemas.microsoft.com/office/drawing/2014/main" id="{33ABCD07-7886-459B-BC3C-4F7CE7AF3F9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19700" y="1203325"/>
            <a:ext cx="0" cy="0"/>
          </a:xfrm>
          <a:prstGeom prst="line">
            <a:avLst/>
          </a:prstGeom>
          <a:noFill/>
          <a:ln w="9525">
            <a:solidFill>
              <a:srgbClr val="007A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085" name="Tytuł 4">
            <a:extLst>
              <a:ext uri="{FF2B5EF4-FFF2-40B4-BE49-F238E27FC236}">
                <a16:creationId xmlns:a16="http://schemas.microsoft.com/office/drawing/2014/main" id="{0F11C656-98E8-4DC9-BC58-A88A4B63E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627063"/>
            <a:ext cx="79914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8650" indent="-269875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98525" indent="-269875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169988" indent="-269875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439863" indent="-269875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970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3542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114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686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pl-PL" altLang="pl-PL" sz="2000" b="1"/>
              <a:t>Elektroniczny   generator wniosków</a:t>
            </a:r>
          </a:p>
        </p:txBody>
      </p:sp>
      <p:sp>
        <p:nvSpPr>
          <p:cNvPr id="46086" name="AutoShape 4" descr="data:image/jpeg;base64,/9j/4AAQSkZJRgABAQAAAQABAAD/2wCEAAkGBhQSEBUUExQWFRUWGBoZGBgXGR0fIBwhGx4aHB0eHBwbHCYeHh4jGhwXIS8gIycpLi0sHiAxNTAqNSYrLCkBCQoKBQUFDQUFDSkYEhgpKSkpKSkpKSkpKSkpKSkpKSkpKSkpKSkpKSkpKSkpKSkpKSkpKSkpKSkpKSkpKSkpKf/AABEIAJwBQwMBIgACEQEDEQH/xAAcAAACAwEBAQEAAAAAAAAAAAAABQQGBwMCAQj/xABBEAACAQIEBAQEBAUCAwgDAAABAhEDIQAEEjEFBkFREyJhcTKBkaEHQlKxFCPB0fBi4YKS8RUWFyQzNHLCQ7LS/8QAFAEBAAAAAAAAAAAAAAAAAAAAAP/EABQRAQAAAAAAAAAAAAAAAAAAAAD/2gAMAwEAAhEDEQA/ANxwYMGAMGDBgDBgwqz/ADClMeXz3ixEfXacAyrVlQSzBR3JgfU4WZjmigoJDh46Lf77ffGecezL18yHZyy30oNUL6aSNJ6X95xH5eztyukuCTvBjf5f0wF1pfiDTLMDTIiYvcx8oH1+uIFHnusxaEpxfeYXtJ1XJ/thDzDxFARTAAaQ0HtYTcfbHfhtAN+aRFxAi/t/Y4CVV/EatRVvETUb6SBYdpgfewxD5e/FKvUqlKqqSTACrAgx1LTPtPXthdzDwwuSRAHVgelrQL/9MLuHcqstZKlNmOgXD/C4MmVaZmCLReDtgNdPM9NQPEBU9QLx/tvibw3i9Kuuqk4brGxHaQbxvfGM558y+Yhj/LAta/sTPT2+eHGazVKnSpmlXK1k6qTaIkEqbjuCR9cBrWDGYcu8/ZkFVqKtRDckv5h6ap819rH3xf8Ah/HaVaIYBv0MQG+k3+WAYYMGDAGDBgwBgwYMAYMGDAGDBiPnM/TpKWqOFAvc/sNzgJGDFI4p+J1NCVpIah6G/wCwvhH/AOJFarP82lQUbkg2+qsT9sBqeORzSfqX6jGI8Z4qXbxP4w1x+lCZEXAZWE/OPliXW4JU8dqTVGCgypLWZT5gduq/02wGzM4AkmB64+g4xipkmanXdazslDSYJJ+IhQOsEenT5YbcuVs7Tp66TAr1UqSB6WETPaMBqWDFC/7/ANWletSJF7r/ANBGGeQ/EChVjSyztBJBntcRv64C1YMc6NYMJGOmAMGDBgDBgwYAwYMGAMGDBgDBgxXeYeMnSyUj5hYkb/L07nAQebOIvWpmnRZlWYZgR5h2FiQPXFF4VmhROhtcMYYM0wRaQDcW6bWxdeFcRpsAXMbarGJmNx8+2EvHMlSV9YCsxINr7zfSD2PvvgI9ZNY8jAx3j33Efv1xO4VTojSzqqsQBM9e49Y9cQuC06bAlLyVkMbgyQ3T7EYY0OEkuYIJEHrNjO3c+tsAs4zlFq1FpeHJUavGKSLnaRebWE2ice+EUFpEifLG43B6kA/XD7It4epKikTfb1998J+N5EtUlRFNiPcE2AMep3+dsB0p1QSQxkfqG99rC1/XCvO8WQ+SkhAFllTpWOtrffDHK8LAXTLdrt3sQCR++Of/AGRrUBgVCkFbw0jqYgEEdhgFtKhp8rE6iCSx6nqPQQfpiMnBJPiBYuYmCTf5wCRIxfcvSTT5tJUREQDa29jbHzO1Muskt8N4I/y5wCPg3L8oW8NU66bxO979e4xwzzNqHlWmwuPN29In/Bj3nOd6fieCGCsROkA9OsfUXxAzXEqyuW0qq9FgM7m99xpAn0OAu3COeKbMtGsYqEC4HlM2BP6Z+mLVj8w8X4i+ZrK+tKKIxV2plhcG5YN6AxfqPXG2ch82rXpikzSUCqGbdj2JPxH1G+AuWDBgwBgwYMAYMGK1zZzcuVGhQS5G8WWe/rgJXMvMgy1MkQX7f7bnGYZ/MV81U1VCT2AtveIiRadsNMjlDmSatSppO41C0T2kE3nD9qtNE/kp5uh3P/CLkj/J64CtZbg5ogyNBiQumWMx13E9zhPxrIeIxDOS1oF3vtZQIn5e8Yf5vPOzwdRqkTFxbu0zAEG8n03wup5+tRqAImVaGDNXcksi7nSDIDAAwRM2wCKnypWMmnl6l1gHw3B+Rgfbt88XSvwRs21B2K0R4KB2YeYMJsqhpkWmbDFKrfiHxOrPh0kHZ2YmQdjp1BdoO0emOeYr5yplaNR68VC9RapIUyQWI8oURt3O+22A0M5CjlMrXpmuCtWPNCqPS7fmOxMnYEAHBybxLL0kIaoA076jeJE+20T98Z9kMo9V1NXxMw6GV8hZR3hRqWDvPqMXY8HhdbUKlIk7jyD3ANhHqL23wFg4vTpvSYqFfrIsdzcSDJtE++Kxmfw6p1P5i1NFywkAR3Bgx6/9MMeHZIatXjQZ+ELqJ7kxYA7nt6Yb+NrlbapIEm0W2A6xcz9cBUslxavkm8zakuNUyRFpi8jF+5a5lGYWGgP8vMO4HptGE1XIs7fzArnYnSAB7RaRBvPU2wtp8LNB/GoVComWW4nraRabjtgNJwYT8H5hWvAAtB80jcGIiZnc4cYAwYMGAMGDBgDBgx8dwASbAXOAUcf4x4QCL8bfMgdwP72xWFpWBN5G8WtuL3nb645cQzHiVmdjZj130zYew7Y6UM2psp1DuDcevT6YBrw00dMEEEmLiAD6Ht1jEDmDgRHnpqSwvpPX033icfKucUHzMSD8x2m9573w0y+fV1AJkbn80e0XjAUgcEY1dTeUtMMp7xIINp++2HHCspVpAqWkKDBBYEi/YzvJ3xZM/RgAKyja0gH6Nvhdns4tO9wR+URB7zgEeby2ZqaSzllBFgQIB7AYb8GrUzT0VW8yyNjP+WH9MKv+8aCPMwY6mGkHy6CoIIPTzC49dosuqcXqvUK0qbw250hr7WIk3nc/XASM61Q5yopUGghGliRJbSrFYBnylgJOHY46qqiuQWgCSfnfv1xR8hw/MNSKqxUM7MJsWncmRJOnSbYZ0uWcxXphWCuLFH6i1ri3e+Ad8ZStmlUZeslFbnUFm3pJInrthBmOF1EC069UuqG5UgA2mDbz36fTErKp/CAvVe5Etr6W6bCRYb/MYg5LmGhmGLU4Y9VaSreltMN9emA5VQlDTamqmxIRWm83LAsT6f4eHFxKk03PmACqQYETETcAzt7Yd/xSi5VWpEXVu/cRcAbTB3F98eKlOgh1ofIJLLdyto8pi4HeMBlYyOYrPNRRoU6Hvt1YRME7EAkjbDvgLtQqpCu1PSZeT5SsFSoJgidiAMcOc+ZKRUU8uZZyCSoMQbgyQBPqOxwjpc2sFIIl53LdB0JPz2wH6d5T41/EULmXTysSImwIPzH3nDvGWfhlzNSqMp1hfEFkmfMYGm1hv1jYY1PAGDBjhns4tKmXbYYBPzZzYmTpzY1CPKp/c+mMnytY5ms1R7/mLHYm+5v2x053dszWd08wY/rJge9remFXC8r4dNmFTWjwwEbRGqYvEwJMevfAWI8ciAT5V2t7TF4xKocapxCsdRvsAB+o6pGn1xU8xnRomLCR5RO079hb9seeW8yM1X8JXKoILsCIUDrAAHtP9DAWnN8SGkBEZnc6QPjc32WQIki312GFdHl3PV1dUy9QioSn8xQmgWkkk3sTt64b57jWTyLFtPnAgVGmT6AAD4h+nfvGKxW/E3iGZqMKJFOnf+YQYgdiTY3wDXKfhlVUEZjN0qKiRpE6hcjrpDCNjPbHLLtlcquh861RNUgjw0qNIEwDqhZhtVmJJ3G6Y5F69QHNV3q7kqWNx6wZi98e8nlslSYxTWoxne4mdrg9trnAWynxrKVwUpcTzlKRGkVg49DLDUPUagMT8py7RLBxmMw5/VWKOPWL6l6d9uuKxXymTdUqeBTV9ZCgMFLRBIgC+8Q0TaDbHelm6NKmUy71aXxEq76lWTAUCNSmI2J9QcBZKvLRR/K4qmxhYJWfdrg36D544Vq2h/Mdv1QCBbcA3jv0uMeeA86nQabruCGv2sStxf13FtsQuK8OqyagZ61FhJYRKg9HYwLm4awPvOAsuU5lRv5aEofWd+sk/X9sfM5xJQoViG7ENeTYCIiL/sMKITwxUsZADHUohohTHiAEH0nYb9FebfUDDKQR5lV7i/t6E4DjxnM1KNVjRIINjJgGwYGIMGbY0Tl7m0MFSsCgOkI52aQLG9iJAxmPEs87IulVcBgNROwgA+bv2+87478JZPMurzgAAlo9gFG3Xe+A3LBhNyzxR61MipGpCACPzCLE+sg/2GHOAMGDBgDCrmHMRS0AwW9OnWewNhhrircf0vWIMSgAAJ+Z6+v2wFS4zw5lGuBeASs3J2Avc/K/Xa0fI5N9MEldRsI277WOLbTzIYFNEhSLkb+3t/k4jVkCGDA9eltv6YCE3DGZBMBgY7Se/rb9hjlleKU8u4ao+nSIIYnf0B9P8th/k+KKkyNX3PUdP64r3MVcNUpsoKkkAgqIN7gg/M+mAUc9ZivUPi5VhDAeZiAACRGnqZ2wx5eya1KASuRUJMsJIE9Bfp88M9FGsj0iaetZsx2BmLA72MWxxy+Tp0J6af03+ek4DzV4DQA+HTBsuom3aQYuSdrY7tUy6gCpR1ICLNEgz09xOOVDjeXqVGhG8VBpIMAEN1BiAvtP2xCrczVVYUtMFptOw9zvaDA9cB0PMapl2UFYQNNN5UgyYOqCNoiY7Y68N5qQ0/5aqtV11QwMmfQEC974j06NJh4pBcqwLNq+IbE7EHRvcjbFV4p4pqNUpaayLeA4BM3UKNIkR19cBz5hfw5qVKauIukxBtaCSu53HUCBiocM4LVrVjVDpTKwyoXCkraVJBABibGCcXh1qeAz/wALUHlkgs2o9SFn4SLiL4hcOfKFCcsmYpvoWoRKwomxKlTq2jr/AEwHCrnXqr4qsHAbSxiCBB7SCsSO3ScdeG0KxGpXVSjESzQd7FVQsSY9vqcWLh3DalWHqElBAFEUvCiSBICgi89lkxiXxT8OULLURHy6CZDQSxI3ABOntBAHpgK5U4NRqtqhajtEsECRBn4F66pkkk3OKFzNyvWpVWYU5VySNInTJkgwLRtNsbKvDRTGhKVTMVF8wvpUb/FouSPU4rXMH4geC3gVqYWSNQ8OBAiZ1LcA9Lz88BR+RlrU84KIQh6g8oMi63kR8XXb0x+quHqwpJrMtAk/5++PzdW4zlqeZGZp1AXEEb2jzHYwN1Fh0xuHL3ML1qi31I6gj4bSA3S5tFje84C04zr8SeKsHCLU0qIEAfmM9R7joY+uNDqVAoJNgBJ+WMQ5w4m1Ylgq+ckwR3Nvby4BfRzK1HYO+gdbFtXT6x1Mes4kDNBCpOjST5HCsWaAYUqR8W94M3NsRuE5e40wmkCTsB8iZk/0w0r8RpxDAuT1FiPafMB1mf7YDrnszRq0CpSalU6FMTc9dIIFj123wretS4XlGYqjs7N4iyJJnym28CPS59cQ8ijVsyX0RSonVqVjBIuFUC0n5wJPbHA0RnszqfUUpmAJsx6nawG09fQYD5wOnqH8Tm11MfgUgEKp2ABMLbHc821KLzQ8lMSunSsgNYsAfKT06+mPPFD5lor5WJ0QZ0x3BgwIG3pOLBkvwirNR8SnXVn30spUG22oMYPqQfUYCBR/ENKQBVZqRerVUsZibLo36WOn+rrh/P8Al2M/w6l0E6vCUeYg3EKu4DCPXCXKaAzUa6y6m6MsxBAJB2kG1tvbE7gmfpKtcLoAKCO5jVdfUAhZB72wELiXNuTzqNQTKA1zHhhECMjC06liF7gx/TFLqPURoZQpTcPc+lhvsNj8hi5tXWnDoFFQeXSBDGWEzpuvufpiYuUylV6aGkDUMkl9V4tICspABjeY3tgFfD8lUzFNVqC6gEFQsERAssR26nvi1cu51hTKFFcCzqSICm4YD7dIIw34CuXQslIkINJiSYJ3U9QQbhj98VzmXIGi7VaBNRpkEMLjqCAB5je8jpbrgOHEeFMPOpXw5Pl0/D2DdOuwwqz2ZLmFaIgjTYgjbbEjKZ13cagfOLD9vvN/XHejyzUrPYhAACWa22wkbYCHlMg9QMZIcWVZGg9STAkEi3zx88ImPL/MCxvN/ci8H0G5w+zWVrU1Ul1OkAXVgTF4DAsImTYDfFfqVKjkxLHawkGJtt0wFo5TzLUa6lnIlrjuu3fa/W4tjWFMicYTw/xA41AAGAAbEGfXp6ADGz8CcnLoCZIUA/0+0YBhgwYMAHGe1OP0/GZvDIhi2ppJMkgwDAAjYH7Y0CoDpMGDBg4zDiGdFNSrrTaRaJM9TfYLtvfAW+nnQ6O9GosiJAg6bSAR3iMV6hxx9bzsDoaQIGoBhsOx3wj5b4mzaWuigwJE26WE30mb7YZ8fziZdjmEKujoEzCERABJWojbalkyOo22wD3JmgBJ32I9uojeb7YQc1pQelTrKzqwZVIUNeXAV5tJXYwbqT2GKhU5irNSfw1ckzFxv08w6bH54m8rV86iBM9W8RVaUpmCBM31Bbm5gGQMBy4hnHWrqp03qFeoVQvWxYGTuTfqTGJeRoZnMlWIRKbLAIJJJE6gRaB2icPc3w+hTpmrqOgAsyhSWBFyygTqESCsYY8LpM9WhVp1B4Hhk6rSxMhbEWgQST7d8BXuI8lV1TXRQ1AbkKwVui7u0CAJta07k49cE5SqZglKhemEIC6npmRp21IxLLc9j9MWzPcdramRcu7eHYkAAPIJgHUYtEm/tbFTPCcwjPUy9alQAglWQvciSNxYXFsBw4pyFm8qGNKoDTaJRSoaOoGo36dcLuG5LiFAnx6LGklwUpFrWjzKDMC1x06DDg8TzFInxc3RBuAalKYgSBpD3m0YrfF+a+KZV/FZaNVB5g1IkCI3KapkXv8AcwMBo6U6WaRVuGgiRM+uof7donEah+HwAJpOgcSA8bgSIYdxJ2tscJuCfiplswgWrUA2LKykNJ/1G+/Ubd+uLXnONFUNVQtWmEut9QU7w0mQB/XAVbijulMtVkVYAPnhS3aWEDbfHbjfPlUZSlUVNbEGAwKyQIMESDBJHviLzfxrLVss1iLQYYgeu3XYTGK5neL/AMNw3J1TT1JDAkSHkN1np1BHpN8Bbm/EwZfLUwKNStXqSfLKIYiYqNPlWwG5J6DHfhdVOMZfMJmsoEqUxIGvWpLK2hgdwbdh0whq8x5LOZdHzFZaBU3IlywPa+oG3tvj5y3zBk8rXqVqebmg4QP4iwPLJQqoJabkRHywGdZnl2mHamBE6SLG19MAAyb73jbG2/h9Up0cohbW1Vf5bao8unygiOpXTJ3/AK5zwXm2jVrGo584ZlmBGkG1SdgY0iD1GL/wfOIaULYaoiD27nckCcBeeO/+2q3iUYT7iMY/x/hvhVIAJ0gFrzsBImB7XvbGp8RzQ/hqOrZmQH5ea/8Ay4pmY4pVWszUkLkX2BPXaTE+hN8Bn1d67qxp0/LRWWA2F4m/uNr4+LmNeTWsWKjxXpsoCmDpBUmbgE6r9DFuuL4OOrnaFem2WNCoFioYA1CdRkDY7Hee2KZwzg6lM3lWEsQlRWB6qGBheuqVBv2OA58ObVlP5cy7MSWO7fCACN+pjtv3w2yf/lzSIiRAgAT5wwBMXI/LHc4rScS8LJNT1AlKu2m3xE9pAvEjv9GeVzxpsozNN6lNlYwCQHlT5Qw6b3G1oNsB34yKyP4qIC1E9j5hPmBANx8pkYa5P8R2/hzUpEU2BiqpEi3+omBfuJuIxEqccy9Ov/L1+E4iKhJZWW2kMTJlSN72N8el4XwioxqtqZjeASAT6yNJ9zFwcAuzFcV0LuCXqgtbylSdgBI6b7dfXH3geRreWmrwAQxExbST33jsb7YnVqNDM11XL1FQK0QYJuIgdRIO89MNsjR0V3poJJp6gVI+IECDqBiQV3Bm/pgF3L3C6dRKiFYLCC4X4r9YkC4/rfEPmPiz5en4Bpa5byssGbHqCCh7xYx2x14flMwuYZkDfE0wmoAWgEmyxfaNxi2rwIVEmtVlIOkKCXnrvYCDG+AzDg3Hq1DXLMHZpYqLAfp2kmZ77YuXCOPEgmqAWI+IiRPZjFu0jEziHLlBkhWbU0kF1uQs2IQ9DEi284RVMqGXw0IA02XbvF/cHtgLIc7l6VAOq0y7fmFysm8XC3nHzLZ5HS5KsDqYnb0titcK4XmXpGQugR5r2PW+3+emJ2T4JXkK/lFjBW49hPzHvgGzcRpajqssyDe8iO8f9cJuM0XNRBRQlCSJUN5Tc+boFMHtfE2rwzSyr5Sq7RvtEt0ntGL5wHhlNUkGZgsCftG0T3wFKyvA6rJIAF4JYGQbER2G98XnlXMaXagSupUVoEg7kExAgbRj5xTNosED4bCIMHpJm0z/AJMY8cuMwzBBI0+HYecgktNiwuReZuNS4C0YMGDAfG2xjFd1auaZUjRAkkHT7kEiQZiJgAkY2jGS8RyH8NnKgRVZCzMUjeSTIM2v6YDsMsQBoChAIDTc/LaN/r1xN4RypTKs7prY2+Iwe8jaBa0YMtnqWgsFPQ6YneO3UXw+y/FqSiwXWwETabdbSSIgz3GAjcO4J4cKtNQNhAsbbA77TjnxfkejWGhg2iQSVaIMyJjoDeBF8R+IcxVKkgBQAJIuDI9469t8JuJ8cqoFYCSDcgn+8bYB/W4PT8Wm1MnyELuQSDYxH1vvt1xLqcDdQWot67fsptYRfCbhTM0O5MmLWubbmZ+XphrmuI1dEJTaIBVpAjeVI3gfQ9MBXuK0OIMpVKqUmGzu6AsGJBBG82Nz7YjUuU8xTpwc8C7TIoLIZiZE6tgLggfbCnieQzeYco9ZGWzeGlMkhj3Je0ROoiMVnNUc5Sb/APOLwNBVdXaSJj3Bm22AZ0vwzOYzDNXzryh8qmixM7kIDV1EC2NJy/ItLwwgrVNP6qgE9bbjoeo+uKRwLktMwxauK7VCRDfxLdfUAffthlxLkBUplaVXNU2vYV2IMRMBiY6Xm+2ATcc/BWhdqWcRWJNyp0g+umQBG/b2x54fls1w9WybNRzqVVhWU+SiwInxNQBby3A7geuKhlPGTNsuYr5hSpOnzfHcTcmIgybbY01MsfA1LXZiASAYgCLgAKoFov1wCHjeRogIpQvJsdMhCbsYPW5gDE/mrhVOnlcpS0lwymoVJlbqNlO0TNrSTiucN4Nmc5mhqJVNQHk/TILMbCBpEb/PF9zdWrWrBa6Cl4KEeSCGkiGUHYFVjSdvlgM14hyRl6jTTq01OgsQrKR7ATuNu89MQ/8Aw2YEMG1pBJkhTbcggmw26fbG35EUQhYUkTe4A6kiSIkmbk+owkyeQ0qwqUlraxpUkqoa94Y2MKTIifpgMwp8Hp0SrMEpKVPWQfYsxkkGSIEdCRi88nV1fKO6OShYBZ6QADvtIP3xF5w4QXzIy1NPIQVFWRuegsSLW7Riw8ncmDJUaFKowZ3MkKLXYnV3J0aRt0wFg5zouKGWVbkTM7WSJPsCcIaVWonxU3DDoO/uRGk97zfF75jzS0qaVHEqribTuCP9vnivU+cVA00l1sLADtFpgduo7DAVtcuzZgszlJpgMFUG8nSL7TO5Gw+vfPcvBdOkqWWAT6Ei1yLmNv7Y5vx+q+ZVXSmNYIE1CdWnzBWkagYBEyZPbfCHjfHG8YhqyyxMh0BYBhsIMKSCL32HtgGOa5Rp1KL05QCJ8UQSLgsWA80WBiIGINPgyItL+cKgGmIEdxBYiTJ2jee4GH/BOP0aKBJLlgyt5ZN9vMLQJ2jEHOcfo1KLIKK66ZmCZZSrfFBNhPpYx2wEnP8AGssuk5laWvTPw+0BgHAYe/cnqZ6cM50yFLUyUaCgnV0JFhtMgC2w+nU51zVm6ddipBDbkldJud/9Q2+vthJkuXKbHUQWSJYLJ07xa0g2A9cBoPEPxapliiUsvBNtKKwKxM3HXaCN8dOH8zJnn8IOsDzaKawTEXc6NIWDEAS2FdCpl4FBQtJhBFSDYgWUqvlYbSDeJhgYx64Shp5nx6qhKgJ1AA6F2WJO8m89QffAS+J855kVGoKtYpRJBDCC0dRphSv9MTcjzHmXp2oMEW5LAA+3UwfbFlfMZY02aQGqgEhhIJHxeeNz5o9yMdstx+itNaNECIEzGrtMTIn174Dhw7gKVr1GYSR5WZR7xpAhR7/XHmr+HpaqzgoKN/LdnaxAggBRe/X5YUZjNNVq+HQYaFPncuAA3QFjBlv0qCSDaN8PspxY5MlnWoywJbw3QDeRoJLQD1MD3wEHgfFa1Ck+W/h2Ipu3mC+VZOrUepF+k+mObcIr16jR5FJklokfqkA7TtItO1sTaXGMrmqghwwBJKgmSelgdh6mMNOB8VQ0FdQVkBgsAehEkxMgzPbAQsryqlBY8UmSCS8AWNiLA9PTErilcU0KUykHaSWLeUQSSR1JEX26Y65jm+mikoEZgsdSdX0+He+KpnuN1GqFqSB2NxaRewtG89MBIr5GtWqKVcKqmZEWHXSCIJjvti2cuJFSS5aZA2EW7KbbHFNTiGc0q1SgFXvBXf0AOLDynWZq6ahAhoHQWPTAXjBgwYAxU+cFSnLsshgLCbkRaQQe2LZhVzNwZMzl2Vk1MoLJ3DAGIPrcfPAYZm+eBUqvSpB0AnzCSYBOwkk3hb+nbE7hnGIpguqq14MkmZi9rE4p/AqMZmqCWVNemTfq3kEXDG1v7zjQuE8rywbSYkwJHlj1gy28mYGwwEBuN+ZFh2qMAAqb3iSb2jr6fTD/ACOQJpVJhDE+c2t72774l8NqZYEFSCTPTaDHvEjFlTIal8sRpuNwZ3BB2IsRFjgKzwHj9JaYVnUk9RaI7SOmO2b57SdBazGxFw39vUdMeOaOQVegXMBlkqKXlM//ABBhukgzOKry7nKVVjlM9SppUEswZQvii+l0P5WEC097HbAXrIhC4ACEldVyQSDYle++IHH+DU2RwdSkizMu4EyCo73uLyZw34bywKS03pkVFW6vTAU6YO4Bv26nHDmTmVRTMJpZRqJcC0A7BtxOA88sqlNCZUeGBPf+8gbYX5D8Qctnc02V01Kbw166IAQD5tJDSTF9sZ7lfxQSmSwXSTJYAGYkwGJMkybCTAt0xJzn4kUWBqEhalirCnLEbEXt3E364Czc25VKJ1nQvZ4kiCCYGxkW+eFud5mqVKdOjljqaodDwJJFgdp6En064WNkM/xNAURsvSuDUrCAVJA8oiT1gDe2IQ4/k+Fs9HKK1WqRpNYqDUm3kgkoombLM2mYwF/zuaThdD0UFqh/M5633AiIjcnHDhXEKlak1WoNIrnX0hR+VZJBkD+uKZwzhtfNf+Zz+tKazpWoSASDZtBETpNu5k9sWHh2WOtRq1U2EqIN1m0NENY98BYhwJ2oirapTaDGrQy+6izD0md98NszSNJ9YVW00wiLfyndiRPWYtj5k+GVKYVWYgSDAi29yeh6ffEqrXFY6BqU/m1HY++59+u+Ap1bOkVabBV1ayFUXE1Dp+USMXbJ5cVM0LMFpHyzEeQBQV9N7+mOT8JAqUTpWaRLQFnoQgkdNR3PbDTgeXgu1oMAHrP5vvGAOasr4mTqqNwuof8ACQf2BxkGWy7Mx0yHHWfhBMiQLAncD1PbG6MJEYzfMcFXLVmT8sllnrqNiWJHW0zJNugwFO4tlfCzKPV/9NXiSLX8pt3lj9sTuIcF4dVbXmK4pPEFQCZAsDMxMWNjhxxNKNcrRc+VlKusEaA2xJkxebelu+K1S/C9WcF6jMQfKw6jcWgQY7zO84Bi/B8swBylRnTppIB77nr7YccY5cStSmjIaAtQjowDEljYmQYsMe+HcpmkwnWZ6tIMbidMwek+2H1WlUVYqkmk2+xJnpqtHeQem2Ao68igJDFiA66tbE3CwpF9KLPp0xFzvC1yyt4i0wvcL0In17K37DbFzqZ+ijlcyfEBEI9xqUEEqwO8EAgmdz0wizWdy9RzpDdAoMkR2t022wC1eXaVeiCKr1LakldMDuo0TFiN5xLznLFSA1W41MAQbFRJkj8pix9R7YYvxOKumnRZjBhKi7SIhXsLgWVu2/TE3JcYpLSZCC1QAgoxkLO4ZTscBFynD6dMq7uwKrADLIEgd2iT5rxt88RUza1KpBgLt+kn0kbY4ZkV8zVDaSsHe0QTv7bY+vy34YBIXU3mLbz/APW/c4CfWzSUaXwqYJ8tIzJNoF7epj6YT8d4y1fwvAqMtRSLCS0bQSDFrWNrYZ5XNUKaFiXJH6YIJ6Qsb9LY9cv5Sm5NTeeoNgJ2mIB9+vfALF4c4TX4TVntrqfBMSdJIIZhB6z62OHPB+Ak0KTJIJUzAgHzmLySxvGww9zXEaeWos1RtZXzaoUGOgaBDfLfEThPE48tFXKOS2kgEAn4osOvYj2wBQ4GKrsrH4QQsQNo3MdcespyaaNRTTB31b2kdCCSI9Yw1zfCG3W+02v1kxt16YgH+Ikrq8u1puNoAA/rgJqZdtR8dtWoSFGgKv8A8etu53x74Bl0FU6L21MZJHmNgAdupt2xFXlkMhUlyLzJif8Al2v64Z8rcLFGjYltRJ1HcgWW/W374BzgwYMAYMGDAZ/zVwBKFVqqUpFVtTEAAKdrmOskzPphbQru4KEkKbdvSAfX740fimS8Wi6SRqFoMX6X98ZpXqFCZB1oYg2gCZ3sekH7YD5lcotPM+EwKl50Hq+juu4I3kAja2GdfOMjEUa8NAkFgNXa8EHfp/TCniPiZmmIfSylSjgXWJsb/CdrelrY45fMJJ/iCdYuQzTsblDsVtuCMB74rxzPmmAKKtoHmPir5/WTG3oJvj5muALnqFOpXy6giIqC0GelSxIjoR32OJPD3ytdRUStIDMPKA21iG6g73BIIj3x0o5elRpnw28pI6Tr7AAEfInpvtgO1KlWy1GKU1qEeYeIdQI/Q9xr/wBJIB7jCir+JOUZj/FMwVV0+FmaJJno6tpJggGRPbDfg2YZiSLSTYII/wCYGx9cMf4bLsjqyeIxk/zApC6twsCYj398Bn3EuO8vhtSZei562qm5vPxAEX/fHqtzplTS05HKKWaJFHLLEkC2speOs/fF0p8ByVBNS5dKjsDOlVnqCJKxiNT5vylAmkabURqB0pTBO0ecmVFusbYDN+J80cXzCaNT0adhcw9zAk/EBPaPtiRk+VW4VTXMVGQliFLqJ0kgyoZvLMTMT09sXHmTia06fj5R3c2IpkiHtJBMFgSL2IFoG+FGV/EzL8TQZTOoaNR5QPClVJuCQRaCIwC/Kc2UswDRDmqRPkqidQ3IWLE9NsNOGcUqJTCU8rWFJBYaCIEm5IbcWgjpviFl/wAJ6mSzC1KTisoE6hpm0kwt2Ei1p33w7zL1szSZQyLAAApSxGxMtZdUSNK9dz0wDVubEIHiKbhRvBsT1PWScccnzFqqaVUtP5hJUXsJIHS8RinZzhlSkQq6nO3WSYEWEzJjcgY9JTGURw9VjUqDUxaIXYFZFjHXtYYDQK3HCf5dFiWaBI3JNrRffvi88OynhUkSZIFz3O5P1nGdfhRwd6p/jKgIS4pBtyTYt6CBA+fbGnYAxVfxA5efMUNVE6aqe91O4gbkbj598WrBgMo5VyNJXVGOpmnUXMlifLJbr/a0Yd57LeHClryNPmF12ufoJxK5t4CU1V6XUy47GPiHpIEjaYMgTiHkssKayZOoGXmbiLvAtItsANhgJ1XOhIdiNQGm7QR3AYm/sR8zhDxDj3iNYkLvE9/Ta+IHMnGDU/lq8Adhcx36+xk7nFTqU2VoO9o9ZNgPt9cA/wA3VeopRQWv8IuSBaAWsN98MuXeX2NSnuW/MrnaL7zB6XicQeFUe4Ktbf1tMevTFxyGYoLRLI4Z+wOkhpmL7AdbYCbxrQabu0FlvpTdtMwB3P5cV3JUBmIO1QbKY1QB3BEwLR9BhTxvO19cJTUBiZqU4BXtqXUFMn0kQL4g5GjmF8zFwwMioLEiTEkeU7dPXAPs9xU0mKhG1hSSEvI3sdyY6b46cP5nyjApWc0aiqPUNM2VYIDCw8vfEzhPFjX/AJdakHQ2LxLBh3A2I3kbb4S8V4M9Mg0yPMZXUxMjaBpgm43gmYOAOI8FGY8ygAi4VLMV6FotMD1w8yXLlVKP/po5BMaSVt0lCSrH1BB9MQeFFqShnJ1WuDqBN+0TI32xfMukpIsWvG/2OAz2rw5mdWrr5EaQFGoPHQhZEBjsRJwz4ghpzUCsvVVECZIi5MKZAscWXNUKmryqnqIMfMz+4wi4pwxyoFRISbQWIW/xNuR7AR69MAmp1BUOvM56vWrfEKOWdqdKmRsNQHni0sTf9PTD7L59XpMJIkSWDQ2ruCYAg+n0wm5gy1NaNPTUMFiCyQdgbkEWHtBjEHhtZqdn8qNPUSI9Ok9xgLhQ4kK66KdQOR5Gdb+YwIMACYkntiz06YUADYCB8sV3lThtvGIKrEUxAEg3Lkdz0Pb3xZMAYMGDAGDBgwBiqc2cmLmCaqMyuLsq7PHpuGjqN/vi14MBi9KmKbeWp0k2BERJ1kCF6kYVcZylOvSYFxTnUVMSCIvII73gY0nnDkIZjz0fKd2p2Cue97ave3tjCudqeaytfQyNTADaJBuJEt2JB03BbvgHPLvAHytJulTVOrzRA28vYr1tvucWHhOYYt/5iq2g30pCj2Y3Y/KOuK/ytxqk9ApmHDqoGohypUbyGPuOhFsNchwnJks+VzaqWvoqtc7/AJj5b9PlgLnlM9RB0oOlxf79B7Y7ZWupJYgaZ7eX5dvl74g8J5fr6CUAKz0IN9tifvJwZ3KVSCvhum4J029CLRgJ9HPUw4poxM3BMmb38wED54753kfKMwLjVNidRB6noL374Q0GKKJUFx+YCCe84ecM449Sy0yknc05J99xOAj5nl6jSGmltIIDm5gzO0xjM+ZuQ3FQ5rL3ZDrZG6kHV073Eftjac1wJ2QGZO8EAfuftiDmOXKjKAzpS7m39Lm3qPfAZS/OGbzCLTyqGiIXxWVNLxN1DGWY+oMQRi28G4GDRsY0wWLEqq9bWEe5PfDpuB5egdXjNU/0oqi8fqJJA9sK89/FZpdNIaKYOkKpgTtJAlmI/VB+WAkVuO0cuumiA1SPM5Xef0ek2EDr64V8B5FqZ+vrrMy0FfUUEQTvB31NN+y2xYOEfhoxdXrsBESFHmI7augP+Rvi/ZXKpTQIihVGwH+d+uA+5fLqiKiAKqgBQLAAbAY6YMGAMGDBgPhGM65y5XrUddWg00N2pndO+m109Dtfpto2PhGAwXhWRNcys6ZIMCdJG4N7dI79MWrL8ISwKqYuDeQYhrG1o9dpsRh1xXk5Mu71sv5A3xBQfLPoPyyP+H22W6airIbWx+EgE7bkGIJNzGA65uglGkSKhp1LXU7dQbbmcIq65h6wL6HneppIYx0bzaWtHrv0xIydOpXaQRE9QP8AN+uJlfiEgU1AL9PoJMdDgHCcHQ0BVZg2gAmRsI6gn7DHTPZLXSC20dWXsRMqAbnbeRhXwriVVFBBInvtvfcQe/8AkYe5GrKCS3mgkwAR0gdgPTAJeF8uinVJGorazNA+UC2x6+2GGfdayI40vUg3jYTAA9Z6+/ph9/DSyACF+JpAvp2Em+8fTFTzFICtEACbbmCSZM/PAKmy9UkhGAjcEwL7ATvtMG22GvDuaGpgLUET1UggH+/cdPbHmrRnLM4gOzFgfSYG3YA9MSK3L1I0xrbSzbEAmCOpJ6b9sA0L1TS8XUGBFgCZHT2n2jFX/wC2WovrJb5sfc/5O+LPwHhr09SvU1oRZYj/AGHXfCXmLg9KogVahSNmXSf3ET88BLyecy2aU1BU8OoLllMGwiSCLmCb/Q4mcI4KtYh289IGQXEGoQbGB+URufit0F03K3IJ8r1wAomyyvi9i6RCg7+UieojfQlWBAsBgPuDBgwBgwYMAYMGDAGDBgwBiJxHhNLMKFrU1cAyNQ2PcHcH1GJeDAZhzp+DiV1ByopowizFgDHQlZHpsIxjPFOSuIZOp58tUUKzBWA1Kbn4Tsehn2x+tcfCMB+dOR+a8yiEEvYwIVrx67Eydhf3xb0/EmsDHiX7H/e8Y0zMcvZdySaSgncr5SY7lYJwp4nyHlKl6lPxD/r833YE4CvUOd6zr0B/UIm/+kz+2E3EubcyWKipUBPYQI+RAJ297Wwz4zQXLtopomkgWKL07QLfLDPlrgNPNIKlQsCpBATSBcSfy4CovxXMOqnxCQt4JMk9/QYOErmMyw0B3vFgdPvq2AjuR/fUqPKeVVtQoqT3aW//AGJv64apTAEAADsMBTuF8jOf/c1Bp/RTJ+7ED9vmMWrI8Op0V001Cj7n3JufniTgwBgwYMAYMGDAGDBgwBgwYMAYS8W5Uo1laJpM27U/LPeY79SIPrh1gwFCz3C8xlUIWl4qE20SdPYsLNHfcfSDw4XQNHz6fEdgZjaQY2+lpn53xomIeb4TSqDzIPceU/8AMsHAUyiS7lmIAJkgCwvve4GHK5IiSDYKvlm89Qu24t88dc5yuoFq1YD9MowttOtCTHc3xXcvxWsQQarEey//AM4Cy5/iSPNHUVciBex2m4O8ThQ/D/Dp+YgKJEt+03tP0wspw7hmVSSSJjaAdht9RhxU4DSqUjVcMz6Tcsft2+WA9mtlqag+KsEFYQyYsRYevXEscZoLCAtJ6DzMSehRZOJHDOAUgNZliQBso7dUUE+5k4a5fKJTEIqqOygD9sAopePVSETwVI+Krdo9KY/+xHscSMty/TVg7zVcbFogf/FR5RHtPrhpgwBgwYMAYMGDAGDBgwH/2Q==">
            <a:extLst>
              <a:ext uri="{FF2B5EF4-FFF2-40B4-BE49-F238E27FC236}">
                <a16:creationId xmlns:a16="http://schemas.microsoft.com/office/drawing/2014/main" id="{B6EACC93-D484-4279-BE56-2D9550D8F5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3222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pl-PL" altLang="pl-PL"/>
          </a:p>
        </p:txBody>
      </p:sp>
      <p:sp>
        <p:nvSpPr>
          <p:cNvPr id="46088" name="Prostokąt 1">
            <a:hlinkClick r:id="rId2"/>
            <a:extLst>
              <a:ext uri="{FF2B5EF4-FFF2-40B4-BE49-F238E27FC236}">
                <a16:creationId xmlns:a16="http://schemas.microsoft.com/office/drawing/2014/main" id="{F5DA82E2-2116-40DB-ABCC-9EF7C5B75C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6200" y="4456716"/>
            <a:ext cx="7273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l-PL" altLang="pl-PL" dirty="0">
                <a:hlinkClick r:id="rId3"/>
              </a:rPr>
              <a:t>https://wniosek-dpe.nbp.pl/</a:t>
            </a:r>
            <a:endParaRPr lang="pl-PL" alt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A807119-4A60-F6E4-AB58-5060C337B7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1034949"/>
            <a:ext cx="5580112" cy="3138813"/>
          </a:xfrm>
          <a:prstGeom prst="rect">
            <a:avLst/>
          </a:prstGeom>
        </p:spPr>
      </p:pic>
      <p:sp>
        <p:nvSpPr>
          <p:cNvPr id="4" name="Symbol zastępczy tekstu 7">
            <a:extLst>
              <a:ext uri="{FF2B5EF4-FFF2-40B4-BE49-F238E27FC236}">
                <a16:creationId xmlns:a16="http://schemas.microsoft.com/office/drawing/2014/main" id="{4257B8CB-FDBC-839B-4A0D-52323FCDFC42}"/>
              </a:ext>
            </a:extLst>
          </p:cNvPr>
          <p:cNvSpPr txBox="1">
            <a:spLocks/>
          </p:cNvSpPr>
          <p:nvPr/>
        </p:nvSpPr>
        <p:spPr>
          <a:xfrm>
            <a:off x="1800225" y="182563"/>
            <a:ext cx="65166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6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E52"/>
              </a:buClr>
              <a:buSzPct val="100000"/>
              <a:buFont typeface="Wingdings" panose="05000000000000000000" pitchFamily="2" charset="2"/>
              <a:buChar char="Ø"/>
              <a:tabLst/>
              <a:defRPr lang="pl-PL" sz="16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Pct val="100000"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7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000" indent="0">
              <a:buNone/>
            </a:pPr>
            <a:r>
              <a:rPr lang="pl-PL" sz="1000" dirty="0"/>
              <a:t>Dofinansowanie projektów z zakresu edukacji ekonomicznej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Symbol zastępczy numeru slajdu 3">
            <a:extLst>
              <a:ext uri="{FF2B5EF4-FFF2-40B4-BE49-F238E27FC236}">
                <a16:creationId xmlns:a16="http://schemas.microsoft.com/office/drawing/2014/main" id="{8E6351EB-D08F-4E23-BEA4-4025AC0D798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567738" y="184150"/>
            <a:ext cx="27781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fld id="{B945B99F-C25E-4B54-BC04-375755CC9D1D}" type="slidenum">
              <a:rPr lang="pl-PL" altLang="pl-PL" sz="10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t>18</a:t>
            </a:fld>
            <a:endParaRPr lang="pl-PL" altLang="pl-PL" sz="1000">
              <a:solidFill>
                <a:srgbClr val="898989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37741BF-FC71-ACA2-C5CE-B4B2B6417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790" y="1275606"/>
            <a:ext cx="5544616" cy="2794629"/>
          </a:xfrm>
          <a:prstGeom prst="rect">
            <a:avLst/>
          </a:prstGeom>
        </p:spPr>
      </p:pic>
      <p:sp>
        <p:nvSpPr>
          <p:cNvPr id="4" name="Symbol zastępczy tekstu 7">
            <a:extLst>
              <a:ext uri="{FF2B5EF4-FFF2-40B4-BE49-F238E27FC236}">
                <a16:creationId xmlns:a16="http://schemas.microsoft.com/office/drawing/2014/main" id="{18677930-7889-EAFD-5A16-CCB71E8594FF}"/>
              </a:ext>
            </a:extLst>
          </p:cNvPr>
          <p:cNvSpPr txBox="1">
            <a:spLocks/>
          </p:cNvSpPr>
          <p:nvPr/>
        </p:nvSpPr>
        <p:spPr>
          <a:xfrm>
            <a:off x="1800225" y="182563"/>
            <a:ext cx="65166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6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E52"/>
              </a:buClr>
              <a:buSzPct val="100000"/>
              <a:buFont typeface="Wingdings" panose="05000000000000000000" pitchFamily="2" charset="2"/>
              <a:buChar char="Ø"/>
              <a:tabLst/>
              <a:defRPr lang="pl-PL" sz="16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Pct val="100000"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7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000" indent="0">
              <a:buNone/>
            </a:pPr>
            <a:r>
              <a:rPr lang="pl-PL" sz="1000" dirty="0"/>
              <a:t>Dofinansowanie projektów z zakresu edukacji ekonomicznej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FA9C3972-6773-C659-BA9D-9BDDCDA5B47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r" defTabSz="642915" fontAlgn="base">
              <a:spcBef>
                <a:spcPct val="0"/>
              </a:spcBef>
              <a:spcAft>
                <a:spcPct val="0"/>
              </a:spcAft>
            </a:pPr>
            <a:fld id="{B3255C16-D29B-461C-B523-E699B47F797C}" type="slidenum">
              <a:rPr lang="pl-PL" smtClean="0"/>
              <a:pPr algn="r" defTabSz="642915"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pl-PL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0665479B-C6BB-5E24-C821-027788FC8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Sprawozdawczość i rozliczenie projektu edukacyjnego</a:t>
            </a:r>
            <a:br>
              <a:rPr lang="pl-PL" dirty="0"/>
            </a:b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F2EE684-BF84-C4D3-2DEF-D9B966A41EA4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76000" y="849305"/>
            <a:ext cx="7992000" cy="3543998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endParaRPr lang="pl-PL" dirty="0"/>
          </a:p>
          <a:p>
            <a:pPr>
              <a:buFont typeface="Wingdings" panose="05000000000000000000" pitchFamily="2" charset="2"/>
              <a:buChar char="q"/>
            </a:pPr>
            <a:r>
              <a:rPr lang="pl-PL" dirty="0"/>
              <a:t>Beneficjent zobowiązany jest do bieżącego monitorowania realizowanego projektu i przesyłania raportów z monitoringu zgodnie z terminami określonymi w umowie.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dirty="0"/>
              <a:t>W ciągu 30 dni od daty zakończenia realizacji projektu beneficjent jest zobowiązany przekazać NBP rozliczenie projektu obejmujące: </a:t>
            </a:r>
            <a:r>
              <a:rPr lang="pl-PL" b="1" dirty="0"/>
              <a:t>sprawozdanie merytoryczne, raport z autoewaluacji i rozliczenie finansowe</a:t>
            </a:r>
            <a:r>
              <a:rPr lang="pl-PL" dirty="0"/>
              <a:t> sporządzone na formularzu i według wytycznych określonych w umowie.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dirty="0"/>
              <a:t>Sprawozdanie merytoryczne, raport z autoewaluacji i rozliczenie finansowe przygotowane zgodnie z zapisami umowy, </a:t>
            </a:r>
            <a:r>
              <a:rPr lang="pl-PL" b="1" dirty="0"/>
              <a:t>należy złożyć zarówno w wersji papierowej, jak i elektronicznej </a:t>
            </a:r>
            <a:r>
              <a:rPr lang="pl-PL" dirty="0"/>
              <a:t>do właściwego terytorialnie Oddziału Okręgowego NBP lub centrali NBP.</a:t>
            </a:r>
          </a:p>
        </p:txBody>
      </p:sp>
      <p:sp>
        <p:nvSpPr>
          <p:cNvPr id="6" name="Symbol zastępczy tekstu 7">
            <a:extLst>
              <a:ext uri="{FF2B5EF4-FFF2-40B4-BE49-F238E27FC236}">
                <a16:creationId xmlns:a16="http://schemas.microsoft.com/office/drawing/2014/main" id="{4FBC6E46-1AF8-131D-1B6D-57B70938D4BA}"/>
              </a:ext>
            </a:extLst>
          </p:cNvPr>
          <p:cNvSpPr txBox="1">
            <a:spLocks/>
          </p:cNvSpPr>
          <p:nvPr/>
        </p:nvSpPr>
        <p:spPr>
          <a:xfrm>
            <a:off x="1800225" y="182563"/>
            <a:ext cx="65166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6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E52"/>
              </a:buClr>
              <a:buSzPct val="100000"/>
              <a:buFont typeface="Wingdings" panose="05000000000000000000" pitchFamily="2" charset="2"/>
              <a:buChar char="Ø"/>
              <a:tabLst/>
              <a:defRPr lang="pl-PL" sz="16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Pct val="100000"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7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000" indent="0">
              <a:buNone/>
            </a:pPr>
            <a:r>
              <a:rPr lang="pl-PL" sz="1000" dirty="0"/>
              <a:t>Dofinansowanie projektów z zakresu edukacji ekonomicznej</a:t>
            </a:r>
          </a:p>
        </p:txBody>
      </p:sp>
    </p:spTree>
    <p:extLst>
      <p:ext uri="{BB962C8B-B14F-4D97-AF65-F5344CB8AC3E}">
        <p14:creationId xmlns:p14="http://schemas.microsoft.com/office/powerpoint/2010/main" val="3476058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ymbol zastępczy numeru slajdu 3">
            <a:extLst>
              <a:ext uri="{FF2B5EF4-FFF2-40B4-BE49-F238E27FC236}">
                <a16:creationId xmlns:a16="http://schemas.microsoft.com/office/drawing/2014/main" id="{1A5B1E49-6832-4BC7-BC1A-F08DC909065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567738" y="184150"/>
            <a:ext cx="27781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fld id="{9EAB74EB-D8CA-4CD2-8B6B-396A9AD42BA7}" type="slidenum">
              <a:rPr lang="pl-PL" altLang="pl-PL" sz="10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t>20</a:t>
            </a:fld>
            <a:endParaRPr lang="pl-PL" altLang="pl-PL" sz="1000">
              <a:solidFill>
                <a:srgbClr val="898989"/>
              </a:solidFill>
            </a:endParaRPr>
          </a:p>
        </p:txBody>
      </p:sp>
      <p:cxnSp>
        <p:nvCxnSpPr>
          <p:cNvPr id="48131" name="Łącznik prostoliniowy 8">
            <a:extLst>
              <a:ext uri="{FF2B5EF4-FFF2-40B4-BE49-F238E27FC236}">
                <a16:creationId xmlns:a16="http://schemas.microsoft.com/office/drawing/2014/main" id="{F96C5233-9310-4350-9936-6DEBED28BD2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4163" y="1235075"/>
            <a:ext cx="0" cy="0"/>
          </a:xfrm>
          <a:prstGeom prst="line">
            <a:avLst/>
          </a:prstGeom>
          <a:noFill/>
          <a:ln w="9525">
            <a:solidFill>
              <a:srgbClr val="007A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32" name="Łącznik prostoliniowy 22">
            <a:extLst>
              <a:ext uri="{FF2B5EF4-FFF2-40B4-BE49-F238E27FC236}">
                <a16:creationId xmlns:a16="http://schemas.microsoft.com/office/drawing/2014/main" id="{B9426954-9123-40B7-A348-9D445210646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19700" y="1203325"/>
            <a:ext cx="0" cy="0"/>
          </a:xfrm>
          <a:prstGeom prst="line">
            <a:avLst/>
          </a:prstGeom>
          <a:noFill/>
          <a:ln w="9525">
            <a:solidFill>
              <a:srgbClr val="007A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33" name="Tytuł 4">
            <a:extLst>
              <a:ext uri="{FF2B5EF4-FFF2-40B4-BE49-F238E27FC236}">
                <a16:creationId xmlns:a16="http://schemas.microsoft.com/office/drawing/2014/main" id="{353537BD-7017-4C6F-9201-9B61F6D35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39763"/>
            <a:ext cx="79914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8650" indent="-269875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98525" indent="-269875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169988" indent="-269875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439863" indent="-269875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970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3542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114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686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pl-PL" altLang="pl-PL" sz="2000" b="1" dirty="0"/>
              <a:t>Działania własne Oddziału Okręgowego NBP</a:t>
            </a:r>
          </a:p>
        </p:txBody>
      </p:sp>
      <p:sp>
        <p:nvSpPr>
          <p:cNvPr id="48134" name="AutoShape 4" descr="data:image/jpeg;base64,/9j/4AAQSkZJRgABAQAAAQABAAD/2wCEAAkGBhQSEBUUExQWFRUWGBoZGBgXGR0fIBwhGx4aHB0eHBwbHCYeHh4jGhwXIS8gIycpLi0sHiAxNTAqNSYrLCkBCQoKBQUFDQUFDSkYEhgpKSkpKSkpKSkpKSkpKSkpKSkpKSkpKSkpKSkpKSkpKSkpKSkpKSkpKSkpKSkpKSkpKf/AABEIAJwBQwMBIgACEQEDEQH/xAAcAAACAwEBAQEAAAAAAAAAAAAABQQGBwMCAQj/xABBEAACAQIEBAQEBAUCAwgDAAABAhEDIQAEEjEFBkFREyJhcTKBkaEHQlKxFCPB0fBi4YKS8RUWFyQzNHLCQ7LS/8QAFAEBAAAAAAAAAAAAAAAAAAAAAP/EABQRAQAAAAAAAAAAAAAAAAAAAAD/2gAMAwEAAhEDEQA/ANxwYMGAMGDBgDBgwqz/ADClMeXz3ixEfXacAyrVlQSzBR3JgfU4WZjmigoJDh46Lf77ffGecezL18yHZyy30oNUL6aSNJ6X95xH5eztyukuCTvBjf5f0wF1pfiDTLMDTIiYvcx8oH1+uIFHnusxaEpxfeYXtJ1XJ/thDzDxFARTAAaQ0HtYTcfbHfhtAN+aRFxAi/t/Y4CVV/EatRVvETUb6SBYdpgfewxD5e/FKvUqlKqqSTACrAgx1LTPtPXthdzDwwuSRAHVgelrQL/9MLuHcqstZKlNmOgXD/C4MmVaZmCLReDtgNdPM9NQPEBU9QLx/tvibw3i9Kuuqk4brGxHaQbxvfGM558y+Yhj/LAta/sTPT2+eHGazVKnSpmlXK1k6qTaIkEqbjuCR9cBrWDGYcu8/ZkFVqKtRDckv5h6ap819rH3xf8Ah/HaVaIYBv0MQG+k3+WAYYMGDAGDBgwBgwYMAYMGDAGDBiPnM/TpKWqOFAvc/sNzgJGDFI4p+J1NCVpIah6G/wCwvhH/AOJFarP82lQUbkg2+qsT9sBqeORzSfqX6jGI8Z4qXbxP4w1x+lCZEXAZWE/OPliXW4JU8dqTVGCgypLWZT5gduq/02wGzM4AkmB64+g4xipkmanXdazslDSYJJ+IhQOsEenT5YbcuVs7Tp66TAr1UqSB6WETPaMBqWDFC/7/ANWletSJF7r/ANBGGeQ/EChVjSyztBJBntcRv64C1YMc6NYMJGOmAMGDBgDBgwYAwYMGAMGDBgDBgxXeYeMnSyUj5hYkb/L07nAQebOIvWpmnRZlWYZgR5h2FiQPXFF4VmhROhtcMYYM0wRaQDcW6bWxdeFcRpsAXMbarGJmNx8+2EvHMlSV9YCsxINr7zfSD2PvvgI9ZNY8jAx3j33Efv1xO4VTojSzqqsQBM9e49Y9cQuC06bAlLyVkMbgyQ3T7EYY0OEkuYIJEHrNjO3c+tsAs4zlFq1FpeHJUavGKSLnaRebWE2ice+EUFpEifLG43B6kA/XD7It4epKikTfb1998J+N5EtUlRFNiPcE2AMep3+dsB0p1QSQxkfqG99rC1/XCvO8WQ+SkhAFllTpWOtrffDHK8LAXTLdrt3sQCR++Of/AGRrUBgVCkFbw0jqYgEEdhgFtKhp8rE6iCSx6nqPQQfpiMnBJPiBYuYmCTf5wCRIxfcvSTT5tJUREQDa29jbHzO1Muskt8N4I/y5wCPg3L8oW8NU66bxO979e4xwzzNqHlWmwuPN29In/Bj3nOd6fieCGCsROkA9OsfUXxAzXEqyuW0qq9FgM7m99xpAn0OAu3COeKbMtGsYqEC4HlM2BP6Z+mLVj8w8X4i+ZrK+tKKIxV2plhcG5YN6AxfqPXG2ch82rXpikzSUCqGbdj2JPxH1G+AuWDBgwBgwYMAYMGK1zZzcuVGhQS5G8WWe/rgJXMvMgy1MkQX7f7bnGYZ/MV81U1VCT2AtveIiRadsNMjlDmSatSppO41C0T2kE3nD9qtNE/kp5uh3P/CLkj/J64CtZbg5ogyNBiQumWMx13E9zhPxrIeIxDOS1oF3vtZQIn5e8Yf5vPOzwdRqkTFxbu0zAEG8n03wup5+tRqAImVaGDNXcksi7nSDIDAAwRM2wCKnypWMmnl6l1gHw3B+Rgfbt88XSvwRs21B2K0R4KB2YeYMJsqhpkWmbDFKrfiHxOrPh0kHZ2YmQdjp1BdoO0emOeYr5yplaNR68VC9RapIUyQWI8oURt3O+22A0M5CjlMrXpmuCtWPNCqPS7fmOxMnYEAHBybxLL0kIaoA076jeJE+20T98Z9kMo9V1NXxMw6GV8hZR3hRqWDvPqMXY8HhdbUKlIk7jyD3ANhHqL23wFg4vTpvSYqFfrIsdzcSDJtE++Kxmfw6p1P5i1NFywkAR3Bgx6/9MMeHZIatXjQZ+ELqJ7kxYA7nt6Yb+NrlbapIEm0W2A6xcz9cBUslxavkm8zakuNUyRFpi8jF+5a5lGYWGgP8vMO4HptGE1XIs7fzArnYnSAB7RaRBvPU2wtp8LNB/GoVComWW4nraRabjtgNJwYT8H5hWvAAtB80jcGIiZnc4cYAwYMGAMGDBgDBgx8dwASbAXOAUcf4x4QCL8bfMgdwP72xWFpWBN5G8WtuL3nb645cQzHiVmdjZj130zYew7Y6UM2psp1DuDcevT6YBrw00dMEEEmLiAD6Ht1jEDmDgRHnpqSwvpPX033icfKucUHzMSD8x2m9573w0y+fV1AJkbn80e0XjAUgcEY1dTeUtMMp7xIINp++2HHCspVpAqWkKDBBYEi/YzvJ3xZM/RgAKyja0gH6Nvhdns4tO9wR+URB7zgEeby2ZqaSzllBFgQIB7AYb8GrUzT0VW8yyNjP+WH9MKv+8aCPMwY6mGkHy6CoIIPTzC49dosuqcXqvUK0qbw250hr7WIk3nc/XASM61Q5yopUGghGliRJbSrFYBnylgJOHY46qqiuQWgCSfnfv1xR8hw/MNSKqxUM7MJsWncmRJOnSbYZ0uWcxXphWCuLFH6i1ri3e+Ad8ZStmlUZeslFbnUFm3pJInrthBmOF1EC069UuqG5UgA2mDbz36fTErKp/CAvVe5Etr6W6bCRYb/MYg5LmGhmGLU4Y9VaSreltMN9emA5VQlDTamqmxIRWm83LAsT6f4eHFxKk03PmACqQYETETcAzt7Yd/xSi5VWpEXVu/cRcAbTB3F98eKlOgh1ofIJLLdyto8pi4HeMBlYyOYrPNRRoU6Hvt1YRME7EAkjbDvgLtQqpCu1PSZeT5SsFSoJgidiAMcOc+ZKRUU8uZZyCSoMQbgyQBPqOxwjpc2sFIIl53LdB0JPz2wH6d5T41/EULmXTysSImwIPzH3nDvGWfhlzNSqMp1hfEFkmfMYGm1hv1jYY1PAGDBjhns4tKmXbYYBPzZzYmTpzY1CPKp/c+mMnytY5ms1R7/mLHYm+5v2x053dszWd08wY/rJge9remFXC8r4dNmFTWjwwEbRGqYvEwJMevfAWI8ciAT5V2t7TF4xKocapxCsdRvsAB+o6pGn1xU8xnRomLCR5RO079hb9seeW8yM1X8JXKoILsCIUDrAAHtP9DAWnN8SGkBEZnc6QPjc32WQIki312GFdHl3PV1dUy9QioSn8xQmgWkkk3sTt64b57jWTyLFtPnAgVGmT6AAD4h+nfvGKxW/E3iGZqMKJFOnf+YQYgdiTY3wDXKfhlVUEZjN0qKiRpE6hcjrpDCNjPbHLLtlcquh861RNUgjw0qNIEwDqhZhtVmJJ3G6Y5F69QHNV3q7kqWNx6wZi98e8nlslSYxTWoxne4mdrg9trnAWynxrKVwUpcTzlKRGkVg49DLDUPUagMT8py7RLBxmMw5/VWKOPWL6l6d9uuKxXymTdUqeBTV9ZCgMFLRBIgC+8Q0TaDbHelm6NKmUy71aXxEq76lWTAUCNSmI2J9QcBZKvLRR/K4qmxhYJWfdrg36D544Vq2h/Mdv1QCBbcA3jv0uMeeA86nQabruCGv2sStxf13FtsQuK8OqyagZ61FhJYRKg9HYwLm4awPvOAsuU5lRv5aEofWd+sk/X9sfM5xJQoViG7ENeTYCIiL/sMKITwxUsZADHUohohTHiAEH0nYb9FebfUDDKQR5lV7i/t6E4DjxnM1KNVjRIINjJgGwYGIMGbY0Tl7m0MFSsCgOkI52aQLG9iJAxmPEs87IulVcBgNROwgA+bv2+87478JZPMurzgAAlo9gFG3Xe+A3LBhNyzxR61MipGpCACPzCLE+sg/2GHOAMGDBgDCrmHMRS0AwW9OnWewNhhrircf0vWIMSgAAJ+Z6+v2wFS4zw5lGuBeASs3J2Avc/K/Xa0fI5N9MEldRsI277WOLbTzIYFNEhSLkb+3t/k4jVkCGDA9eltv6YCE3DGZBMBgY7Se/rb9hjlleKU8u4ao+nSIIYnf0B9P8th/k+KKkyNX3PUdP64r3MVcNUpsoKkkAgqIN7gg/M+mAUc9ZivUPi5VhDAeZiAACRGnqZ2wx5eya1KASuRUJMsJIE9Bfp88M9FGsj0iaetZsx2BmLA72MWxxy+Tp0J6af03+ek4DzV4DQA+HTBsuom3aQYuSdrY7tUy6gCpR1ICLNEgz09xOOVDjeXqVGhG8VBpIMAEN1BiAvtP2xCrczVVYUtMFptOw9zvaDA9cB0PMapl2UFYQNNN5UgyYOqCNoiY7Y68N5qQ0/5aqtV11QwMmfQEC974j06NJh4pBcqwLNq+IbE7EHRvcjbFV4p4pqNUpaayLeA4BM3UKNIkR19cBz5hfw5qVKauIukxBtaCSu53HUCBiocM4LVrVjVDpTKwyoXCkraVJBABibGCcXh1qeAz/wALUHlkgs2o9SFn4SLiL4hcOfKFCcsmYpvoWoRKwomxKlTq2jr/AEwHCrnXqr4qsHAbSxiCBB7SCsSO3ScdeG0KxGpXVSjESzQd7FVQsSY9vqcWLh3DalWHqElBAFEUvCiSBICgi89lkxiXxT8OULLURHy6CZDQSxI3ABOntBAHpgK5U4NRqtqhajtEsECRBn4F66pkkk3OKFzNyvWpVWYU5VySNInTJkgwLRtNsbKvDRTGhKVTMVF8wvpUb/FouSPU4rXMH4geC3gVqYWSNQ8OBAiZ1LcA9Lz88BR+RlrU84KIQh6g8oMi63kR8XXb0x+quHqwpJrMtAk/5++PzdW4zlqeZGZp1AXEEb2jzHYwN1Fh0xuHL3ML1qi31I6gj4bSA3S5tFje84C04zr8SeKsHCLU0qIEAfmM9R7joY+uNDqVAoJNgBJ+WMQ5w4m1Ylgq+ckwR3Nvby4BfRzK1HYO+gdbFtXT6x1Mes4kDNBCpOjST5HCsWaAYUqR8W94M3NsRuE5e40wmkCTsB8iZk/0w0r8RpxDAuT1FiPafMB1mf7YDrnszRq0CpSalU6FMTc9dIIFj123wretS4XlGYqjs7N4iyJJnym28CPS59cQ8ijVsyX0RSonVqVjBIuFUC0n5wJPbHA0RnszqfUUpmAJsx6nawG09fQYD5wOnqH8Tm11MfgUgEKp2ABMLbHc821KLzQ8lMSunSsgNYsAfKT06+mPPFD5lor5WJ0QZ0x3BgwIG3pOLBkvwirNR8SnXVn30spUG22oMYPqQfUYCBR/ENKQBVZqRerVUsZibLo36WOn+rrh/P8Al2M/w6l0E6vCUeYg3EKu4DCPXCXKaAzUa6y6m6MsxBAJB2kG1tvbE7gmfpKtcLoAKCO5jVdfUAhZB72wELiXNuTzqNQTKA1zHhhECMjC06liF7gx/TFLqPURoZQpTcPc+lhvsNj8hi5tXWnDoFFQeXSBDGWEzpuvufpiYuUylV6aGkDUMkl9V4tICspABjeY3tgFfD8lUzFNVqC6gEFQsERAssR26nvi1cu51hTKFFcCzqSICm4YD7dIIw34CuXQslIkINJiSYJ3U9QQbhj98VzmXIGi7VaBNRpkEMLjqCAB5je8jpbrgOHEeFMPOpXw5Pl0/D2DdOuwwqz2ZLmFaIgjTYgjbbEjKZ13cagfOLD9vvN/XHejyzUrPYhAACWa22wkbYCHlMg9QMZIcWVZGg9STAkEi3zx88ImPL/MCxvN/ci8H0G5w+zWVrU1Ul1OkAXVgTF4DAsImTYDfFfqVKjkxLHawkGJtt0wFo5TzLUa6lnIlrjuu3fa/W4tjWFMicYTw/xA41AAGAAbEGfXp6ADGz8CcnLoCZIUA/0+0YBhgwYMAHGe1OP0/GZvDIhi2ppJMkgwDAAjYH7Y0CoDpMGDBg4zDiGdFNSrrTaRaJM9TfYLtvfAW+nnQ6O9GosiJAg6bSAR3iMV6hxx9bzsDoaQIGoBhsOx3wj5b4mzaWuigwJE26WE30mb7YZ8fziZdjmEKujoEzCERABJWojbalkyOo22wD3JmgBJ32I9uojeb7YQc1pQelTrKzqwZVIUNeXAV5tJXYwbqT2GKhU5irNSfw1ckzFxv08w6bH54m8rV86iBM9W8RVaUpmCBM31Bbm5gGQMBy4hnHWrqp03qFeoVQvWxYGTuTfqTGJeRoZnMlWIRKbLAIJJJE6gRaB2icPc3w+hTpmrqOgAsyhSWBFyygTqESCsYY8LpM9WhVp1B4Hhk6rSxMhbEWgQST7d8BXuI8lV1TXRQ1AbkKwVui7u0CAJta07k49cE5SqZglKhemEIC6npmRp21IxLLc9j9MWzPcdramRcu7eHYkAAPIJgHUYtEm/tbFTPCcwjPUy9alQAglWQvciSNxYXFsBw4pyFm8qGNKoDTaJRSoaOoGo36dcLuG5LiFAnx6LGklwUpFrWjzKDMC1x06DDg8TzFInxc3RBuAalKYgSBpD3m0YrfF+a+KZV/FZaNVB5g1IkCI3KapkXv8AcwMBo6U6WaRVuGgiRM+uof7donEah+HwAJpOgcSA8bgSIYdxJ2tscJuCfiplswgWrUA2LKykNJ/1G+/Ubd+uLXnONFUNVQtWmEut9QU7w0mQB/XAVbijulMtVkVYAPnhS3aWEDbfHbjfPlUZSlUVNbEGAwKyQIMESDBJHviLzfxrLVss1iLQYYgeu3XYTGK5neL/AMNw3J1TT1JDAkSHkN1np1BHpN8Bbm/EwZfLUwKNStXqSfLKIYiYqNPlWwG5J6DHfhdVOMZfMJmsoEqUxIGvWpLK2hgdwbdh0whq8x5LOZdHzFZaBU3IlywPa+oG3tvj5y3zBk8rXqVqebmg4QP4iwPLJQqoJabkRHywGdZnl2mHamBE6SLG19MAAyb73jbG2/h9Up0cohbW1Vf5bao8unygiOpXTJ3/AK5zwXm2jVrGo584ZlmBGkG1SdgY0iD1GL/wfOIaULYaoiD27nckCcBeeO/+2q3iUYT7iMY/x/hvhVIAJ0gFrzsBImB7XvbGp8RzQ/hqOrZmQH5ea/8Ay4pmY4pVWszUkLkX2BPXaTE+hN8Bn1d67qxp0/LRWWA2F4m/uNr4+LmNeTWsWKjxXpsoCmDpBUmbgE6r9DFuuL4OOrnaFem2WNCoFioYA1CdRkDY7Hee2KZwzg6lM3lWEsQlRWB6qGBheuqVBv2OA58ObVlP5cy7MSWO7fCACN+pjtv3w2yf/lzSIiRAgAT5wwBMXI/LHc4rScS8LJNT1AlKu2m3xE9pAvEjv9GeVzxpsozNN6lNlYwCQHlT5Qw6b3G1oNsB34yKyP4qIC1E9j5hPmBANx8pkYa5P8R2/hzUpEU2BiqpEi3+omBfuJuIxEqccy9Ov/L1+E4iKhJZWW2kMTJlSN72N8el4XwioxqtqZjeASAT6yNJ9zFwcAuzFcV0LuCXqgtbylSdgBI6b7dfXH3geRreWmrwAQxExbST33jsb7YnVqNDM11XL1FQK0QYJuIgdRIO89MNsjR0V3poJJp6gVI+IECDqBiQV3Bm/pgF3L3C6dRKiFYLCC4X4r9YkC4/rfEPmPiz5en4Bpa5byssGbHqCCh7xYx2x14flMwuYZkDfE0wmoAWgEmyxfaNxi2rwIVEmtVlIOkKCXnrvYCDG+AzDg3Hq1DXLMHZpYqLAfp2kmZ77YuXCOPEgmqAWI+IiRPZjFu0jEziHLlBkhWbU0kF1uQs2IQ9DEi284RVMqGXw0IA02XbvF/cHtgLIc7l6VAOq0y7fmFysm8XC3nHzLZ5HS5KsDqYnb0titcK4XmXpGQugR5r2PW+3+emJ2T4JXkK/lFjBW49hPzHvgGzcRpajqssyDe8iO8f9cJuM0XNRBRQlCSJUN5Tc+boFMHtfE2rwzSyr5Sq7RvtEt0ntGL5wHhlNUkGZgsCftG0T3wFKyvA6rJIAF4JYGQbER2G98XnlXMaXagSupUVoEg7kExAgbRj5xTNosED4bCIMHpJm0z/AJMY8cuMwzBBI0+HYecgktNiwuReZuNS4C0YMGDAfG2xjFd1auaZUjRAkkHT7kEiQZiJgAkY2jGS8RyH8NnKgRVZCzMUjeSTIM2v6YDsMsQBoChAIDTc/LaN/r1xN4RypTKs7prY2+Iwe8jaBa0YMtnqWgsFPQ6YneO3UXw+y/FqSiwXWwETabdbSSIgz3GAjcO4J4cKtNQNhAsbbA77TjnxfkejWGhg2iQSVaIMyJjoDeBF8R+IcxVKkgBQAJIuDI9469t8JuJ8cqoFYCSDcgn+8bYB/W4PT8Wm1MnyELuQSDYxH1vvt1xLqcDdQWot67fsptYRfCbhTM0O5MmLWubbmZ+XphrmuI1dEJTaIBVpAjeVI3gfQ9MBXuK0OIMpVKqUmGzu6AsGJBBG82Nz7YjUuU8xTpwc8C7TIoLIZiZE6tgLggfbCnieQzeYco9ZGWzeGlMkhj3Je0ROoiMVnNUc5Sb/APOLwNBVdXaSJj3Bm22AZ0vwzOYzDNXzryh8qmixM7kIDV1EC2NJy/ItLwwgrVNP6qgE9bbjoeo+uKRwLktMwxauK7VCRDfxLdfUAffthlxLkBUplaVXNU2vYV2IMRMBiY6Xm+2ATcc/BWhdqWcRWJNyp0g+umQBG/b2x54fls1w9WybNRzqVVhWU+SiwInxNQBby3A7geuKhlPGTNsuYr5hSpOnzfHcTcmIgybbY01MsfA1LXZiASAYgCLgAKoFov1wCHjeRogIpQvJsdMhCbsYPW5gDE/mrhVOnlcpS0lwymoVJlbqNlO0TNrSTiucN4Nmc5mhqJVNQHk/TILMbCBpEb/PF9zdWrWrBa6Cl4KEeSCGkiGUHYFVjSdvlgM14hyRl6jTTq01OgsQrKR7ATuNu89MQ/8Aw2YEMG1pBJkhTbcggmw26fbG35EUQhYUkTe4A6kiSIkmbk+owkyeQ0qwqUlraxpUkqoa94Y2MKTIifpgMwp8Hp0SrMEpKVPWQfYsxkkGSIEdCRi88nV1fKO6OShYBZ6QADvtIP3xF5w4QXzIy1NPIQVFWRuegsSLW7Riw8ncmDJUaFKowZ3MkKLXYnV3J0aRt0wFg5zouKGWVbkTM7WSJPsCcIaVWonxU3DDoO/uRGk97zfF75jzS0qaVHEqribTuCP9vnivU+cVA00l1sLADtFpgduo7DAVtcuzZgszlJpgMFUG8nSL7TO5Gw+vfPcvBdOkqWWAT6Ei1yLmNv7Y5vx+q+ZVXSmNYIE1CdWnzBWkagYBEyZPbfCHjfHG8YhqyyxMh0BYBhsIMKSCL32HtgGOa5Rp1KL05QCJ8UQSLgsWA80WBiIGINPgyItL+cKgGmIEdxBYiTJ2jee4GH/BOP0aKBJLlgyt5ZN9vMLQJ2jEHOcfo1KLIKK66ZmCZZSrfFBNhPpYx2wEnP8AGssuk5laWvTPw+0BgHAYe/cnqZ6cM50yFLUyUaCgnV0JFhtMgC2w+nU51zVm6ddipBDbkldJud/9Q2+vthJkuXKbHUQWSJYLJ07xa0g2A9cBoPEPxapliiUsvBNtKKwKxM3HXaCN8dOH8zJnn8IOsDzaKawTEXc6NIWDEAS2FdCpl4FBQtJhBFSDYgWUqvlYbSDeJhgYx64Shp5nx6qhKgJ1AA6F2WJO8m89QffAS+J855kVGoKtYpRJBDCC0dRphSv9MTcjzHmXp2oMEW5LAA+3UwfbFlfMZY02aQGqgEhhIJHxeeNz5o9yMdstx+itNaNECIEzGrtMTIn174Dhw7gKVr1GYSR5WZR7xpAhR7/XHmr+HpaqzgoKN/LdnaxAggBRe/X5YUZjNNVq+HQYaFPncuAA3QFjBlv0qCSDaN8PspxY5MlnWoywJbw3QDeRoJLQD1MD3wEHgfFa1Ck+W/h2Ipu3mC+VZOrUepF+k+mObcIr16jR5FJklokfqkA7TtItO1sTaXGMrmqghwwBJKgmSelgdh6mMNOB8VQ0FdQVkBgsAehEkxMgzPbAQsryqlBY8UmSCS8AWNiLA9PTErilcU0KUykHaSWLeUQSSR1JEX26Y65jm+mikoEZgsdSdX0+He+KpnuN1GqFqSB2NxaRewtG89MBIr5GtWqKVcKqmZEWHXSCIJjvti2cuJFSS5aZA2EW7KbbHFNTiGc0q1SgFXvBXf0AOLDynWZq6ahAhoHQWPTAXjBgwYAxU+cFSnLsshgLCbkRaQQe2LZhVzNwZMzl2Vk1MoLJ3DAGIPrcfPAYZm+eBUqvSpB0AnzCSYBOwkk3hb+nbE7hnGIpguqq14MkmZi9rE4p/AqMZmqCWVNemTfq3kEXDG1v7zjQuE8rywbSYkwJHlj1gy28mYGwwEBuN+ZFh2qMAAqb3iSb2jr6fTD/ACOQJpVJhDE+c2t72774l8NqZYEFSCTPTaDHvEjFlTIal8sRpuNwZ3BB2IsRFjgKzwHj9JaYVnUk9RaI7SOmO2b57SdBazGxFw39vUdMeOaOQVegXMBlkqKXlM//ABBhukgzOKry7nKVVjlM9SppUEswZQvii+l0P5WEC097HbAXrIhC4ACEldVyQSDYle++IHH+DU2RwdSkizMu4EyCo73uLyZw34bywKS03pkVFW6vTAU6YO4Bv26nHDmTmVRTMJpZRqJcC0A7BtxOA88sqlNCZUeGBPf+8gbYX5D8Qctnc02V01Kbw166IAQD5tJDSTF9sZ7lfxQSmSwXSTJYAGYkwGJMkybCTAt0xJzn4kUWBqEhalirCnLEbEXt3E364Czc25VKJ1nQvZ4kiCCYGxkW+eFud5mqVKdOjljqaodDwJJFgdp6En064WNkM/xNAURsvSuDUrCAVJA8oiT1gDe2IQ4/k+Fs9HKK1WqRpNYqDUm3kgkoombLM2mYwF/zuaThdD0UFqh/M5633AiIjcnHDhXEKlak1WoNIrnX0hR+VZJBkD+uKZwzhtfNf+Zz+tKazpWoSASDZtBETpNu5k9sWHh2WOtRq1U2EqIN1m0NENY98BYhwJ2oirapTaDGrQy+6izD0md98NszSNJ9YVW00wiLfyndiRPWYtj5k+GVKYVWYgSDAi29yeh6ffEqrXFY6BqU/m1HY++59+u+Ap1bOkVabBV1ayFUXE1Dp+USMXbJ5cVM0LMFpHyzEeQBQV9N7+mOT8JAqUTpWaRLQFnoQgkdNR3PbDTgeXgu1oMAHrP5vvGAOasr4mTqqNwuof8ACQf2BxkGWy7Mx0yHHWfhBMiQLAncD1PbG6MJEYzfMcFXLVmT8sllnrqNiWJHW0zJNugwFO4tlfCzKPV/9NXiSLX8pt3lj9sTuIcF4dVbXmK4pPEFQCZAsDMxMWNjhxxNKNcrRc+VlKusEaA2xJkxebelu+K1S/C9WcF6jMQfKw6jcWgQY7zO84Bi/B8swBylRnTppIB77nr7YccY5cStSmjIaAtQjowDEljYmQYsMe+HcpmkwnWZ6tIMbidMwek+2H1WlUVYqkmk2+xJnpqtHeQem2Ao68igJDFiA66tbE3CwpF9KLPp0xFzvC1yyt4i0wvcL0In17K37DbFzqZ+ijlcyfEBEI9xqUEEqwO8EAgmdz0wizWdy9RzpDdAoMkR2t022wC1eXaVeiCKr1LakldMDuo0TFiN5xLznLFSA1W41MAQbFRJkj8pix9R7YYvxOKumnRZjBhKi7SIhXsLgWVu2/TE3JcYpLSZCC1QAgoxkLO4ZTscBFynD6dMq7uwKrADLIEgd2iT5rxt88RUza1KpBgLt+kn0kbY4ZkV8zVDaSsHe0QTv7bY+vy34YBIXU3mLbz/APW/c4CfWzSUaXwqYJ8tIzJNoF7epj6YT8d4y1fwvAqMtRSLCS0bQSDFrWNrYZ5XNUKaFiXJH6YIJ6Qsb9LY9cv5Sm5NTeeoNgJ2mIB9+vfALF4c4TX4TVntrqfBMSdJIIZhB6z62OHPB+Ak0KTJIJUzAgHzmLySxvGww9zXEaeWos1RtZXzaoUGOgaBDfLfEThPE48tFXKOS2kgEAn4osOvYj2wBQ4GKrsrH4QQsQNo3MdcespyaaNRTTB31b2kdCCSI9Yw1zfCG3W+02v1kxt16YgH+Ikrq8u1puNoAA/rgJqZdtR8dtWoSFGgKv8A8etu53x74Bl0FU6L21MZJHmNgAdupt2xFXlkMhUlyLzJif8Al2v64Z8rcLFGjYltRJ1HcgWW/W374BzgwYMAYMGDAZ/zVwBKFVqqUpFVtTEAAKdrmOskzPphbQru4KEkKbdvSAfX740fimS8Wi6SRqFoMX6X98ZpXqFCZB1oYg2gCZ3sekH7YD5lcotPM+EwKl50Hq+juu4I3kAja2GdfOMjEUa8NAkFgNXa8EHfp/TCniPiZmmIfSylSjgXWJsb/CdrelrY45fMJJ/iCdYuQzTsblDsVtuCMB74rxzPmmAKKtoHmPir5/WTG3oJvj5muALnqFOpXy6giIqC0GelSxIjoR32OJPD3ytdRUStIDMPKA21iG6g73BIIj3x0o5elRpnw28pI6Tr7AAEfInpvtgO1KlWy1GKU1qEeYeIdQI/Q9xr/wBJIB7jCir+JOUZj/FMwVV0+FmaJJno6tpJggGRPbDfg2YZiSLSTYII/wCYGx9cMf4bLsjqyeIxk/zApC6twsCYj398Bn3EuO8vhtSZei562qm5vPxAEX/fHqtzplTS05HKKWaJFHLLEkC2speOs/fF0p8ByVBNS5dKjsDOlVnqCJKxiNT5vylAmkabURqB0pTBO0ecmVFusbYDN+J80cXzCaNT0adhcw9zAk/EBPaPtiRk+VW4VTXMVGQliFLqJ0kgyoZvLMTMT09sXHmTia06fj5R3c2IpkiHtJBMFgSL2IFoG+FGV/EzL8TQZTOoaNR5QPClVJuCQRaCIwC/Kc2UswDRDmqRPkqidQ3IWLE9NsNOGcUqJTCU8rWFJBYaCIEm5IbcWgjpviFl/wAJ6mSzC1KTisoE6hpm0kwt2Ei1p33w7zL1szSZQyLAAApSxGxMtZdUSNK9dz0wDVubEIHiKbhRvBsT1PWScccnzFqqaVUtP5hJUXsJIHS8RinZzhlSkQq6nO3WSYEWEzJjcgY9JTGURw9VjUqDUxaIXYFZFjHXtYYDQK3HCf5dFiWaBI3JNrRffvi88OynhUkSZIFz3O5P1nGdfhRwd6p/jKgIS4pBtyTYt6CBA+fbGnYAxVfxA5efMUNVE6aqe91O4gbkbj598WrBgMo5VyNJXVGOpmnUXMlifLJbr/a0Yd57LeHClryNPmF12ufoJxK5t4CU1V6XUy47GPiHpIEjaYMgTiHkssKayZOoGXmbiLvAtItsANhgJ1XOhIdiNQGm7QR3AYm/sR8zhDxDj3iNYkLvE9/Ta+IHMnGDU/lq8Adhcx36+xk7nFTqU2VoO9o9ZNgPt9cA/wA3VeopRQWv8IuSBaAWsN98MuXeX2NSnuW/MrnaL7zB6XicQeFUe4Ktbf1tMevTFxyGYoLRLI4Z+wOkhpmL7AdbYCbxrQabu0FlvpTdtMwB3P5cV3JUBmIO1QbKY1QB3BEwLR9BhTxvO19cJTUBiZqU4BXtqXUFMn0kQL4g5GjmF8zFwwMioLEiTEkeU7dPXAPs9xU0mKhG1hSSEvI3sdyY6b46cP5nyjApWc0aiqPUNM2VYIDCw8vfEzhPFjX/AJdakHQ2LxLBh3A2I3kbb4S8V4M9Mg0yPMZXUxMjaBpgm43gmYOAOI8FGY8ygAi4VLMV6FotMD1w8yXLlVKP/po5BMaSVt0lCSrH1BB9MQeFFqShnJ1WuDqBN+0TI32xfMukpIsWvG/2OAz2rw5mdWrr5EaQFGoPHQhZEBjsRJwz4ghpzUCsvVVECZIi5MKZAscWXNUKmryqnqIMfMz+4wi4pwxyoFRISbQWIW/xNuR7AR69MAmp1BUOvM56vWrfEKOWdqdKmRsNQHni0sTf9PTD7L59XpMJIkSWDQ2ruCYAg+n0wm5gy1NaNPTUMFiCyQdgbkEWHtBjEHhtZqdn8qNPUSI9Ok9xgLhQ4kK66KdQOR5Gdb+YwIMACYkntiz06YUADYCB8sV3lThtvGIKrEUxAEg3Lkdz0Pb3xZMAYMGDAGDBgwBiqc2cmLmCaqMyuLsq7PHpuGjqN/vi14MBi9KmKbeWp0k2BERJ1kCF6kYVcZylOvSYFxTnUVMSCIvII73gY0nnDkIZjz0fKd2p2Cue97ave3tjCudqeaytfQyNTADaJBuJEt2JB03BbvgHPLvAHytJulTVOrzRA28vYr1tvucWHhOYYt/5iq2g30pCj2Y3Y/KOuK/ytxqk9ApmHDqoGohypUbyGPuOhFsNchwnJks+VzaqWvoqtc7/AJj5b9PlgLnlM9RB0oOlxf79B7Y7ZWupJYgaZ7eX5dvl74g8J5fr6CUAKz0IN9tifvJwZ3KVSCvhum4J029CLRgJ9HPUw4poxM3BMmb38wED54753kfKMwLjVNidRB6noL374Q0GKKJUFx+YCCe84ecM449Sy0yknc05J99xOAj5nl6jSGmltIIDm5gzO0xjM+ZuQ3FQ5rL3ZDrZG6kHV073Eftjac1wJ2QGZO8EAfuftiDmOXKjKAzpS7m39Lm3qPfAZS/OGbzCLTyqGiIXxWVNLxN1DGWY+oMQRi28G4GDRsY0wWLEqq9bWEe5PfDpuB5egdXjNU/0oqi8fqJJA9sK89/FZpdNIaKYOkKpgTtJAlmI/VB+WAkVuO0cuumiA1SPM5Xef0ek2EDr64V8B5FqZ+vrrMy0FfUUEQTvB31NN+y2xYOEfhoxdXrsBESFHmI7augP+Rvi/ZXKpTQIihVGwH+d+uA+5fLqiKiAKqgBQLAAbAY6YMGAMGDBgPhGM65y5XrUddWg00N2pndO+m109Dtfpto2PhGAwXhWRNcys6ZIMCdJG4N7dI79MWrL8ISwKqYuDeQYhrG1o9dpsRh1xXk5Mu71sv5A3xBQfLPoPyyP+H22W6airIbWx+EgE7bkGIJNzGA65uglGkSKhp1LXU7dQbbmcIq65h6wL6HneppIYx0bzaWtHrv0xIydOpXaQRE9QP8AN+uJlfiEgU1AL9PoJMdDgHCcHQ0BVZg2gAmRsI6gn7DHTPZLXSC20dWXsRMqAbnbeRhXwriVVFBBInvtvfcQe/8AkYe5GrKCS3mgkwAR0gdgPTAJeF8uinVJGorazNA+UC2x6+2GGfdayI40vUg3jYTAA9Z6+/ph9/DSyACF+JpAvp2Em+8fTFTzFICtEACbbmCSZM/PAKmy9UkhGAjcEwL7ATvtMG22GvDuaGpgLUET1UggH+/cdPbHmrRnLM4gOzFgfSYG3YA9MSK3L1I0xrbSzbEAmCOpJ6b9sA0L1TS8XUGBFgCZHT2n2jFX/wC2WovrJb5sfc/5O+LPwHhr09SvU1oRZYj/AGHXfCXmLg9KogVahSNmXSf3ET88BLyecy2aU1BU8OoLllMGwiSCLmCb/Q4mcI4KtYh289IGQXEGoQbGB+URufit0F03K3IJ8r1wAomyyvi9i6RCg7+UieojfQlWBAsBgPuDBgwBgwYMAYMGDAGDBgwBiJxHhNLMKFrU1cAyNQ2PcHcH1GJeDAZhzp+DiV1ByopowizFgDHQlZHpsIxjPFOSuIZOp58tUUKzBWA1Kbn4Tsehn2x+tcfCMB+dOR+a8yiEEvYwIVrx67Eydhf3xb0/EmsDHiX7H/e8Y0zMcvZdySaSgncr5SY7lYJwp4nyHlKl6lPxD/r833YE4CvUOd6zr0B/UIm/+kz+2E3EubcyWKipUBPYQI+RAJ297Wwz4zQXLtopomkgWKL07QLfLDPlrgNPNIKlQsCpBATSBcSfy4CovxXMOqnxCQt4JMk9/QYOErmMyw0B3vFgdPvq2AjuR/fUqPKeVVtQoqT3aW//AGJv64apTAEAADsMBTuF8jOf/c1Bp/RTJ+7ED9vmMWrI8Op0V001Cj7n3JufniTgwBgwYMAYMGDAGDBgwBgwYMAYS8W5Uo1laJpM27U/LPeY79SIPrh1gwFCz3C8xlUIWl4qE20SdPYsLNHfcfSDw4XQNHz6fEdgZjaQY2+lpn53xomIeb4TSqDzIPceU/8AMsHAUyiS7lmIAJkgCwvve4GHK5IiSDYKvlm89Qu24t88dc5yuoFq1YD9MowttOtCTHc3xXcvxWsQQarEey//AM4Cy5/iSPNHUVciBex2m4O8ThQ/D/Dp+YgKJEt+03tP0wspw7hmVSSSJjaAdht9RhxU4DSqUjVcMz6Tcsft2+WA9mtlqag+KsEFYQyYsRYevXEscZoLCAtJ6DzMSehRZOJHDOAUgNZliQBso7dUUE+5k4a5fKJTEIqqOygD9sAopePVSETwVI+Krdo9KY/+xHscSMty/TVg7zVcbFogf/FR5RHtPrhpgwBgwYMAYMGDAGDBgwH/2Q==">
            <a:extLst>
              <a:ext uri="{FF2B5EF4-FFF2-40B4-BE49-F238E27FC236}">
                <a16:creationId xmlns:a16="http://schemas.microsoft.com/office/drawing/2014/main" id="{44F1CEDE-B475-4A3A-BC70-242F2F670E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3222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pl-PL" alt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9FCFACF-9100-49D6-B441-BBB76F5CC348}"/>
              </a:ext>
            </a:extLst>
          </p:cNvPr>
          <p:cNvSpPr txBox="1"/>
          <p:nvPr/>
        </p:nvSpPr>
        <p:spPr>
          <a:xfrm>
            <a:off x="684213" y="1092200"/>
            <a:ext cx="5429250" cy="160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pl-PL" sz="1400" dirty="0"/>
              <a:t>zajęcia  w siedzibie Oddziału dla uczniów, nauczycieli lub innych grup odbiorców</a:t>
            </a:r>
            <a:endParaRPr lang="pl-PL" sz="1400" b="1" dirty="0"/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pl-PL" sz="1400" dirty="0"/>
              <a:t>spotkania edukacyjne w siedzibach instytucji i podmiotów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pl-PL" sz="1400" dirty="0"/>
              <a:t>szkolenia z rozpoznawania autentyczności znaków pieniężnych PLN i walut obcych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pl-PL" sz="1400" dirty="0"/>
              <a:t>maszyna do wymiany bilonu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pl-PL" sz="1400" dirty="0"/>
              <a:t>współpraca w zakresie promocji wartości kolekcjonerskich</a:t>
            </a:r>
          </a:p>
        </p:txBody>
      </p:sp>
      <p:sp>
        <p:nvSpPr>
          <p:cNvPr id="3" name="Symbol zastępczy tekstu 7">
            <a:extLst>
              <a:ext uri="{FF2B5EF4-FFF2-40B4-BE49-F238E27FC236}">
                <a16:creationId xmlns:a16="http://schemas.microsoft.com/office/drawing/2014/main" id="{F86A4C9A-C740-B6CF-5361-D088DB39267C}"/>
              </a:ext>
            </a:extLst>
          </p:cNvPr>
          <p:cNvSpPr txBox="1">
            <a:spLocks/>
          </p:cNvSpPr>
          <p:nvPr/>
        </p:nvSpPr>
        <p:spPr>
          <a:xfrm>
            <a:off x="1800225" y="182563"/>
            <a:ext cx="65166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6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E52"/>
              </a:buClr>
              <a:buSzPct val="100000"/>
              <a:buFont typeface="Wingdings" panose="05000000000000000000" pitchFamily="2" charset="2"/>
              <a:buChar char="Ø"/>
              <a:tabLst/>
              <a:defRPr lang="pl-PL" sz="16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Pct val="100000"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7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000" indent="0">
              <a:buNone/>
            </a:pPr>
            <a:r>
              <a:rPr lang="pl-PL" sz="1000" dirty="0"/>
              <a:t>Dofinansowanie projektów z zakresu edukacji ekonomicznej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372C17D-C7EB-9C3E-7986-A799A1CD3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371" y="3163196"/>
            <a:ext cx="1907147" cy="141569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4C626E3B-2A79-2446-4662-B31CD3B01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1728" y="792066"/>
            <a:ext cx="2096010" cy="209601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D7EB6C9-3340-06CC-B909-6DCAAA598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800" y="2935046"/>
            <a:ext cx="2736304" cy="1825826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44B51FC7-D57F-2D8E-472E-BA83CCB99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8184" y="3176086"/>
            <a:ext cx="2011982" cy="134251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numeru slajdu 3">
            <a:extLst>
              <a:ext uri="{FF2B5EF4-FFF2-40B4-BE49-F238E27FC236}">
                <a16:creationId xmlns:a16="http://schemas.microsoft.com/office/drawing/2014/main" id="{92066BA3-5DF9-4DB5-BD97-3BA6CB1F0AB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567738" y="184150"/>
            <a:ext cx="27781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fld id="{76147A49-5B58-41C2-89E5-97E001AD5185}" type="slidenum">
              <a:rPr lang="pl-PL" altLang="pl-PL" sz="10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t>21</a:t>
            </a:fld>
            <a:endParaRPr lang="pl-PL" altLang="pl-PL" sz="1000">
              <a:solidFill>
                <a:srgbClr val="898989"/>
              </a:solidFill>
            </a:endParaRPr>
          </a:p>
        </p:txBody>
      </p:sp>
      <p:cxnSp>
        <p:nvCxnSpPr>
          <p:cNvPr id="30723" name="Łącznik prostoliniowy 8">
            <a:extLst>
              <a:ext uri="{FF2B5EF4-FFF2-40B4-BE49-F238E27FC236}">
                <a16:creationId xmlns:a16="http://schemas.microsoft.com/office/drawing/2014/main" id="{717C90F4-1B86-4CC2-80DD-178429A2B2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4163" y="1235075"/>
            <a:ext cx="0" cy="0"/>
          </a:xfrm>
          <a:prstGeom prst="line">
            <a:avLst/>
          </a:prstGeom>
          <a:noFill/>
          <a:ln w="9525">
            <a:solidFill>
              <a:srgbClr val="007A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24" name="Łącznik prostoliniowy 22">
            <a:extLst>
              <a:ext uri="{FF2B5EF4-FFF2-40B4-BE49-F238E27FC236}">
                <a16:creationId xmlns:a16="http://schemas.microsoft.com/office/drawing/2014/main" id="{000E2D68-E321-481A-91BC-FC9FF8BE5A4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19700" y="1203325"/>
            <a:ext cx="0" cy="0"/>
          </a:xfrm>
          <a:prstGeom prst="line">
            <a:avLst/>
          </a:prstGeom>
          <a:noFill/>
          <a:ln w="9525">
            <a:solidFill>
              <a:srgbClr val="007A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25" name="Tytuł 4">
            <a:extLst>
              <a:ext uri="{FF2B5EF4-FFF2-40B4-BE49-F238E27FC236}">
                <a16:creationId xmlns:a16="http://schemas.microsoft.com/office/drawing/2014/main" id="{EA0D4DC3-827F-4D4E-A665-FF13355C8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627063"/>
            <a:ext cx="79914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8650" indent="-269875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98525" indent="-269875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169988" indent="-269875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439863" indent="-269875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970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3542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114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68663" indent="-269875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pl-PL" altLang="pl-PL" sz="2000" b="1"/>
              <a:t>  </a:t>
            </a:r>
          </a:p>
        </p:txBody>
      </p:sp>
      <p:sp>
        <p:nvSpPr>
          <p:cNvPr id="30726" name="AutoShape 4" descr="data:image/jpeg;base64,/9j/4AAQSkZJRgABAQAAAQABAAD/2wCEAAkGBhQSEBUUExQWFRUWGBoZGBgXGR0fIBwhGx4aHB0eHBwbHCYeHh4jGhwXIS8gIycpLi0sHiAxNTAqNSYrLCkBCQoKBQUFDQUFDSkYEhgpKSkpKSkpKSkpKSkpKSkpKSkpKSkpKSkpKSkpKSkpKSkpKSkpKSkpKSkpKSkpKSkpKf/AABEIAJwBQwMBIgACEQEDEQH/xAAcAAACAwEBAQEAAAAAAAAAAAAABQQGBwMCAQj/xABBEAACAQIEBAQEBAUCAwgDAAABAhEDIQAEEjEFBkFREyJhcTKBkaEHQlKxFCPB0fBi4YKS8RUWFyQzNHLCQ7LS/8QAFAEBAAAAAAAAAAAAAAAAAAAAAP/EABQRAQAAAAAAAAAAAAAAAAAAAAD/2gAMAwEAAhEDEQA/ANxwYMGAMGDBgDBgwqz/ADClMeXz3ixEfXacAyrVlQSzBR3JgfU4WZjmigoJDh46Lf77ffGecezL18yHZyy30oNUL6aSNJ6X95xH5eztyukuCTvBjf5f0wF1pfiDTLMDTIiYvcx8oH1+uIFHnusxaEpxfeYXtJ1XJ/thDzDxFARTAAaQ0HtYTcfbHfhtAN+aRFxAi/t/Y4CVV/EatRVvETUb6SBYdpgfewxD5e/FKvUqlKqqSTACrAgx1LTPtPXthdzDwwuSRAHVgelrQL/9MLuHcqstZKlNmOgXD/C4MmVaZmCLReDtgNdPM9NQPEBU9QLx/tvibw3i9Kuuqk4brGxHaQbxvfGM558y+Yhj/LAta/sTPT2+eHGazVKnSpmlXK1k6qTaIkEqbjuCR9cBrWDGYcu8/ZkFVqKtRDckv5h6ap819rH3xf8Ah/HaVaIYBv0MQG+k3+WAYYMGDAGDBgwBgwYMAYMGDAGDBiPnM/TpKWqOFAvc/sNzgJGDFI4p+J1NCVpIah6G/wCwvhH/AOJFarP82lQUbkg2+qsT9sBqeORzSfqX6jGI8Z4qXbxP4w1x+lCZEXAZWE/OPliXW4JU8dqTVGCgypLWZT5gduq/02wGzM4AkmB64+g4xipkmanXdazslDSYJJ+IhQOsEenT5YbcuVs7Tp66TAr1UqSB6WETPaMBqWDFC/7/ANWletSJF7r/ANBGGeQ/EChVjSyztBJBntcRv64C1YMc6NYMJGOmAMGDBgDBgwYAwYMGAMGDBgDBgxXeYeMnSyUj5hYkb/L07nAQebOIvWpmnRZlWYZgR5h2FiQPXFF4VmhROhtcMYYM0wRaQDcW6bWxdeFcRpsAXMbarGJmNx8+2EvHMlSV9YCsxINr7zfSD2PvvgI9ZNY8jAx3j33Efv1xO4VTojSzqqsQBM9e49Y9cQuC06bAlLyVkMbgyQ3T7EYY0OEkuYIJEHrNjO3c+tsAs4zlFq1FpeHJUavGKSLnaRebWE2ice+EUFpEifLG43B6kA/XD7It4epKikTfb1998J+N5EtUlRFNiPcE2AMep3+dsB0p1QSQxkfqG99rC1/XCvO8WQ+SkhAFllTpWOtrffDHK8LAXTLdrt3sQCR++Of/AGRrUBgVCkFbw0jqYgEEdhgFtKhp8rE6iCSx6nqPQQfpiMnBJPiBYuYmCTf5wCRIxfcvSTT5tJUREQDa29jbHzO1Muskt8N4I/y5wCPg3L8oW8NU66bxO979e4xwzzNqHlWmwuPN29In/Bj3nOd6fieCGCsROkA9OsfUXxAzXEqyuW0qq9FgM7m99xpAn0OAu3COeKbMtGsYqEC4HlM2BP6Z+mLVj8w8X4i+ZrK+tKKIxV2plhcG5YN6AxfqPXG2ch82rXpikzSUCqGbdj2JPxH1G+AuWDBgwBgwYMAYMGK1zZzcuVGhQS5G8WWe/rgJXMvMgy1MkQX7f7bnGYZ/MV81U1VCT2AtveIiRadsNMjlDmSatSppO41C0T2kE3nD9qtNE/kp5uh3P/CLkj/J64CtZbg5ogyNBiQumWMx13E9zhPxrIeIxDOS1oF3vtZQIn5e8Yf5vPOzwdRqkTFxbu0zAEG8n03wup5+tRqAImVaGDNXcksi7nSDIDAAwRM2wCKnypWMmnl6l1gHw3B+Rgfbt88XSvwRs21B2K0R4KB2YeYMJsqhpkWmbDFKrfiHxOrPh0kHZ2YmQdjp1BdoO0emOeYr5yplaNR68VC9RapIUyQWI8oURt3O+22A0M5CjlMrXpmuCtWPNCqPS7fmOxMnYEAHBybxLL0kIaoA076jeJE+20T98Z9kMo9V1NXxMw6GV8hZR3hRqWDvPqMXY8HhdbUKlIk7jyD3ANhHqL23wFg4vTpvSYqFfrIsdzcSDJtE++Kxmfw6p1P5i1NFywkAR3Bgx6/9MMeHZIatXjQZ+ELqJ7kxYA7nt6Yb+NrlbapIEm0W2A6xcz9cBUslxavkm8zakuNUyRFpi8jF+5a5lGYWGgP8vMO4HptGE1XIs7fzArnYnSAB7RaRBvPU2wtp8LNB/GoVComWW4nraRabjtgNJwYT8H5hWvAAtB80jcGIiZnc4cYAwYMGAMGDBgDBgx8dwASbAXOAUcf4x4QCL8bfMgdwP72xWFpWBN5G8WtuL3nb645cQzHiVmdjZj130zYew7Y6UM2psp1DuDcevT6YBrw00dMEEEmLiAD6Ht1jEDmDgRHnpqSwvpPX033icfKucUHzMSD8x2m9573w0y+fV1AJkbn80e0XjAUgcEY1dTeUtMMp7xIINp++2HHCspVpAqWkKDBBYEi/YzvJ3xZM/RgAKyja0gH6Nvhdns4tO9wR+URB7zgEeby2ZqaSzllBFgQIB7AYb8GrUzT0VW8yyNjP+WH9MKv+8aCPMwY6mGkHy6CoIIPTzC49dosuqcXqvUK0qbw250hr7WIk3nc/XASM61Q5yopUGghGliRJbSrFYBnylgJOHY46qqiuQWgCSfnfv1xR8hw/MNSKqxUM7MJsWncmRJOnSbYZ0uWcxXphWCuLFH6i1ri3e+Ad8ZStmlUZeslFbnUFm3pJInrthBmOF1EC069UuqG5UgA2mDbz36fTErKp/CAvVe5Etr6W6bCRYb/MYg5LmGhmGLU4Y9VaSreltMN9emA5VQlDTamqmxIRWm83LAsT6f4eHFxKk03PmACqQYETETcAzt7Yd/xSi5VWpEXVu/cRcAbTB3F98eKlOgh1ofIJLLdyto8pi4HeMBlYyOYrPNRRoU6Hvt1YRME7EAkjbDvgLtQqpCu1PSZeT5SsFSoJgidiAMcOc+ZKRUU8uZZyCSoMQbgyQBPqOxwjpc2sFIIl53LdB0JPz2wH6d5T41/EULmXTysSImwIPzH3nDvGWfhlzNSqMp1hfEFkmfMYGm1hv1jYY1PAGDBjhns4tKmXbYYBPzZzYmTpzY1CPKp/c+mMnytY5ms1R7/mLHYm+5v2x053dszWd08wY/rJge9remFXC8r4dNmFTWjwwEbRGqYvEwJMevfAWI8ciAT5V2t7TF4xKocapxCsdRvsAB+o6pGn1xU8xnRomLCR5RO079hb9seeW8yM1X8JXKoILsCIUDrAAHtP9DAWnN8SGkBEZnc6QPjc32WQIki312GFdHl3PV1dUy9QioSn8xQmgWkkk3sTt64b57jWTyLFtPnAgVGmT6AAD4h+nfvGKxW/E3iGZqMKJFOnf+YQYgdiTY3wDXKfhlVUEZjN0qKiRpE6hcjrpDCNjPbHLLtlcquh861RNUgjw0qNIEwDqhZhtVmJJ3G6Y5F69QHNV3q7kqWNx6wZi98e8nlslSYxTWoxne4mdrg9trnAWynxrKVwUpcTzlKRGkVg49DLDUPUagMT8py7RLBxmMw5/VWKOPWL6l6d9uuKxXymTdUqeBTV9ZCgMFLRBIgC+8Q0TaDbHelm6NKmUy71aXxEq76lWTAUCNSmI2J9QcBZKvLRR/K4qmxhYJWfdrg36D544Vq2h/Mdv1QCBbcA3jv0uMeeA86nQabruCGv2sStxf13FtsQuK8OqyagZ61FhJYRKg9HYwLm4awPvOAsuU5lRv5aEofWd+sk/X9sfM5xJQoViG7ENeTYCIiL/sMKITwxUsZADHUohohTHiAEH0nYb9FebfUDDKQR5lV7i/t6E4DjxnM1KNVjRIINjJgGwYGIMGbY0Tl7m0MFSsCgOkI52aQLG9iJAxmPEs87IulVcBgNROwgA+bv2+87478JZPMurzgAAlo9gFG3Xe+A3LBhNyzxR61MipGpCACPzCLE+sg/2GHOAMGDBgDCrmHMRS0AwW9OnWewNhhrircf0vWIMSgAAJ+Z6+v2wFS4zw5lGuBeASs3J2Avc/K/Xa0fI5N9MEldRsI277WOLbTzIYFNEhSLkb+3t/k4jVkCGDA9eltv6YCE3DGZBMBgY7Se/rb9hjlleKU8u4ao+nSIIYnf0B9P8th/k+KKkyNX3PUdP64r3MVcNUpsoKkkAgqIN7gg/M+mAUc9ZivUPi5VhDAeZiAACRGnqZ2wx5eya1KASuRUJMsJIE9Bfp88M9FGsj0iaetZsx2BmLA72MWxxy+Tp0J6af03+ek4DzV4DQA+HTBsuom3aQYuSdrY7tUy6gCpR1ICLNEgz09xOOVDjeXqVGhG8VBpIMAEN1BiAvtP2xCrczVVYUtMFptOw9zvaDA9cB0PMapl2UFYQNNN5UgyYOqCNoiY7Y68N5qQ0/5aqtV11QwMmfQEC974j06NJh4pBcqwLNq+IbE7EHRvcjbFV4p4pqNUpaayLeA4BM3UKNIkR19cBz5hfw5qVKauIukxBtaCSu53HUCBiocM4LVrVjVDpTKwyoXCkraVJBABibGCcXh1qeAz/wALUHlkgs2o9SFn4SLiL4hcOfKFCcsmYpvoWoRKwomxKlTq2jr/AEwHCrnXqr4qsHAbSxiCBB7SCsSO3ScdeG0KxGpXVSjESzQd7FVQsSY9vqcWLh3DalWHqElBAFEUvCiSBICgi89lkxiXxT8OULLURHy6CZDQSxI3ABOntBAHpgK5U4NRqtqhajtEsECRBn4F66pkkk3OKFzNyvWpVWYU5VySNInTJkgwLRtNsbKvDRTGhKVTMVF8wvpUb/FouSPU4rXMH4geC3gVqYWSNQ8OBAiZ1LcA9Lz88BR+RlrU84KIQh6g8oMi63kR8XXb0x+quHqwpJrMtAk/5++PzdW4zlqeZGZp1AXEEb2jzHYwN1Fh0xuHL3ML1qi31I6gj4bSA3S5tFje84C04zr8SeKsHCLU0qIEAfmM9R7joY+uNDqVAoJNgBJ+WMQ5w4m1Ylgq+ckwR3Nvby4BfRzK1HYO+gdbFtXT6x1Mes4kDNBCpOjST5HCsWaAYUqR8W94M3NsRuE5e40wmkCTsB8iZk/0w0r8RpxDAuT1FiPafMB1mf7YDrnszRq0CpSalU6FMTc9dIIFj123wretS4XlGYqjs7N4iyJJnym28CPS59cQ8ijVsyX0RSonVqVjBIuFUC0n5wJPbHA0RnszqfUUpmAJsx6nawG09fQYD5wOnqH8Tm11MfgUgEKp2ABMLbHc821KLzQ8lMSunSsgNYsAfKT06+mPPFD5lor5WJ0QZ0x3BgwIG3pOLBkvwirNR8SnXVn30spUG22oMYPqQfUYCBR/ENKQBVZqRerVUsZibLo36WOn+rrh/P8Al2M/w6l0E6vCUeYg3EKu4DCPXCXKaAzUa6y6m6MsxBAJB2kG1tvbE7gmfpKtcLoAKCO5jVdfUAhZB72wELiXNuTzqNQTKA1zHhhECMjC06liF7gx/TFLqPURoZQpTcPc+lhvsNj8hi5tXWnDoFFQeXSBDGWEzpuvufpiYuUylV6aGkDUMkl9V4tICspABjeY3tgFfD8lUzFNVqC6gEFQsERAssR26nvi1cu51hTKFFcCzqSICm4YD7dIIw34CuXQslIkINJiSYJ3U9QQbhj98VzmXIGi7VaBNRpkEMLjqCAB5je8jpbrgOHEeFMPOpXw5Pl0/D2DdOuwwqz2ZLmFaIgjTYgjbbEjKZ13cagfOLD9vvN/XHejyzUrPYhAACWa22wkbYCHlMg9QMZIcWVZGg9STAkEi3zx88ImPL/MCxvN/ci8H0G5w+zWVrU1Ul1OkAXVgTF4DAsImTYDfFfqVKjkxLHawkGJtt0wFo5TzLUa6lnIlrjuu3fa/W4tjWFMicYTw/xA41AAGAAbEGfXp6ADGz8CcnLoCZIUA/0+0YBhgwYMAHGe1OP0/GZvDIhi2ppJMkgwDAAjYH7Y0CoDpMGDBg4zDiGdFNSrrTaRaJM9TfYLtvfAW+nnQ6O9GosiJAg6bSAR3iMV6hxx9bzsDoaQIGoBhsOx3wj5b4mzaWuigwJE26WE30mb7YZ8fziZdjmEKujoEzCERABJWojbalkyOo22wD3JmgBJ32I9uojeb7YQc1pQelTrKzqwZVIUNeXAV5tJXYwbqT2GKhU5irNSfw1ckzFxv08w6bH54m8rV86iBM9W8RVaUpmCBM31Bbm5gGQMBy4hnHWrqp03qFeoVQvWxYGTuTfqTGJeRoZnMlWIRKbLAIJJJE6gRaB2icPc3w+hTpmrqOgAsyhSWBFyygTqESCsYY8LpM9WhVp1B4Hhk6rSxMhbEWgQST7d8BXuI8lV1TXRQ1AbkKwVui7u0CAJta07k49cE5SqZglKhemEIC6npmRp21IxLLc9j9MWzPcdramRcu7eHYkAAPIJgHUYtEm/tbFTPCcwjPUy9alQAglWQvciSNxYXFsBw4pyFm8qGNKoDTaJRSoaOoGo36dcLuG5LiFAnx6LGklwUpFrWjzKDMC1x06DDg8TzFInxc3RBuAalKYgSBpD3m0YrfF+a+KZV/FZaNVB5g1IkCI3KapkXv8AcwMBo6U6WaRVuGgiRM+uof7donEah+HwAJpOgcSA8bgSIYdxJ2tscJuCfiplswgWrUA2LKykNJ/1G+/Ubd+uLXnONFUNVQtWmEut9QU7w0mQB/XAVbijulMtVkVYAPnhS3aWEDbfHbjfPlUZSlUVNbEGAwKyQIMESDBJHviLzfxrLVss1iLQYYgeu3XYTGK5neL/AMNw3J1TT1JDAkSHkN1np1BHpN8Bbm/EwZfLUwKNStXqSfLKIYiYqNPlWwG5J6DHfhdVOMZfMJmsoEqUxIGvWpLK2hgdwbdh0whq8x5LOZdHzFZaBU3IlywPa+oG3tvj5y3zBk8rXqVqebmg4QP4iwPLJQqoJabkRHywGdZnl2mHamBE6SLG19MAAyb73jbG2/h9Up0cohbW1Vf5bao8unygiOpXTJ3/AK5zwXm2jVrGo584ZlmBGkG1SdgY0iD1GL/wfOIaULYaoiD27nckCcBeeO/+2q3iUYT7iMY/x/hvhVIAJ0gFrzsBImB7XvbGp8RzQ/hqOrZmQH5ea/8Ay4pmY4pVWszUkLkX2BPXaTE+hN8Bn1d67qxp0/LRWWA2F4m/uNr4+LmNeTWsWKjxXpsoCmDpBUmbgE6r9DFuuL4OOrnaFem2WNCoFioYA1CdRkDY7Hee2KZwzg6lM3lWEsQlRWB6qGBheuqVBv2OA58ObVlP5cy7MSWO7fCACN+pjtv3w2yf/lzSIiRAgAT5wwBMXI/LHc4rScS8LJNT1AlKu2m3xE9pAvEjv9GeVzxpsozNN6lNlYwCQHlT5Qw6b3G1oNsB34yKyP4qIC1E9j5hPmBANx8pkYa5P8R2/hzUpEU2BiqpEi3+omBfuJuIxEqccy9Ov/L1+E4iKhJZWW2kMTJlSN72N8el4XwioxqtqZjeASAT6yNJ9zFwcAuzFcV0LuCXqgtbylSdgBI6b7dfXH3geRreWmrwAQxExbST33jsb7YnVqNDM11XL1FQK0QYJuIgdRIO89MNsjR0V3poJJp6gVI+IECDqBiQV3Bm/pgF3L3C6dRKiFYLCC4X4r9YkC4/rfEPmPiz5en4Bpa5byssGbHqCCh7xYx2x14flMwuYZkDfE0wmoAWgEmyxfaNxi2rwIVEmtVlIOkKCXnrvYCDG+AzDg3Hq1DXLMHZpYqLAfp2kmZ77YuXCOPEgmqAWI+IiRPZjFu0jEziHLlBkhWbU0kF1uQs2IQ9DEi284RVMqGXw0IA02XbvF/cHtgLIc7l6VAOq0y7fmFysm8XC3nHzLZ5HS5KsDqYnb0titcK4XmXpGQugR5r2PW+3+emJ2T4JXkK/lFjBW49hPzHvgGzcRpajqssyDe8iO8f9cJuM0XNRBRQlCSJUN5Tc+boFMHtfE2rwzSyr5Sq7RvtEt0ntGL5wHhlNUkGZgsCftG0T3wFKyvA6rJIAF4JYGQbER2G98XnlXMaXagSupUVoEg7kExAgbRj5xTNosED4bCIMHpJm0z/AJMY8cuMwzBBI0+HYecgktNiwuReZuNS4C0YMGDAfG2xjFd1auaZUjRAkkHT7kEiQZiJgAkY2jGS8RyH8NnKgRVZCzMUjeSTIM2v6YDsMsQBoChAIDTc/LaN/r1xN4RypTKs7prY2+Iwe8jaBa0YMtnqWgsFPQ6YneO3UXw+y/FqSiwXWwETabdbSSIgz3GAjcO4J4cKtNQNhAsbbA77TjnxfkejWGhg2iQSVaIMyJjoDeBF8R+IcxVKkgBQAJIuDI9469t8JuJ8cqoFYCSDcgn+8bYB/W4PT8Wm1MnyELuQSDYxH1vvt1xLqcDdQWot67fsptYRfCbhTM0O5MmLWubbmZ+XphrmuI1dEJTaIBVpAjeVI3gfQ9MBXuK0OIMpVKqUmGzu6AsGJBBG82Nz7YjUuU8xTpwc8C7TIoLIZiZE6tgLggfbCnieQzeYco9ZGWzeGlMkhj3Je0ROoiMVnNUc5Sb/APOLwNBVdXaSJj3Bm22AZ0vwzOYzDNXzryh8qmixM7kIDV1EC2NJy/ItLwwgrVNP6qgE9bbjoeo+uKRwLktMwxauK7VCRDfxLdfUAffthlxLkBUplaVXNU2vYV2IMRMBiY6Xm+2ATcc/BWhdqWcRWJNyp0g+umQBG/b2x54fls1w9WybNRzqVVhWU+SiwInxNQBby3A7geuKhlPGTNsuYr5hSpOnzfHcTcmIgybbY01MsfA1LXZiASAYgCLgAKoFov1wCHjeRogIpQvJsdMhCbsYPW5gDE/mrhVOnlcpS0lwymoVJlbqNlO0TNrSTiucN4Nmc5mhqJVNQHk/TILMbCBpEb/PF9zdWrWrBa6Cl4KEeSCGkiGUHYFVjSdvlgM14hyRl6jTTq01OgsQrKR7ATuNu89MQ/8Aw2YEMG1pBJkhTbcggmw26fbG35EUQhYUkTe4A6kiSIkmbk+owkyeQ0qwqUlraxpUkqoa94Y2MKTIifpgMwp8Hp0SrMEpKVPWQfYsxkkGSIEdCRi88nV1fKO6OShYBZ6QADvtIP3xF5w4QXzIy1NPIQVFWRuegsSLW7Riw8ncmDJUaFKowZ3MkKLXYnV3J0aRt0wFg5zouKGWVbkTM7WSJPsCcIaVWonxU3DDoO/uRGk97zfF75jzS0qaVHEqribTuCP9vnivU+cVA00l1sLADtFpgduo7DAVtcuzZgszlJpgMFUG8nSL7TO5Gw+vfPcvBdOkqWWAT6Ei1yLmNv7Y5vx+q+ZVXSmNYIE1CdWnzBWkagYBEyZPbfCHjfHG8YhqyyxMh0BYBhsIMKSCL32HtgGOa5Rp1KL05QCJ8UQSLgsWA80WBiIGINPgyItL+cKgGmIEdxBYiTJ2jee4GH/BOP0aKBJLlgyt5ZN9vMLQJ2jEHOcfo1KLIKK66ZmCZZSrfFBNhPpYx2wEnP8AGssuk5laWvTPw+0BgHAYe/cnqZ6cM50yFLUyUaCgnV0JFhtMgC2w+nU51zVm6ddipBDbkldJud/9Q2+vthJkuXKbHUQWSJYLJ07xa0g2A9cBoPEPxapliiUsvBNtKKwKxM3HXaCN8dOH8zJnn8IOsDzaKawTEXc6NIWDEAS2FdCpl4FBQtJhBFSDYgWUqvlYbSDeJhgYx64Shp5nx6qhKgJ1AA6F2WJO8m89QffAS+J855kVGoKtYpRJBDCC0dRphSv9MTcjzHmXp2oMEW5LAA+3UwfbFlfMZY02aQGqgEhhIJHxeeNz5o9yMdstx+itNaNECIEzGrtMTIn174Dhw7gKVr1GYSR5WZR7xpAhR7/XHmr+HpaqzgoKN/LdnaxAggBRe/X5YUZjNNVq+HQYaFPncuAA3QFjBlv0qCSDaN8PspxY5MlnWoywJbw3QDeRoJLQD1MD3wEHgfFa1Ck+W/h2Ipu3mC+VZOrUepF+k+mObcIr16jR5FJklokfqkA7TtItO1sTaXGMrmqghwwBJKgmSelgdh6mMNOB8VQ0FdQVkBgsAehEkxMgzPbAQsryqlBY8UmSCS8AWNiLA9PTErilcU0KUykHaSWLeUQSSR1JEX26Y65jm+mikoEZgsdSdX0+He+KpnuN1GqFqSB2NxaRewtG89MBIr5GtWqKVcKqmZEWHXSCIJjvti2cuJFSS5aZA2EW7KbbHFNTiGc0q1SgFXvBXf0AOLDynWZq6ahAhoHQWPTAXjBgwYAxU+cFSnLsshgLCbkRaQQe2LZhVzNwZMzl2Vk1MoLJ3DAGIPrcfPAYZm+eBUqvSpB0AnzCSYBOwkk3hb+nbE7hnGIpguqq14MkmZi9rE4p/AqMZmqCWVNemTfq3kEXDG1v7zjQuE8rywbSYkwJHlj1gy28mYGwwEBuN+ZFh2qMAAqb3iSb2jr6fTD/ACOQJpVJhDE+c2t72774l8NqZYEFSCTPTaDHvEjFlTIal8sRpuNwZ3BB2IsRFjgKzwHj9JaYVnUk9RaI7SOmO2b57SdBazGxFw39vUdMeOaOQVegXMBlkqKXlM//ABBhukgzOKry7nKVVjlM9SppUEswZQvii+l0P5WEC097HbAXrIhC4ACEldVyQSDYle++IHH+DU2RwdSkizMu4EyCo73uLyZw34bywKS03pkVFW6vTAU6YO4Bv26nHDmTmVRTMJpZRqJcC0A7BtxOA88sqlNCZUeGBPf+8gbYX5D8Qctnc02V01Kbw166IAQD5tJDSTF9sZ7lfxQSmSwXSTJYAGYkwGJMkybCTAt0xJzn4kUWBqEhalirCnLEbEXt3E364Czc25VKJ1nQvZ4kiCCYGxkW+eFud5mqVKdOjljqaodDwJJFgdp6En064WNkM/xNAURsvSuDUrCAVJA8oiT1gDe2IQ4/k+Fs9HKK1WqRpNYqDUm3kgkoombLM2mYwF/zuaThdD0UFqh/M5633AiIjcnHDhXEKlak1WoNIrnX0hR+VZJBkD+uKZwzhtfNf+Zz+tKazpWoSASDZtBETpNu5k9sWHh2WOtRq1U2EqIN1m0NENY98BYhwJ2oirapTaDGrQy+6izD0md98NszSNJ9YVW00wiLfyndiRPWYtj5k+GVKYVWYgSDAi29yeh6ffEqrXFY6BqU/m1HY++59+u+Ap1bOkVabBV1ayFUXE1Dp+USMXbJ5cVM0LMFpHyzEeQBQV9N7+mOT8JAqUTpWaRLQFnoQgkdNR3PbDTgeXgu1oMAHrP5vvGAOasr4mTqqNwuof8ACQf2BxkGWy7Mx0yHHWfhBMiQLAncD1PbG6MJEYzfMcFXLVmT8sllnrqNiWJHW0zJNugwFO4tlfCzKPV/9NXiSLX8pt3lj9sTuIcF4dVbXmK4pPEFQCZAsDMxMWNjhxxNKNcrRc+VlKusEaA2xJkxebelu+K1S/C9WcF6jMQfKw6jcWgQY7zO84Bi/B8swBylRnTppIB77nr7YccY5cStSmjIaAtQjowDEljYmQYsMe+HcpmkwnWZ6tIMbidMwek+2H1WlUVYqkmk2+xJnpqtHeQem2Ao68igJDFiA66tbE3CwpF9KLPp0xFzvC1yyt4i0wvcL0In17K37DbFzqZ+ijlcyfEBEI9xqUEEqwO8EAgmdz0wizWdy9RzpDdAoMkR2t022wC1eXaVeiCKr1LakldMDuo0TFiN5xLznLFSA1W41MAQbFRJkj8pix9R7YYvxOKumnRZjBhKi7SIhXsLgWVu2/TE3JcYpLSZCC1QAgoxkLO4ZTscBFynD6dMq7uwKrADLIEgd2iT5rxt88RUza1KpBgLt+kn0kbY4ZkV8zVDaSsHe0QTv7bY+vy34YBIXU3mLbz/APW/c4CfWzSUaXwqYJ8tIzJNoF7epj6YT8d4y1fwvAqMtRSLCS0bQSDFrWNrYZ5XNUKaFiXJH6YIJ6Qsb9LY9cv5Sm5NTeeoNgJ2mIB9+vfALF4c4TX4TVntrqfBMSdJIIZhB6z62OHPB+Ak0KTJIJUzAgHzmLySxvGww9zXEaeWos1RtZXzaoUGOgaBDfLfEThPE48tFXKOS2kgEAn4osOvYj2wBQ4GKrsrH4QQsQNo3MdcespyaaNRTTB31b2kdCCSI9Yw1zfCG3W+02v1kxt16YgH+Ikrq8u1puNoAA/rgJqZdtR8dtWoSFGgKv8A8etu53x74Bl0FU6L21MZJHmNgAdupt2xFXlkMhUlyLzJif8Al2v64Z8rcLFGjYltRJ1HcgWW/W374BzgwYMAYMGDAZ/zVwBKFVqqUpFVtTEAAKdrmOskzPphbQru4KEkKbdvSAfX740fimS8Wi6SRqFoMX6X98ZpXqFCZB1oYg2gCZ3sekH7YD5lcotPM+EwKl50Hq+juu4I3kAja2GdfOMjEUa8NAkFgNXa8EHfp/TCniPiZmmIfSylSjgXWJsb/CdrelrY45fMJJ/iCdYuQzTsblDsVtuCMB74rxzPmmAKKtoHmPir5/WTG3oJvj5muALnqFOpXy6giIqC0GelSxIjoR32OJPD3ytdRUStIDMPKA21iG6g73BIIj3x0o5elRpnw28pI6Tr7AAEfInpvtgO1KlWy1GKU1qEeYeIdQI/Q9xr/wBJIB7jCir+JOUZj/FMwVV0+FmaJJno6tpJggGRPbDfg2YZiSLSTYII/wCYGx9cMf4bLsjqyeIxk/zApC6twsCYj398Bn3EuO8vhtSZei562qm5vPxAEX/fHqtzplTS05HKKWaJFHLLEkC2speOs/fF0p8ByVBNS5dKjsDOlVnqCJKxiNT5vylAmkabURqB0pTBO0ecmVFusbYDN+J80cXzCaNT0adhcw9zAk/EBPaPtiRk+VW4VTXMVGQliFLqJ0kgyoZvLMTMT09sXHmTia06fj5R3c2IpkiHtJBMFgSL2IFoG+FGV/EzL8TQZTOoaNR5QPClVJuCQRaCIwC/Kc2UswDRDmqRPkqidQ3IWLE9NsNOGcUqJTCU8rWFJBYaCIEm5IbcWgjpviFl/wAJ6mSzC1KTisoE6hpm0kwt2Ei1p33w7zL1szSZQyLAAApSxGxMtZdUSNK9dz0wDVubEIHiKbhRvBsT1PWScccnzFqqaVUtP5hJUXsJIHS8RinZzhlSkQq6nO3WSYEWEzJjcgY9JTGURw9VjUqDUxaIXYFZFjHXtYYDQK3HCf5dFiWaBI3JNrRffvi88OynhUkSZIFz3O5P1nGdfhRwd6p/jKgIS4pBtyTYt6CBA+fbGnYAxVfxA5efMUNVE6aqe91O4gbkbj598WrBgMo5VyNJXVGOpmnUXMlifLJbr/a0Yd57LeHClryNPmF12ufoJxK5t4CU1V6XUy47GPiHpIEjaYMgTiHkssKayZOoGXmbiLvAtItsANhgJ1XOhIdiNQGm7QR3AYm/sR8zhDxDj3iNYkLvE9/Ta+IHMnGDU/lq8Adhcx36+xk7nFTqU2VoO9o9ZNgPt9cA/wA3VeopRQWv8IuSBaAWsN98MuXeX2NSnuW/MrnaL7zB6XicQeFUe4Ktbf1tMevTFxyGYoLRLI4Z+wOkhpmL7AdbYCbxrQabu0FlvpTdtMwB3P5cV3JUBmIO1QbKY1QB3BEwLR9BhTxvO19cJTUBiZqU4BXtqXUFMn0kQL4g5GjmF8zFwwMioLEiTEkeU7dPXAPs9xU0mKhG1hSSEvI3sdyY6b46cP5nyjApWc0aiqPUNM2VYIDCw8vfEzhPFjX/AJdakHQ2LxLBh3A2I3kbb4S8V4M9Mg0yPMZXUxMjaBpgm43gmYOAOI8FGY8ygAi4VLMV6FotMD1w8yXLlVKP/po5BMaSVt0lCSrH1BB9MQeFFqShnJ1WuDqBN+0TI32xfMukpIsWvG/2OAz2rw5mdWrr5EaQFGoPHQhZEBjsRJwz4ghpzUCsvVVECZIi5MKZAscWXNUKmryqnqIMfMz+4wi4pwxyoFRISbQWIW/xNuR7AR69MAmp1BUOvM56vWrfEKOWdqdKmRsNQHni0sTf9PTD7L59XpMJIkSWDQ2ruCYAg+n0wm5gy1NaNPTUMFiCyQdgbkEWHtBjEHhtZqdn8qNPUSI9Ok9xgLhQ4kK66KdQOR5Gdb+YwIMACYkntiz06YUADYCB8sV3lThtvGIKrEUxAEg3Lkdz0Pb3xZMAYMGDAGDBgwBiqc2cmLmCaqMyuLsq7PHpuGjqN/vi14MBi9KmKbeWp0k2BERJ1kCF6kYVcZylOvSYFxTnUVMSCIvII73gY0nnDkIZjz0fKd2p2Cue97ave3tjCudqeaytfQyNTADaJBuJEt2JB03BbvgHPLvAHytJulTVOrzRA28vYr1tvucWHhOYYt/5iq2g30pCj2Y3Y/KOuK/ytxqk9ApmHDqoGohypUbyGPuOhFsNchwnJks+VzaqWvoqtc7/AJj5b9PlgLnlM9RB0oOlxf79B7Y7ZWupJYgaZ7eX5dvl74g8J5fr6CUAKz0IN9tifvJwZ3KVSCvhum4J029CLRgJ9HPUw4poxM3BMmb38wED54753kfKMwLjVNidRB6noL374Q0GKKJUFx+YCCe84ecM449Sy0yknc05J99xOAj5nl6jSGmltIIDm5gzO0xjM+ZuQ3FQ5rL3ZDrZG6kHV073Eftjac1wJ2QGZO8EAfuftiDmOXKjKAzpS7m39Lm3qPfAZS/OGbzCLTyqGiIXxWVNLxN1DGWY+oMQRi28G4GDRsY0wWLEqq9bWEe5PfDpuB5egdXjNU/0oqi8fqJJA9sK89/FZpdNIaKYOkKpgTtJAlmI/VB+WAkVuO0cuumiA1SPM5Xef0ek2EDr64V8B5FqZ+vrrMy0FfUUEQTvB31NN+y2xYOEfhoxdXrsBESFHmI7augP+Rvi/ZXKpTQIihVGwH+d+uA+5fLqiKiAKqgBQLAAbAY6YMGAMGDBgPhGM65y5XrUddWg00N2pndO+m109Dtfpto2PhGAwXhWRNcys6ZIMCdJG4N7dI79MWrL8ISwKqYuDeQYhrG1o9dpsRh1xXk5Mu71sv5A3xBQfLPoPyyP+H22W6airIbWx+EgE7bkGIJNzGA65uglGkSKhp1LXU7dQbbmcIq65h6wL6HneppIYx0bzaWtHrv0xIydOpXaQRE9QP8AN+uJlfiEgU1AL9PoJMdDgHCcHQ0BVZg2gAmRsI6gn7DHTPZLXSC20dWXsRMqAbnbeRhXwriVVFBBInvtvfcQe/8AkYe5GrKCS3mgkwAR0gdgPTAJeF8uinVJGorazNA+UC2x6+2GGfdayI40vUg3jYTAA9Z6+/ph9/DSyACF+JpAvp2Em+8fTFTzFICtEACbbmCSZM/PAKmy9UkhGAjcEwL7ATvtMG22GvDuaGpgLUET1UggH+/cdPbHmrRnLM4gOzFgfSYG3YA9MSK3L1I0xrbSzbEAmCOpJ6b9sA0L1TS8XUGBFgCZHT2n2jFX/wC2WovrJb5sfc/5O+LPwHhr09SvU1oRZYj/AGHXfCXmLg9KogVahSNmXSf3ET88BLyecy2aU1BU8OoLllMGwiSCLmCb/Q4mcI4KtYh289IGQXEGoQbGB+URufit0F03K3IJ8r1wAomyyvi9i6RCg7+UieojfQlWBAsBgPuDBgwBgwYMAYMGDAGDBgwBiJxHhNLMKFrU1cAyNQ2PcHcH1GJeDAZhzp+DiV1ByopowizFgDHQlZHpsIxjPFOSuIZOp58tUUKzBWA1Kbn4Tsehn2x+tcfCMB+dOR+a8yiEEvYwIVrx67Eydhf3xb0/EmsDHiX7H/e8Y0zMcvZdySaSgncr5SY7lYJwp4nyHlKl6lPxD/r833YE4CvUOd6zr0B/UIm/+kz+2E3EubcyWKipUBPYQI+RAJ297Wwz4zQXLtopomkgWKL07QLfLDPlrgNPNIKlQsCpBATSBcSfy4CovxXMOqnxCQt4JMk9/QYOErmMyw0B3vFgdPvq2AjuR/fUqPKeVVtQoqT3aW//AGJv64apTAEAADsMBTuF8jOf/c1Bp/RTJ+7ED9vmMWrI8Op0V001Cj7n3JufniTgwBgwYMAYMGDAGDBgwBgwYMAYS8W5Uo1laJpM27U/LPeY79SIPrh1gwFCz3C8xlUIWl4qE20SdPYsLNHfcfSDw4XQNHz6fEdgZjaQY2+lpn53xomIeb4TSqDzIPceU/8AMsHAUyiS7lmIAJkgCwvve4GHK5IiSDYKvlm89Qu24t88dc5yuoFq1YD9MowttOtCTHc3xXcvxWsQQarEey//AM4Cy5/iSPNHUVciBex2m4O8ThQ/D/Dp+YgKJEt+03tP0wspw7hmVSSSJjaAdht9RhxU4DSqUjVcMz6Tcsft2+WA9mtlqag+KsEFYQyYsRYevXEscZoLCAtJ6DzMSehRZOJHDOAUgNZliQBso7dUUE+5k4a5fKJTEIqqOygD9sAopePVSETwVI+Krdo9KY/+xHscSMty/TVg7zVcbFogf/FR5RHtPrhpgwBgwYMAYMGDAGDBgwH/2Q==">
            <a:extLst>
              <a:ext uri="{FF2B5EF4-FFF2-40B4-BE49-F238E27FC236}">
                <a16:creationId xmlns:a16="http://schemas.microsoft.com/office/drawing/2014/main" id="{61A1304F-9D67-41D6-8BD1-8AC546951B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3222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pl-PL" altLang="pl-PL"/>
          </a:p>
        </p:txBody>
      </p:sp>
      <p:sp>
        <p:nvSpPr>
          <p:cNvPr id="30728" name="Prostokąt 5">
            <a:extLst>
              <a:ext uri="{FF2B5EF4-FFF2-40B4-BE49-F238E27FC236}">
                <a16:creationId xmlns:a16="http://schemas.microsoft.com/office/drawing/2014/main" id="{28797581-22C7-4AC8-945A-F6292C261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2382" y="582304"/>
            <a:ext cx="5443113" cy="357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l-PL" altLang="pl-PL" sz="2000" b="1" dirty="0"/>
              <a:t>Centrum Pieniądza NBP </a:t>
            </a:r>
            <a:br>
              <a:rPr lang="pl-PL" altLang="pl-PL" sz="2000" b="1" dirty="0"/>
            </a:br>
            <a:r>
              <a:rPr lang="pl-PL" altLang="pl-PL" sz="2000" b="1" dirty="0"/>
              <a:t>im. Sławomira S. Skrzypka</a:t>
            </a:r>
          </a:p>
          <a:p>
            <a:endParaRPr lang="pl-PL" altLang="pl-PL" sz="1200" dirty="0"/>
          </a:p>
          <a:p>
            <a:r>
              <a:rPr lang="pl-PL" altLang="pl-PL" sz="1200" dirty="0"/>
              <a:t> </a:t>
            </a:r>
          </a:p>
          <a:p>
            <a:r>
              <a:rPr lang="pl-PL" altLang="pl-PL" dirty="0">
                <a:cs typeface="Times New Roman" panose="02020603050405020304" pitchFamily="18" charset="0"/>
              </a:rPr>
              <a:t>Centrum Pieniądza NBP im. Sławomira S. Skrzypka działa od 2016 roku</a:t>
            </a:r>
          </a:p>
          <a:p>
            <a:endParaRPr lang="pl-PL" altLang="pl-PL" dirty="0">
              <a:cs typeface="Times New Roman" panose="02020603050405020304" pitchFamily="18" charset="0"/>
            </a:endParaRPr>
          </a:p>
          <a:p>
            <a:r>
              <a:rPr lang="pl-PL" altLang="pl-PL" dirty="0">
                <a:cs typeface="Times New Roman" panose="02020603050405020304" pitchFamily="18" charset="0"/>
              </a:rPr>
              <a:t>Jest to najbardziej interaktywna placówka edukacyjna w naszej części Europy.</a:t>
            </a:r>
          </a:p>
          <a:p>
            <a:endParaRPr lang="pl-PL" altLang="pl-PL" dirty="0">
              <a:cs typeface="Times New Roman" panose="02020603050405020304" pitchFamily="18" charset="0"/>
            </a:endParaRPr>
          </a:p>
          <a:p>
            <a:r>
              <a:rPr lang="pl-PL" altLang="pl-PL" dirty="0">
                <a:cs typeface="Times New Roman" panose="02020603050405020304" pitchFamily="18" charset="0"/>
              </a:rPr>
              <a:t>Wśród atrakcji bezcenne okazy monet z Polski i różnych krajów świata, skarbiec czy laboratorium autentyczności banknotów.</a:t>
            </a:r>
          </a:p>
        </p:txBody>
      </p:sp>
      <p:pic>
        <p:nvPicPr>
          <p:cNvPr id="30729" name="Obraz 2" descr="Obraz zawierający wewnątrz&#10;&#10;Opis wygenerowany automatycznie">
            <a:extLst>
              <a:ext uri="{FF2B5EF4-FFF2-40B4-BE49-F238E27FC236}">
                <a16:creationId xmlns:a16="http://schemas.microsoft.com/office/drawing/2014/main" id="{0A34FACE-B4BF-48BC-8179-8FF536ED0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38" y="1563638"/>
            <a:ext cx="3348374" cy="2232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ymbol zastępczy tekstu 7">
            <a:extLst>
              <a:ext uri="{FF2B5EF4-FFF2-40B4-BE49-F238E27FC236}">
                <a16:creationId xmlns:a16="http://schemas.microsoft.com/office/drawing/2014/main" id="{3CD551BE-DBB5-B844-A193-3619417F95EC}"/>
              </a:ext>
            </a:extLst>
          </p:cNvPr>
          <p:cNvSpPr txBox="1">
            <a:spLocks/>
          </p:cNvSpPr>
          <p:nvPr/>
        </p:nvSpPr>
        <p:spPr>
          <a:xfrm>
            <a:off x="1800225" y="182563"/>
            <a:ext cx="65166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6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E52"/>
              </a:buClr>
              <a:buSzPct val="100000"/>
              <a:buFont typeface="Wingdings" panose="05000000000000000000" pitchFamily="2" charset="2"/>
              <a:buChar char="Ø"/>
              <a:tabLst/>
              <a:defRPr lang="pl-PL" sz="16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Pct val="100000"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7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000" indent="0">
              <a:buNone/>
            </a:pPr>
            <a:r>
              <a:rPr lang="pl-PL" sz="1000" dirty="0"/>
              <a:t>Dofinansowanie projektów z zakresu edukacji ekonomicznej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ymbol zastępczy numeru slajdu 3">
            <a:extLst>
              <a:ext uri="{FF2B5EF4-FFF2-40B4-BE49-F238E27FC236}">
                <a16:creationId xmlns:a16="http://schemas.microsoft.com/office/drawing/2014/main" id="{1A3526DA-D0A0-408F-A4C0-510E8A00DE7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567738" y="184150"/>
            <a:ext cx="27781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fld id="{002452DD-5980-4E76-8940-96A26CE09EBE}" type="slidenum">
              <a:rPr lang="pl-PL" altLang="pl-PL" sz="10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t>22</a:t>
            </a:fld>
            <a:endParaRPr lang="pl-PL" altLang="pl-PL" sz="1000">
              <a:solidFill>
                <a:srgbClr val="898989"/>
              </a:solidFill>
            </a:endParaRPr>
          </a:p>
        </p:txBody>
      </p:sp>
      <p:cxnSp>
        <p:nvCxnSpPr>
          <p:cNvPr id="49155" name="Łącznik prostoliniowy 8">
            <a:extLst>
              <a:ext uri="{FF2B5EF4-FFF2-40B4-BE49-F238E27FC236}">
                <a16:creationId xmlns:a16="http://schemas.microsoft.com/office/drawing/2014/main" id="{5CE90E3E-BB87-455F-A79F-8C8E064B97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4163" y="1235075"/>
            <a:ext cx="0" cy="0"/>
          </a:xfrm>
          <a:prstGeom prst="line">
            <a:avLst/>
          </a:prstGeom>
          <a:noFill/>
          <a:ln w="9525">
            <a:solidFill>
              <a:srgbClr val="007A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56" name="Łącznik prostoliniowy 22">
            <a:extLst>
              <a:ext uri="{FF2B5EF4-FFF2-40B4-BE49-F238E27FC236}">
                <a16:creationId xmlns:a16="http://schemas.microsoft.com/office/drawing/2014/main" id="{8CF81B22-C3DB-432B-89AB-39ADE6AFC69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19700" y="1203325"/>
            <a:ext cx="0" cy="0"/>
          </a:xfrm>
          <a:prstGeom prst="line">
            <a:avLst/>
          </a:prstGeom>
          <a:noFill/>
          <a:ln w="9525">
            <a:solidFill>
              <a:srgbClr val="007A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57" name="AutoShape 4" descr="data:image/jpeg;base64,/9j/4AAQSkZJRgABAQAAAQABAAD/2wCEAAkGBhQSEBUUExQWFRUWGBoZGBgXGR0fIBwhGx4aHB0eHBwbHCYeHh4jGhwXIS8gIycpLi0sHiAxNTAqNSYrLCkBCQoKBQUFDQUFDSkYEhgpKSkpKSkpKSkpKSkpKSkpKSkpKSkpKSkpKSkpKSkpKSkpKSkpKSkpKSkpKSkpKSkpKf/AABEIAJwBQwMBIgACEQEDEQH/xAAcAAACAwEBAQEAAAAAAAAAAAAABQQGBwMCAQj/xABBEAACAQIEBAQEBAUCAwgDAAABAhEDIQAEEjEFBkFREyJhcTKBkaEHQlKxFCPB0fBi4YKS8RUWFyQzNHLCQ7LS/8QAFAEBAAAAAAAAAAAAAAAAAAAAAP/EABQRAQAAAAAAAAAAAAAAAAAAAAD/2gAMAwEAAhEDEQA/ANxwYMGAMGDBgDBgwqz/ADClMeXz3ixEfXacAyrVlQSzBR3JgfU4WZjmigoJDh46Lf77ffGecezL18yHZyy30oNUL6aSNJ6X95xH5eztyukuCTvBjf5f0wF1pfiDTLMDTIiYvcx8oH1+uIFHnusxaEpxfeYXtJ1XJ/thDzDxFARTAAaQ0HtYTcfbHfhtAN+aRFxAi/t/Y4CVV/EatRVvETUb6SBYdpgfewxD5e/FKvUqlKqqSTACrAgx1LTPtPXthdzDwwuSRAHVgelrQL/9MLuHcqstZKlNmOgXD/C4MmVaZmCLReDtgNdPM9NQPEBU9QLx/tvibw3i9Kuuqk4brGxHaQbxvfGM558y+Yhj/LAta/sTPT2+eHGazVKnSpmlXK1k6qTaIkEqbjuCR9cBrWDGYcu8/ZkFVqKtRDckv5h6ap819rH3xf8Ah/HaVaIYBv0MQG+k3+WAYYMGDAGDBgwBgwYMAYMGDAGDBiPnM/TpKWqOFAvc/sNzgJGDFI4p+J1NCVpIah6G/wCwvhH/AOJFarP82lQUbkg2+qsT9sBqeORzSfqX6jGI8Z4qXbxP4w1x+lCZEXAZWE/OPliXW4JU8dqTVGCgypLWZT5gduq/02wGzM4AkmB64+g4xipkmanXdazslDSYJJ+IhQOsEenT5YbcuVs7Tp66TAr1UqSB6WETPaMBqWDFC/7/ANWletSJF7r/ANBGGeQ/EChVjSyztBJBntcRv64C1YMc6NYMJGOmAMGDBgDBgwYAwYMGAMGDBgDBgxXeYeMnSyUj5hYkb/L07nAQebOIvWpmnRZlWYZgR5h2FiQPXFF4VmhROhtcMYYM0wRaQDcW6bWxdeFcRpsAXMbarGJmNx8+2EvHMlSV9YCsxINr7zfSD2PvvgI9ZNY8jAx3j33Efv1xO4VTojSzqqsQBM9e49Y9cQuC06bAlLyVkMbgyQ3T7EYY0OEkuYIJEHrNjO3c+tsAs4zlFq1FpeHJUavGKSLnaRebWE2ice+EUFpEifLG43B6kA/XD7It4epKikTfb1998J+N5EtUlRFNiPcE2AMep3+dsB0p1QSQxkfqG99rC1/XCvO8WQ+SkhAFllTpWOtrffDHK8LAXTLdrt3sQCR++Of/AGRrUBgVCkFbw0jqYgEEdhgFtKhp8rE6iCSx6nqPQQfpiMnBJPiBYuYmCTf5wCRIxfcvSTT5tJUREQDa29jbHzO1Muskt8N4I/y5wCPg3L8oW8NU66bxO979e4xwzzNqHlWmwuPN29In/Bj3nOd6fieCGCsROkA9OsfUXxAzXEqyuW0qq9FgM7m99xpAn0OAu3COeKbMtGsYqEC4HlM2BP6Z+mLVj8w8X4i+ZrK+tKKIxV2plhcG5YN6AxfqPXG2ch82rXpikzSUCqGbdj2JPxH1G+AuWDBgwBgwYMAYMGK1zZzcuVGhQS5G8WWe/rgJXMvMgy1MkQX7f7bnGYZ/MV81U1VCT2AtveIiRadsNMjlDmSatSppO41C0T2kE3nD9qtNE/kp5uh3P/CLkj/J64CtZbg5ogyNBiQumWMx13E9zhPxrIeIxDOS1oF3vtZQIn5e8Yf5vPOzwdRqkTFxbu0zAEG8n03wup5+tRqAImVaGDNXcksi7nSDIDAAwRM2wCKnypWMmnl6l1gHw3B+Rgfbt88XSvwRs21B2K0R4KB2YeYMJsqhpkWmbDFKrfiHxOrPh0kHZ2YmQdjp1BdoO0emOeYr5yplaNR68VC9RapIUyQWI8oURt3O+22A0M5CjlMrXpmuCtWPNCqPS7fmOxMnYEAHBybxLL0kIaoA076jeJE+20T98Z9kMo9V1NXxMw6GV8hZR3hRqWDvPqMXY8HhdbUKlIk7jyD3ANhHqL23wFg4vTpvSYqFfrIsdzcSDJtE++Kxmfw6p1P5i1NFywkAR3Bgx6/9MMeHZIatXjQZ+ELqJ7kxYA7nt6Yb+NrlbapIEm0W2A6xcz9cBUslxavkm8zakuNUyRFpi8jF+5a5lGYWGgP8vMO4HptGE1XIs7fzArnYnSAB7RaRBvPU2wtp8LNB/GoVComWW4nraRabjtgNJwYT8H5hWvAAtB80jcGIiZnc4cYAwYMGAMGDBgDBgx8dwASbAXOAUcf4x4QCL8bfMgdwP72xWFpWBN5G8WtuL3nb645cQzHiVmdjZj130zYew7Y6UM2psp1DuDcevT6YBrw00dMEEEmLiAD6Ht1jEDmDgRHnpqSwvpPX033icfKucUHzMSD8x2m9573w0y+fV1AJkbn80e0XjAUgcEY1dTeUtMMp7xIINp++2HHCspVpAqWkKDBBYEi/YzvJ3xZM/RgAKyja0gH6Nvhdns4tO9wR+URB7zgEeby2ZqaSzllBFgQIB7AYb8GrUzT0VW8yyNjP+WH9MKv+8aCPMwY6mGkHy6CoIIPTzC49dosuqcXqvUK0qbw250hr7WIk3nc/XASM61Q5yopUGghGliRJbSrFYBnylgJOHY46qqiuQWgCSfnfv1xR8hw/MNSKqxUM7MJsWncmRJOnSbYZ0uWcxXphWCuLFH6i1ri3e+Ad8ZStmlUZeslFbnUFm3pJInrthBmOF1EC069UuqG5UgA2mDbz36fTErKp/CAvVe5Etr6W6bCRYb/MYg5LmGhmGLU4Y9VaSreltMN9emA5VQlDTamqmxIRWm83LAsT6f4eHFxKk03PmACqQYETETcAzt7Yd/xSi5VWpEXVu/cRcAbTB3F98eKlOgh1ofIJLLdyto8pi4HeMBlYyOYrPNRRoU6Hvt1YRME7EAkjbDvgLtQqpCu1PSZeT5SsFSoJgidiAMcOc+ZKRUU8uZZyCSoMQbgyQBPqOxwjpc2sFIIl53LdB0JPz2wH6d5T41/EULmXTysSImwIPzH3nDvGWfhlzNSqMp1hfEFkmfMYGm1hv1jYY1PAGDBjhns4tKmXbYYBPzZzYmTpzY1CPKp/c+mMnytY5ms1R7/mLHYm+5v2x053dszWd08wY/rJge9remFXC8r4dNmFTWjwwEbRGqYvEwJMevfAWI8ciAT5V2t7TF4xKocapxCsdRvsAB+o6pGn1xU8xnRomLCR5RO079hb9seeW8yM1X8JXKoILsCIUDrAAHtP9DAWnN8SGkBEZnc6QPjc32WQIki312GFdHl3PV1dUy9QioSn8xQmgWkkk3sTt64b57jWTyLFtPnAgVGmT6AAD4h+nfvGKxW/E3iGZqMKJFOnf+YQYgdiTY3wDXKfhlVUEZjN0qKiRpE6hcjrpDCNjPbHLLtlcquh861RNUgjw0qNIEwDqhZhtVmJJ3G6Y5F69QHNV3q7kqWNx6wZi98e8nlslSYxTWoxne4mdrg9trnAWynxrKVwUpcTzlKRGkVg49DLDUPUagMT8py7RLBxmMw5/VWKOPWL6l6d9uuKxXymTdUqeBTV9ZCgMFLRBIgC+8Q0TaDbHelm6NKmUy71aXxEq76lWTAUCNSmI2J9QcBZKvLRR/K4qmxhYJWfdrg36D544Vq2h/Mdv1QCBbcA3jv0uMeeA86nQabruCGv2sStxf13FtsQuK8OqyagZ61FhJYRKg9HYwLm4awPvOAsuU5lRv5aEofWd+sk/X9sfM5xJQoViG7ENeTYCIiL/sMKITwxUsZADHUohohTHiAEH0nYb9FebfUDDKQR5lV7i/t6E4DjxnM1KNVjRIINjJgGwYGIMGbY0Tl7m0MFSsCgOkI52aQLG9iJAxmPEs87IulVcBgNROwgA+bv2+87478JZPMurzgAAlo9gFG3Xe+A3LBhNyzxR61MipGpCACPzCLE+sg/2GHOAMGDBgDCrmHMRS0AwW9OnWewNhhrircf0vWIMSgAAJ+Z6+v2wFS4zw5lGuBeASs3J2Avc/K/Xa0fI5N9MEldRsI277WOLbTzIYFNEhSLkb+3t/k4jVkCGDA9eltv6YCE3DGZBMBgY7Se/rb9hjlleKU8u4ao+nSIIYnf0B9P8th/k+KKkyNX3PUdP64r3MVcNUpsoKkkAgqIN7gg/M+mAUc9ZivUPi5VhDAeZiAACRGnqZ2wx5eya1KASuRUJMsJIE9Bfp88M9FGsj0iaetZsx2BmLA72MWxxy+Tp0J6af03+ek4DzV4DQA+HTBsuom3aQYuSdrY7tUy6gCpR1ICLNEgz09xOOVDjeXqVGhG8VBpIMAEN1BiAvtP2xCrczVVYUtMFptOw9zvaDA9cB0PMapl2UFYQNNN5UgyYOqCNoiY7Y68N5qQ0/5aqtV11QwMmfQEC974j06NJh4pBcqwLNq+IbE7EHRvcjbFV4p4pqNUpaayLeA4BM3UKNIkR19cBz5hfw5qVKauIukxBtaCSu53HUCBiocM4LVrVjVDpTKwyoXCkraVJBABibGCcXh1qeAz/wALUHlkgs2o9SFn4SLiL4hcOfKFCcsmYpvoWoRKwomxKlTq2jr/AEwHCrnXqr4qsHAbSxiCBB7SCsSO3ScdeG0KxGpXVSjESzQd7FVQsSY9vqcWLh3DalWHqElBAFEUvCiSBICgi89lkxiXxT8OULLURHy6CZDQSxI3ABOntBAHpgK5U4NRqtqhajtEsECRBn4F66pkkk3OKFzNyvWpVWYU5VySNInTJkgwLRtNsbKvDRTGhKVTMVF8wvpUb/FouSPU4rXMH4geC3gVqYWSNQ8OBAiZ1LcA9Lz88BR+RlrU84KIQh6g8oMi63kR8XXb0x+quHqwpJrMtAk/5++PzdW4zlqeZGZp1AXEEb2jzHYwN1Fh0xuHL3ML1qi31I6gj4bSA3S5tFje84C04zr8SeKsHCLU0qIEAfmM9R7joY+uNDqVAoJNgBJ+WMQ5w4m1Ylgq+ckwR3Nvby4BfRzK1HYO+gdbFtXT6x1Mes4kDNBCpOjST5HCsWaAYUqR8W94M3NsRuE5e40wmkCTsB8iZk/0w0r8RpxDAuT1FiPafMB1mf7YDrnszRq0CpSalU6FMTc9dIIFj123wretS4XlGYqjs7N4iyJJnym28CPS59cQ8ijVsyX0RSonVqVjBIuFUC0n5wJPbHA0RnszqfUUpmAJsx6nawG09fQYD5wOnqH8Tm11MfgUgEKp2ABMLbHc821KLzQ8lMSunSsgNYsAfKT06+mPPFD5lor5WJ0QZ0x3BgwIG3pOLBkvwirNR8SnXVn30spUG22oMYPqQfUYCBR/ENKQBVZqRerVUsZibLo36WOn+rrh/P8Al2M/w6l0E6vCUeYg3EKu4DCPXCXKaAzUa6y6m6MsxBAJB2kG1tvbE7gmfpKtcLoAKCO5jVdfUAhZB72wELiXNuTzqNQTKA1zHhhECMjC06liF7gx/TFLqPURoZQpTcPc+lhvsNj8hi5tXWnDoFFQeXSBDGWEzpuvufpiYuUylV6aGkDUMkl9V4tICspABjeY3tgFfD8lUzFNVqC6gEFQsERAssR26nvi1cu51hTKFFcCzqSICm4YD7dIIw34CuXQslIkINJiSYJ3U9QQbhj98VzmXIGi7VaBNRpkEMLjqCAB5je8jpbrgOHEeFMPOpXw5Pl0/D2DdOuwwqz2ZLmFaIgjTYgjbbEjKZ13cagfOLD9vvN/XHejyzUrPYhAACWa22wkbYCHlMg9QMZIcWVZGg9STAkEi3zx88ImPL/MCxvN/ci8H0G5w+zWVrU1Ul1OkAXVgTF4DAsImTYDfFfqVKjkxLHawkGJtt0wFo5TzLUa6lnIlrjuu3fa/W4tjWFMicYTw/xA41AAGAAbEGfXp6ADGz8CcnLoCZIUA/0+0YBhgwYMAHGe1OP0/GZvDIhi2ppJMkgwDAAjYH7Y0CoDpMGDBg4zDiGdFNSrrTaRaJM9TfYLtvfAW+nnQ6O9GosiJAg6bSAR3iMV6hxx9bzsDoaQIGoBhsOx3wj5b4mzaWuigwJE26WE30mb7YZ8fziZdjmEKujoEzCERABJWojbalkyOo22wD3JmgBJ32I9uojeb7YQc1pQelTrKzqwZVIUNeXAV5tJXYwbqT2GKhU5irNSfw1ckzFxv08w6bH54m8rV86iBM9W8RVaUpmCBM31Bbm5gGQMBy4hnHWrqp03qFeoVQvWxYGTuTfqTGJeRoZnMlWIRKbLAIJJJE6gRaB2icPc3w+hTpmrqOgAsyhSWBFyygTqESCsYY8LpM9WhVp1B4Hhk6rSxMhbEWgQST7d8BXuI8lV1TXRQ1AbkKwVui7u0CAJta07k49cE5SqZglKhemEIC6npmRp21IxLLc9j9MWzPcdramRcu7eHYkAAPIJgHUYtEm/tbFTPCcwjPUy9alQAglWQvciSNxYXFsBw4pyFm8qGNKoDTaJRSoaOoGo36dcLuG5LiFAnx6LGklwUpFrWjzKDMC1x06DDg8TzFInxc3RBuAalKYgSBpD3m0YrfF+a+KZV/FZaNVB5g1IkCI3KapkXv8AcwMBo6U6WaRVuGgiRM+uof7donEah+HwAJpOgcSA8bgSIYdxJ2tscJuCfiplswgWrUA2LKykNJ/1G+/Ubd+uLXnONFUNVQtWmEut9QU7w0mQB/XAVbijulMtVkVYAPnhS3aWEDbfHbjfPlUZSlUVNbEGAwKyQIMESDBJHviLzfxrLVss1iLQYYgeu3XYTGK5neL/AMNw3J1TT1JDAkSHkN1np1BHpN8Bbm/EwZfLUwKNStXqSfLKIYiYqNPlWwG5J6DHfhdVOMZfMJmsoEqUxIGvWpLK2hgdwbdh0whq8x5LOZdHzFZaBU3IlywPa+oG3tvj5y3zBk8rXqVqebmg4QP4iwPLJQqoJabkRHywGdZnl2mHamBE6SLG19MAAyb73jbG2/h9Up0cohbW1Vf5bao8unygiOpXTJ3/AK5zwXm2jVrGo584ZlmBGkG1SdgY0iD1GL/wfOIaULYaoiD27nckCcBeeO/+2q3iUYT7iMY/x/hvhVIAJ0gFrzsBImB7XvbGp8RzQ/hqOrZmQH5ea/8Ay4pmY4pVWszUkLkX2BPXaTE+hN8Bn1d67qxp0/LRWWA2F4m/uNr4+LmNeTWsWKjxXpsoCmDpBUmbgE6r9DFuuL4OOrnaFem2WNCoFioYA1CdRkDY7Hee2KZwzg6lM3lWEsQlRWB6qGBheuqVBv2OA58ObVlP5cy7MSWO7fCACN+pjtv3w2yf/lzSIiRAgAT5wwBMXI/LHc4rScS8LJNT1AlKu2m3xE9pAvEjv9GeVzxpsozNN6lNlYwCQHlT5Qw6b3G1oNsB34yKyP4qIC1E9j5hPmBANx8pkYa5P8R2/hzUpEU2BiqpEi3+omBfuJuIxEqccy9Ov/L1+E4iKhJZWW2kMTJlSN72N8el4XwioxqtqZjeASAT6yNJ9zFwcAuzFcV0LuCXqgtbylSdgBI6b7dfXH3geRreWmrwAQxExbST33jsb7YnVqNDM11XL1FQK0QYJuIgdRIO89MNsjR0V3poJJp6gVI+IECDqBiQV3Bm/pgF3L3C6dRKiFYLCC4X4r9YkC4/rfEPmPiz5en4Bpa5byssGbHqCCh7xYx2x14flMwuYZkDfE0wmoAWgEmyxfaNxi2rwIVEmtVlIOkKCXnrvYCDG+AzDg3Hq1DXLMHZpYqLAfp2kmZ77YuXCOPEgmqAWI+IiRPZjFu0jEziHLlBkhWbU0kF1uQs2IQ9DEi284RVMqGXw0IA02XbvF/cHtgLIc7l6VAOq0y7fmFysm8XC3nHzLZ5HS5KsDqYnb0titcK4XmXpGQugR5r2PW+3+emJ2T4JXkK/lFjBW49hPzHvgGzcRpajqssyDe8iO8f9cJuM0XNRBRQlCSJUN5Tc+boFMHtfE2rwzSyr5Sq7RvtEt0ntGL5wHhlNUkGZgsCftG0T3wFKyvA6rJIAF4JYGQbER2G98XnlXMaXagSupUVoEg7kExAgbRj5xTNosED4bCIMHpJm0z/AJMY8cuMwzBBI0+HYecgktNiwuReZuNS4C0YMGDAfG2xjFd1auaZUjRAkkHT7kEiQZiJgAkY2jGS8RyH8NnKgRVZCzMUjeSTIM2v6YDsMsQBoChAIDTc/LaN/r1xN4RypTKs7prY2+Iwe8jaBa0YMtnqWgsFPQ6YneO3UXw+y/FqSiwXWwETabdbSSIgz3GAjcO4J4cKtNQNhAsbbA77TjnxfkejWGhg2iQSVaIMyJjoDeBF8R+IcxVKkgBQAJIuDI9469t8JuJ8cqoFYCSDcgn+8bYB/W4PT8Wm1MnyELuQSDYxH1vvt1xLqcDdQWot67fsptYRfCbhTM0O5MmLWubbmZ+XphrmuI1dEJTaIBVpAjeVI3gfQ9MBXuK0OIMpVKqUmGzu6AsGJBBG82Nz7YjUuU8xTpwc8C7TIoLIZiZE6tgLggfbCnieQzeYco9ZGWzeGlMkhj3Je0ROoiMVnNUc5Sb/APOLwNBVdXaSJj3Bm22AZ0vwzOYzDNXzryh8qmixM7kIDV1EC2NJy/ItLwwgrVNP6qgE9bbjoeo+uKRwLktMwxauK7VCRDfxLdfUAffthlxLkBUplaVXNU2vYV2IMRMBiY6Xm+2ATcc/BWhdqWcRWJNyp0g+umQBG/b2x54fls1w9WybNRzqVVhWU+SiwInxNQBby3A7geuKhlPGTNsuYr5hSpOnzfHcTcmIgybbY01MsfA1LXZiASAYgCLgAKoFov1wCHjeRogIpQvJsdMhCbsYPW5gDE/mrhVOnlcpS0lwymoVJlbqNlO0TNrSTiucN4Nmc5mhqJVNQHk/TILMbCBpEb/PF9zdWrWrBa6Cl4KEeSCGkiGUHYFVjSdvlgM14hyRl6jTTq01OgsQrKR7ATuNu89MQ/8Aw2YEMG1pBJkhTbcggmw26fbG35EUQhYUkTe4A6kiSIkmbk+owkyeQ0qwqUlraxpUkqoa94Y2MKTIifpgMwp8Hp0SrMEpKVPWQfYsxkkGSIEdCRi88nV1fKO6OShYBZ6QADvtIP3xF5w4QXzIy1NPIQVFWRuegsSLW7Riw8ncmDJUaFKowZ3MkKLXYnV3J0aRt0wFg5zouKGWVbkTM7WSJPsCcIaVWonxU3DDoO/uRGk97zfF75jzS0qaVHEqribTuCP9vnivU+cVA00l1sLADtFpgduo7DAVtcuzZgszlJpgMFUG8nSL7TO5Gw+vfPcvBdOkqWWAT6Ei1yLmNv7Y5vx+q+ZVXSmNYIE1CdWnzBWkagYBEyZPbfCHjfHG8YhqyyxMh0BYBhsIMKSCL32HtgGOa5Rp1KL05QCJ8UQSLgsWA80WBiIGINPgyItL+cKgGmIEdxBYiTJ2jee4GH/BOP0aKBJLlgyt5ZN9vMLQJ2jEHOcfo1KLIKK66ZmCZZSrfFBNhPpYx2wEnP8AGssuk5laWvTPw+0BgHAYe/cnqZ6cM50yFLUyUaCgnV0JFhtMgC2w+nU51zVm6ddipBDbkldJud/9Q2+vthJkuXKbHUQWSJYLJ07xa0g2A9cBoPEPxapliiUsvBNtKKwKxM3HXaCN8dOH8zJnn8IOsDzaKawTEXc6NIWDEAS2FdCpl4FBQtJhBFSDYgWUqvlYbSDeJhgYx64Shp5nx6qhKgJ1AA6F2WJO8m89QffAS+J855kVGoKtYpRJBDCC0dRphSv9MTcjzHmXp2oMEW5LAA+3UwfbFlfMZY02aQGqgEhhIJHxeeNz5o9yMdstx+itNaNECIEzGrtMTIn174Dhw7gKVr1GYSR5WZR7xpAhR7/XHmr+HpaqzgoKN/LdnaxAggBRe/X5YUZjNNVq+HQYaFPncuAA3QFjBlv0qCSDaN8PspxY5MlnWoywJbw3QDeRoJLQD1MD3wEHgfFa1Ck+W/h2Ipu3mC+VZOrUepF+k+mObcIr16jR5FJklokfqkA7TtItO1sTaXGMrmqghwwBJKgmSelgdh6mMNOB8VQ0FdQVkBgsAehEkxMgzPbAQsryqlBY8UmSCS8AWNiLA9PTErilcU0KUykHaSWLeUQSSR1JEX26Y65jm+mikoEZgsdSdX0+He+KpnuN1GqFqSB2NxaRewtG89MBIr5GtWqKVcKqmZEWHXSCIJjvti2cuJFSS5aZA2EW7KbbHFNTiGc0q1SgFXvBXf0AOLDynWZq6ahAhoHQWPTAXjBgwYAxU+cFSnLsshgLCbkRaQQe2LZhVzNwZMzl2Vk1MoLJ3DAGIPrcfPAYZm+eBUqvSpB0AnzCSYBOwkk3hb+nbE7hnGIpguqq14MkmZi9rE4p/AqMZmqCWVNemTfq3kEXDG1v7zjQuE8rywbSYkwJHlj1gy28mYGwwEBuN+ZFh2qMAAqb3iSb2jr6fTD/ACOQJpVJhDE+c2t72774l8NqZYEFSCTPTaDHvEjFlTIal8sRpuNwZ3BB2IsRFjgKzwHj9JaYVnUk9RaI7SOmO2b57SdBazGxFw39vUdMeOaOQVegXMBlkqKXlM//ABBhukgzOKry7nKVVjlM9SppUEswZQvii+l0P5WEC097HbAXrIhC4ACEldVyQSDYle++IHH+DU2RwdSkizMu4EyCo73uLyZw34bywKS03pkVFW6vTAU6YO4Bv26nHDmTmVRTMJpZRqJcC0A7BtxOA88sqlNCZUeGBPf+8gbYX5D8Qctnc02V01Kbw166IAQD5tJDSTF9sZ7lfxQSmSwXSTJYAGYkwGJMkybCTAt0xJzn4kUWBqEhalirCnLEbEXt3E364Czc25VKJ1nQvZ4kiCCYGxkW+eFud5mqVKdOjljqaodDwJJFgdp6En064WNkM/xNAURsvSuDUrCAVJA8oiT1gDe2IQ4/k+Fs9HKK1WqRpNYqDUm3kgkoombLM2mYwF/zuaThdD0UFqh/M5633AiIjcnHDhXEKlak1WoNIrnX0hR+VZJBkD+uKZwzhtfNf+Zz+tKazpWoSASDZtBETpNu5k9sWHh2WOtRq1U2EqIN1m0NENY98BYhwJ2oirapTaDGrQy+6izD0md98NszSNJ9YVW00wiLfyndiRPWYtj5k+GVKYVWYgSDAi29yeh6ffEqrXFY6BqU/m1HY++59+u+Ap1bOkVabBV1ayFUXE1Dp+USMXbJ5cVM0LMFpHyzEeQBQV9N7+mOT8JAqUTpWaRLQFnoQgkdNR3PbDTgeXgu1oMAHrP5vvGAOasr4mTqqNwuof8ACQf2BxkGWy7Mx0yHHWfhBMiQLAncD1PbG6MJEYzfMcFXLVmT8sllnrqNiWJHW0zJNugwFO4tlfCzKPV/9NXiSLX8pt3lj9sTuIcF4dVbXmK4pPEFQCZAsDMxMWNjhxxNKNcrRc+VlKusEaA2xJkxebelu+K1S/C9WcF6jMQfKw6jcWgQY7zO84Bi/B8swBylRnTppIB77nr7YccY5cStSmjIaAtQjowDEljYmQYsMe+HcpmkwnWZ6tIMbidMwek+2H1WlUVYqkmk2+xJnpqtHeQem2Ao68igJDFiA66tbE3CwpF9KLPp0xFzvC1yyt4i0wvcL0In17K37DbFzqZ+ijlcyfEBEI9xqUEEqwO8EAgmdz0wizWdy9RzpDdAoMkR2t022wC1eXaVeiCKr1LakldMDuo0TFiN5xLznLFSA1W41MAQbFRJkj8pix9R7YYvxOKumnRZjBhKi7SIhXsLgWVu2/TE3JcYpLSZCC1QAgoxkLO4ZTscBFynD6dMq7uwKrADLIEgd2iT5rxt88RUza1KpBgLt+kn0kbY4ZkV8zVDaSsHe0QTv7bY+vy34YBIXU3mLbz/APW/c4CfWzSUaXwqYJ8tIzJNoF7epj6YT8d4y1fwvAqMtRSLCS0bQSDFrWNrYZ5XNUKaFiXJH6YIJ6Qsb9LY9cv5Sm5NTeeoNgJ2mIB9+vfALF4c4TX4TVntrqfBMSdJIIZhB6z62OHPB+Ak0KTJIJUzAgHzmLySxvGww9zXEaeWos1RtZXzaoUGOgaBDfLfEThPE48tFXKOS2kgEAn4osOvYj2wBQ4GKrsrH4QQsQNo3MdcespyaaNRTTB31b2kdCCSI9Yw1zfCG3W+02v1kxt16YgH+Ikrq8u1puNoAA/rgJqZdtR8dtWoSFGgKv8A8etu53x74Bl0FU6L21MZJHmNgAdupt2xFXlkMhUlyLzJif8Al2v64Z8rcLFGjYltRJ1HcgWW/W374BzgwYMAYMGDAZ/zVwBKFVqqUpFVtTEAAKdrmOskzPphbQru4KEkKbdvSAfX740fimS8Wi6SRqFoMX6X98ZpXqFCZB1oYg2gCZ3sekH7YD5lcotPM+EwKl50Hq+juu4I3kAja2GdfOMjEUa8NAkFgNXa8EHfp/TCniPiZmmIfSylSjgXWJsb/CdrelrY45fMJJ/iCdYuQzTsblDsVtuCMB74rxzPmmAKKtoHmPir5/WTG3oJvj5muALnqFOpXy6giIqC0GelSxIjoR32OJPD3ytdRUStIDMPKA21iG6g73BIIj3x0o5elRpnw28pI6Tr7AAEfInpvtgO1KlWy1GKU1qEeYeIdQI/Q9xr/wBJIB7jCir+JOUZj/FMwVV0+FmaJJno6tpJggGRPbDfg2YZiSLSTYII/wCYGx9cMf4bLsjqyeIxk/zApC6twsCYj398Bn3EuO8vhtSZei562qm5vPxAEX/fHqtzplTS05HKKWaJFHLLEkC2speOs/fF0p8ByVBNS5dKjsDOlVnqCJKxiNT5vylAmkabURqB0pTBO0ecmVFusbYDN+J80cXzCaNT0adhcw9zAk/EBPaPtiRk+VW4VTXMVGQliFLqJ0kgyoZvLMTMT09sXHmTia06fj5R3c2IpkiHtJBMFgSL2IFoG+FGV/EzL8TQZTOoaNR5QPClVJuCQRaCIwC/Kc2UswDRDmqRPkqidQ3IWLE9NsNOGcUqJTCU8rWFJBYaCIEm5IbcWgjpviFl/wAJ6mSzC1KTisoE6hpm0kwt2Ei1p33w7zL1szSZQyLAAApSxGxMtZdUSNK9dz0wDVubEIHiKbhRvBsT1PWScccnzFqqaVUtP5hJUXsJIHS8RinZzhlSkQq6nO3WSYEWEzJjcgY9JTGURw9VjUqDUxaIXYFZFjHXtYYDQK3HCf5dFiWaBI3JNrRffvi88OynhUkSZIFz3O5P1nGdfhRwd6p/jKgIS4pBtyTYt6CBA+fbGnYAxVfxA5efMUNVE6aqe91O4gbkbj598WrBgMo5VyNJXVGOpmnUXMlifLJbr/a0Yd57LeHClryNPmF12ufoJxK5t4CU1V6XUy47GPiHpIEjaYMgTiHkssKayZOoGXmbiLvAtItsANhgJ1XOhIdiNQGm7QR3AYm/sR8zhDxDj3iNYkLvE9/Ta+IHMnGDU/lq8Adhcx36+xk7nFTqU2VoO9o9ZNgPt9cA/wA3VeopRQWv8IuSBaAWsN98MuXeX2NSnuW/MrnaL7zB6XicQeFUe4Ktbf1tMevTFxyGYoLRLI4Z+wOkhpmL7AdbYCbxrQabu0FlvpTdtMwB3P5cV3JUBmIO1QbKY1QB3BEwLR9BhTxvO19cJTUBiZqU4BXtqXUFMn0kQL4g5GjmF8zFwwMioLEiTEkeU7dPXAPs9xU0mKhG1hSSEvI3sdyY6b46cP5nyjApWc0aiqPUNM2VYIDCw8vfEzhPFjX/AJdakHQ2LxLBh3A2I3kbb4S8V4M9Mg0yPMZXUxMjaBpgm43gmYOAOI8FGY8ygAi4VLMV6FotMD1w8yXLlVKP/po5BMaSVt0lCSrH1BB9MQeFFqShnJ1WuDqBN+0TI32xfMukpIsWvG/2OAz2rw5mdWrr5EaQFGoPHQhZEBjsRJwz4ghpzUCsvVVECZIi5MKZAscWXNUKmryqnqIMfMz+4wi4pwxyoFRISbQWIW/xNuR7AR69MAmp1BUOvM56vWrfEKOWdqdKmRsNQHni0sTf9PTD7L59XpMJIkSWDQ2ruCYAg+n0wm5gy1NaNPTUMFiCyQdgbkEWHtBjEHhtZqdn8qNPUSI9Ok9xgLhQ4kK66KdQOR5Gdb+YwIMACYkntiz06YUADYCB8sV3lThtvGIKrEUxAEg3Lkdz0Pb3xZMAYMGDAGDBgwBiqc2cmLmCaqMyuLsq7PHpuGjqN/vi14MBi9KmKbeWp0k2BERJ1kCF6kYVcZylOvSYFxTnUVMSCIvII73gY0nnDkIZjz0fKd2p2Cue97ave3tjCudqeaytfQyNTADaJBuJEt2JB03BbvgHPLvAHytJulTVOrzRA28vYr1tvucWHhOYYt/5iq2g30pCj2Y3Y/KOuK/ytxqk9ApmHDqoGohypUbyGPuOhFsNchwnJks+VzaqWvoqtc7/AJj5b9PlgLnlM9RB0oOlxf79B7Y7ZWupJYgaZ7eX5dvl74g8J5fr6CUAKz0IN9tifvJwZ3KVSCvhum4J029CLRgJ9HPUw4poxM3BMmb38wED54753kfKMwLjVNidRB6noL374Q0GKKJUFx+YCCe84ecM449Sy0yknc05J99xOAj5nl6jSGmltIIDm5gzO0xjM+ZuQ3FQ5rL3ZDrZG6kHV073Eftjac1wJ2QGZO8EAfuftiDmOXKjKAzpS7m39Lm3qPfAZS/OGbzCLTyqGiIXxWVNLxN1DGWY+oMQRi28G4GDRsY0wWLEqq9bWEe5PfDpuB5egdXjNU/0oqi8fqJJA9sK89/FZpdNIaKYOkKpgTtJAlmI/VB+WAkVuO0cuumiA1SPM5Xef0ek2EDr64V8B5FqZ+vrrMy0FfUUEQTvB31NN+y2xYOEfhoxdXrsBESFHmI7augP+Rvi/ZXKpTQIihVGwH+d+uA+5fLqiKiAKqgBQLAAbAY6YMGAMGDBgPhGM65y5XrUddWg00N2pndO+m109Dtfpto2PhGAwXhWRNcys6ZIMCdJG4N7dI79MWrL8ISwKqYuDeQYhrG1o9dpsRh1xXk5Mu71sv5A3xBQfLPoPyyP+H22W6airIbWx+EgE7bkGIJNzGA65uglGkSKhp1LXU7dQbbmcIq65h6wL6HneppIYx0bzaWtHrv0xIydOpXaQRE9QP8AN+uJlfiEgU1AL9PoJMdDgHCcHQ0BVZg2gAmRsI6gn7DHTPZLXSC20dWXsRMqAbnbeRhXwriVVFBBInvtvfcQe/8AkYe5GrKCS3mgkwAR0gdgPTAJeF8uinVJGorazNA+UC2x6+2GGfdayI40vUg3jYTAA9Z6+/ph9/DSyACF+JpAvp2Em+8fTFTzFICtEACbbmCSZM/PAKmy9UkhGAjcEwL7ATvtMG22GvDuaGpgLUET1UggH+/cdPbHmrRnLM4gOzFgfSYG3YA9MSK3L1I0xrbSzbEAmCOpJ6b9sA0L1TS8XUGBFgCZHT2n2jFX/wC2WovrJb5sfc/5O+LPwHhr09SvU1oRZYj/AGHXfCXmLg9KogVahSNmXSf3ET88BLyecy2aU1BU8OoLllMGwiSCLmCb/Q4mcI4KtYh289IGQXEGoQbGB+URufit0F03K3IJ8r1wAomyyvi9i6RCg7+UieojfQlWBAsBgPuDBgwBgwYMAYMGDAGDBgwBiJxHhNLMKFrU1cAyNQ2PcHcH1GJeDAZhzp+DiV1ByopowizFgDHQlZHpsIxjPFOSuIZOp58tUUKzBWA1Kbn4Tsehn2x+tcfCMB+dOR+a8yiEEvYwIVrx67Eydhf3xb0/EmsDHiX7H/e8Y0zMcvZdySaSgncr5SY7lYJwp4nyHlKl6lPxD/r833YE4CvUOd6zr0B/UIm/+kz+2E3EubcyWKipUBPYQI+RAJ297Wwz4zQXLtopomkgWKL07QLfLDPlrgNPNIKlQsCpBATSBcSfy4CovxXMOqnxCQt4JMk9/QYOErmMyw0B3vFgdPvq2AjuR/fUqPKeVVtQoqT3aW//AGJv64apTAEAADsMBTuF8jOf/c1Bp/RTJ+7ED9vmMWrI8Op0V001Cj7n3JufniTgwBgwYMAYMGDAGDBgwBgwYMAYS8W5Uo1laJpM27U/LPeY79SIPrh1gwFCz3C8xlUIWl4qE20SdPYsLNHfcfSDw4XQNHz6fEdgZjaQY2+lpn53xomIeb4TSqDzIPceU/8AMsHAUyiS7lmIAJkgCwvve4GHK5IiSDYKvlm89Qu24t88dc5yuoFq1YD9MowttOtCTHc3xXcvxWsQQarEey//AM4Cy5/iSPNHUVciBex2m4O8ThQ/D/Dp+YgKJEt+03tP0wspw7hmVSSSJjaAdht9RhxU4DSqUjVcMz6Tcsft2+WA9mtlqag+KsEFYQyYsRYevXEscZoLCAtJ6DzMSehRZOJHDOAUgNZliQBso7dUUE+5k4a5fKJTEIqqOygD9sAopePVSETwVI+Krdo9KY/+xHscSMty/TVg7zVcbFogf/FR5RHtPrhpgwBgwYMAYMGDAGDBgwH/2Q==">
            <a:extLst>
              <a:ext uri="{FF2B5EF4-FFF2-40B4-BE49-F238E27FC236}">
                <a16:creationId xmlns:a16="http://schemas.microsoft.com/office/drawing/2014/main" id="{6A682041-A78C-46FF-B86E-C5A993FB0E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3222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600"/>
              </a:spcBef>
              <a:buClr>
                <a:srgbClr val="007A70"/>
              </a:buClr>
              <a:buSzPct val="100000"/>
              <a:buFont typeface="Arial" panose="020B0604020202020204" pitchFamily="34" charset="0"/>
              <a:buChar char="■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7A70"/>
              </a:buClr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pl-PL" altLang="pl-PL"/>
          </a:p>
        </p:txBody>
      </p:sp>
      <p:sp>
        <p:nvSpPr>
          <p:cNvPr id="49159" name="pole tekstowe 1">
            <a:extLst>
              <a:ext uri="{FF2B5EF4-FFF2-40B4-BE49-F238E27FC236}">
                <a16:creationId xmlns:a16="http://schemas.microsoft.com/office/drawing/2014/main" id="{A56EADD6-FC13-4636-ACDD-3E42CDAB0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8113" y="1203325"/>
            <a:ext cx="5543550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l-PL" altLang="pl-PL" sz="2800" b="1" dirty="0"/>
              <a:t>Zapraszam do kontaktu</a:t>
            </a:r>
          </a:p>
          <a:p>
            <a:endParaRPr lang="pl-PL" altLang="pl-PL" sz="2800" b="1" dirty="0"/>
          </a:p>
          <a:p>
            <a:endParaRPr lang="pl-PL" altLang="pl-PL" dirty="0"/>
          </a:p>
          <a:p>
            <a:r>
              <a:rPr lang="pl-PL" altLang="pl-PL" dirty="0"/>
              <a:t>Katarzyna Zwarzany, tel. 695 419 212</a:t>
            </a:r>
          </a:p>
          <a:p>
            <a:r>
              <a:rPr lang="pl-PL" altLang="pl-PL" dirty="0">
                <a:hlinkClick r:id="rId2"/>
              </a:rPr>
              <a:t>katarzyna.zwarzany@nbp.pl</a:t>
            </a:r>
            <a:endParaRPr lang="pl-PL" altLang="pl-PL" dirty="0"/>
          </a:p>
          <a:p>
            <a:endParaRPr lang="pl-PL" altLang="pl-PL" dirty="0"/>
          </a:p>
          <a:p>
            <a:endParaRPr lang="pl-PL" altLang="pl-PL" dirty="0"/>
          </a:p>
          <a:p>
            <a:endParaRPr lang="pl-PL" altLang="pl-PL" dirty="0"/>
          </a:p>
        </p:txBody>
      </p:sp>
      <p:sp>
        <p:nvSpPr>
          <p:cNvPr id="2" name="Symbol zastępczy tekstu 7">
            <a:extLst>
              <a:ext uri="{FF2B5EF4-FFF2-40B4-BE49-F238E27FC236}">
                <a16:creationId xmlns:a16="http://schemas.microsoft.com/office/drawing/2014/main" id="{4C40EAC2-0F0D-0EB8-4DEC-7F20482B51CA}"/>
              </a:ext>
            </a:extLst>
          </p:cNvPr>
          <p:cNvSpPr txBox="1">
            <a:spLocks/>
          </p:cNvSpPr>
          <p:nvPr/>
        </p:nvSpPr>
        <p:spPr>
          <a:xfrm>
            <a:off x="1800225" y="182563"/>
            <a:ext cx="65166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6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E52"/>
              </a:buClr>
              <a:buSzPct val="100000"/>
              <a:buFont typeface="Wingdings" panose="05000000000000000000" pitchFamily="2" charset="2"/>
              <a:buChar char="Ø"/>
              <a:tabLst/>
              <a:defRPr lang="pl-PL" sz="16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Pct val="100000"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7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0" marR="0" indent="-27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DAD7D"/>
              </a:buClr>
              <a:buSzTx/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000" indent="0">
              <a:buNone/>
            </a:pPr>
            <a:r>
              <a:rPr lang="pl-PL" sz="1000" dirty="0"/>
              <a:t>Dofinansowanie projektów z zakresu edukacji ekonomicznej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362930"/>
      </p:ext>
    </p:extLst>
  </p:cSld>
  <p:clrMapOvr>
    <a:masterClrMapping/>
  </p:clrMapOvr>
</p:sld>
</file>

<file path=ppt/theme/theme1.xml><?xml version="1.0" encoding="utf-8"?>
<a:theme xmlns:a="http://schemas.openxmlformats.org/drawingml/2006/main" name="Slajdy tytułowe">
  <a:themeElements>
    <a:clrScheme name="NBP">
      <a:dk1>
        <a:sysClr val="windowText" lastClr="000000"/>
      </a:dk1>
      <a:lt1>
        <a:sysClr val="window" lastClr="FFFFFF"/>
      </a:lt1>
      <a:dk2>
        <a:srgbClr val="152E52"/>
      </a:dk2>
      <a:lt2>
        <a:srgbClr val="BDAD7D"/>
      </a:lt2>
      <a:accent1>
        <a:srgbClr val="2F578C"/>
      </a:accent1>
      <a:accent2>
        <a:srgbClr val="58873E"/>
      </a:accent2>
      <a:accent3>
        <a:srgbClr val="FFCC00"/>
      </a:accent3>
      <a:accent4>
        <a:srgbClr val="10BBEF"/>
      </a:accent4>
      <a:accent5>
        <a:srgbClr val="CC654E"/>
      </a:accent5>
      <a:accent6>
        <a:srgbClr val="82368C"/>
      </a:accent6>
      <a:hlink>
        <a:srgbClr val="4A74B0"/>
      </a:hlink>
      <a:folHlink>
        <a:srgbClr val="4A74B0"/>
      </a:folHlink>
    </a:clrScheme>
    <a:fontScheme name="Office — klasyczny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Jasnozielony">
      <a:srgbClr val="AFCA0B"/>
    </a:custClr>
    <a:custClr name="Szary">
      <a:srgbClr val="6F6F6F"/>
    </a:custClr>
    <a:custClr name="Łososiowy">
      <a:srgbClr val="E4AA94"/>
    </a:custClr>
    <a:custClr name="Czerwony">
      <a:srgbClr val="E50040"/>
    </a:custClr>
    <a:custClr name="Szare tło">
      <a:srgbClr val="E8E8E8"/>
    </a:custClr>
    <a:custClr name="Szara ramka">
      <a:srgbClr val="C8C8C8"/>
    </a:custClr>
    <a:custClr name="Niebieskie tło">
      <a:srgbClr val="D5EBF5"/>
    </a:custClr>
    <a:custClr name="Niebieska ramka">
      <a:srgbClr val="B4DCEB"/>
    </a:custClr>
    <a:custClr name="Link">
      <a:srgbClr val="4A74B0"/>
    </a:custClr>
    <a:custClr name="Link aktywny">
      <a:srgbClr val="99142E"/>
    </a:custClr>
  </a:custClrLst>
  <a:extLst>
    <a:ext uri="{05A4C25C-085E-4340-85A3-A5531E510DB2}">
      <thm15:themeFamily xmlns:thm15="http://schemas.microsoft.com/office/thememl/2012/main" name="NBP_podstawowa_16x9_przyklady.potx" id="{918E4236-C81F-440A-A312-B71EF695CEB7}" vid="{375E3923-77D8-443A-A544-6863DF55928D}"/>
    </a:ext>
  </a:extLst>
</a:theme>
</file>

<file path=ppt/theme/theme2.xml><?xml version="1.0" encoding="utf-8"?>
<a:theme xmlns:a="http://schemas.openxmlformats.org/drawingml/2006/main" name="Slajdy sekcji">
  <a:themeElements>
    <a:clrScheme name="NBP">
      <a:dk1>
        <a:sysClr val="windowText" lastClr="000000"/>
      </a:dk1>
      <a:lt1>
        <a:sysClr val="window" lastClr="FFFFFF"/>
      </a:lt1>
      <a:dk2>
        <a:srgbClr val="152E52"/>
      </a:dk2>
      <a:lt2>
        <a:srgbClr val="BDAD7D"/>
      </a:lt2>
      <a:accent1>
        <a:srgbClr val="2F578C"/>
      </a:accent1>
      <a:accent2>
        <a:srgbClr val="58873E"/>
      </a:accent2>
      <a:accent3>
        <a:srgbClr val="FFCC00"/>
      </a:accent3>
      <a:accent4>
        <a:srgbClr val="10BBEF"/>
      </a:accent4>
      <a:accent5>
        <a:srgbClr val="CC654E"/>
      </a:accent5>
      <a:accent6>
        <a:srgbClr val="82368C"/>
      </a:accent6>
      <a:hlink>
        <a:srgbClr val="4A74B0"/>
      </a:hlink>
      <a:folHlink>
        <a:srgbClr val="4A74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Jasnozielony">
      <a:srgbClr val="AFCA0B"/>
    </a:custClr>
    <a:custClr name="Szary">
      <a:srgbClr val="6F6F6F"/>
    </a:custClr>
    <a:custClr name="Łososiowy">
      <a:srgbClr val="E4AA94"/>
    </a:custClr>
    <a:custClr name="Czerwony">
      <a:srgbClr val="E50040"/>
    </a:custClr>
    <a:custClr name="Szare tło">
      <a:srgbClr val="E8E8E8"/>
    </a:custClr>
    <a:custClr name="Szara ramka">
      <a:srgbClr val="C8C8C8"/>
    </a:custClr>
    <a:custClr name="Niebieskie tło">
      <a:srgbClr val="D5EBF5"/>
    </a:custClr>
    <a:custClr name="Niebieska ramka">
      <a:srgbClr val="B4DCEB"/>
    </a:custClr>
    <a:custClr name="Link">
      <a:srgbClr val="4A74B0"/>
    </a:custClr>
    <a:custClr name="Link aktywny">
      <a:srgbClr val="99142E"/>
    </a:custClr>
  </a:custClrLst>
  <a:extLst>
    <a:ext uri="{05A4C25C-085E-4340-85A3-A5531E510DB2}">
      <thm15:themeFamily xmlns:thm15="http://schemas.microsoft.com/office/thememl/2012/main" name="NBP_podstawowa_16x9_przyklady.potx" id="{918E4236-C81F-440A-A312-B71EF695CEB7}" vid="{0AA57B80-7697-42AC-AD42-FB274BDC53A5}"/>
    </a:ext>
  </a:extLst>
</a:theme>
</file>

<file path=ppt/theme/theme3.xml><?xml version="1.0" encoding="utf-8"?>
<a:theme xmlns:a="http://schemas.openxmlformats.org/drawingml/2006/main" name="Slajdy treści">
  <a:themeElements>
    <a:clrScheme name="NBP">
      <a:dk1>
        <a:sysClr val="windowText" lastClr="000000"/>
      </a:dk1>
      <a:lt1>
        <a:sysClr val="window" lastClr="FFFFFF"/>
      </a:lt1>
      <a:dk2>
        <a:srgbClr val="152E52"/>
      </a:dk2>
      <a:lt2>
        <a:srgbClr val="BDAD7D"/>
      </a:lt2>
      <a:accent1>
        <a:srgbClr val="2F578C"/>
      </a:accent1>
      <a:accent2>
        <a:srgbClr val="58873E"/>
      </a:accent2>
      <a:accent3>
        <a:srgbClr val="FFCC00"/>
      </a:accent3>
      <a:accent4>
        <a:srgbClr val="10BBEF"/>
      </a:accent4>
      <a:accent5>
        <a:srgbClr val="CC654E"/>
      </a:accent5>
      <a:accent6>
        <a:srgbClr val="82368C"/>
      </a:accent6>
      <a:hlink>
        <a:srgbClr val="4A74B0"/>
      </a:hlink>
      <a:folHlink>
        <a:srgbClr val="4A74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Jasnozielony">
      <a:srgbClr val="AFCA0B"/>
    </a:custClr>
    <a:custClr name="Szary">
      <a:srgbClr val="6F6F6F"/>
    </a:custClr>
    <a:custClr name="Łososiowy">
      <a:srgbClr val="E4AA94"/>
    </a:custClr>
    <a:custClr name="Czerwony">
      <a:srgbClr val="E50040"/>
    </a:custClr>
    <a:custClr name="Szare tło">
      <a:srgbClr val="E8E8E8"/>
    </a:custClr>
    <a:custClr name="Szara ramka">
      <a:srgbClr val="C8C8C8"/>
    </a:custClr>
    <a:custClr name="Niebieskie tło">
      <a:srgbClr val="D5EBF5"/>
    </a:custClr>
    <a:custClr name="Niebieska ramka">
      <a:srgbClr val="B4DCEB"/>
    </a:custClr>
    <a:custClr name="Link">
      <a:srgbClr val="4A74B0"/>
    </a:custClr>
    <a:custClr name="Link aktywny">
      <a:srgbClr val="99142E"/>
    </a:custClr>
  </a:custClrLst>
  <a:extLst>
    <a:ext uri="{05A4C25C-085E-4340-85A3-A5531E510DB2}">
      <thm15:themeFamily xmlns:thm15="http://schemas.microsoft.com/office/thememl/2012/main" name="NBP_podstawowa_16x9_przyklady.potx" id="{918E4236-C81F-440A-A312-B71EF695CEB7}" vid="{0C67D451-EBB2-4EC9-9E8B-29FF173D1EAC}"/>
    </a:ext>
  </a:extLst>
</a:theme>
</file>

<file path=ppt/theme/theme4.xml><?xml version="1.0" encoding="utf-8"?>
<a:theme xmlns:a="http://schemas.openxmlformats.org/drawingml/2006/main" name="Slajdy końcowe - jasne">
  <a:themeElements>
    <a:clrScheme name="NBP">
      <a:dk1>
        <a:sysClr val="windowText" lastClr="000000"/>
      </a:dk1>
      <a:lt1>
        <a:sysClr val="window" lastClr="FFFFFF"/>
      </a:lt1>
      <a:dk2>
        <a:srgbClr val="152E52"/>
      </a:dk2>
      <a:lt2>
        <a:srgbClr val="BDAD7D"/>
      </a:lt2>
      <a:accent1>
        <a:srgbClr val="2F578C"/>
      </a:accent1>
      <a:accent2>
        <a:srgbClr val="58873E"/>
      </a:accent2>
      <a:accent3>
        <a:srgbClr val="FFCC00"/>
      </a:accent3>
      <a:accent4>
        <a:srgbClr val="10BBEF"/>
      </a:accent4>
      <a:accent5>
        <a:srgbClr val="CC654E"/>
      </a:accent5>
      <a:accent6>
        <a:srgbClr val="82368C"/>
      </a:accent6>
      <a:hlink>
        <a:srgbClr val="4A74B0"/>
      </a:hlink>
      <a:folHlink>
        <a:srgbClr val="4A74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Jasnozielony">
      <a:srgbClr val="AFCA0B"/>
    </a:custClr>
    <a:custClr name="Szary">
      <a:srgbClr val="6F6F6F"/>
    </a:custClr>
    <a:custClr name="Łososiowy">
      <a:srgbClr val="E4AA94"/>
    </a:custClr>
    <a:custClr name="Czerwony">
      <a:srgbClr val="E50040"/>
    </a:custClr>
    <a:custClr name="Szare tło">
      <a:srgbClr val="E8E8E8"/>
    </a:custClr>
    <a:custClr name="Szara ramka">
      <a:srgbClr val="C8C8C8"/>
    </a:custClr>
    <a:custClr name="Niebieskie tło">
      <a:srgbClr val="D5EBF5"/>
    </a:custClr>
    <a:custClr name="Niebieska ramka">
      <a:srgbClr val="B4DCEB"/>
    </a:custClr>
    <a:custClr name="Link">
      <a:srgbClr val="4A74B0"/>
    </a:custClr>
    <a:custClr name="Link aktywny">
      <a:srgbClr val="99142E"/>
    </a:custClr>
  </a:custClrLst>
  <a:extLst>
    <a:ext uri="{05A4C25C-085E-4340-85A3-A5531E510DB2}">
      <thm15:themeFamily xmlns:thm15="http://schemas.microsoft.com/office/thememl/2012/main" name="NBP_podstawowa_16x9_przyklady.potx" id="{918E4236-C81F-440A-A312-B71EF695CEB7}" vid="{794719BB-0CA0-47C0-B3A1-83B3517AA159}"/>
    </a:ext>
  </a:extLst>
</a:theme>
</file>

<file path=ppt/theme/theme5.xml><?xml version="1.0" encoding="utf-8"?>
<a:theme xmlns:a="http://schemas.openxmlformats.org/drawingml/2006/main" name="Slajdy końcowe - ciemne">
  <a:themeElements>
    <a:clrScheme name="NBP">
      <a:dk1>
        <a:sysClr val="windowText" lastClr="000000"/>
      </a:dk1>
      <a:lt1>
        <a:sysClr val="window" lastClr="FFFFFF"/>
      </a:lt1>
      <a:dk2>
        <a:srgbClr val="152E52"/>
      </a:dk2>
      <a:lt2>
        <a:srgbClr val="BDAD7D"/>
      </a:lt2>
      <a:accent1>
        <a:srgbClr val="2F578C"/>
      </a:accent1>
      <a:accent2>
        <a:srgbClr val="58873E"/>
      </a:accent2>
      <a:accent3>
        <a:srgbClr val="FFCC00"/>
      </a:accent3>
      <a:accent4>
        <a:srgbClr val="10BBEF"/>
      </a:accent4>
      <a:accent5>
        <a:srgbClr val="CC654E"/>
      </a:accent5>
      <a:accent6>
        <a:srgbClr val="82368C"/>
      </a:accent6>
      <a:hlink>
        <a:srgbClr val="4A74B0"/>
      </a:hlink>
      <a:folHlink>
        <a:srgbClr val="4A74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Jasnozielony">
      <a:srgbClr val="AFCA0B"/>
    </a:custClr>
    <a:custClr name="Szary">
      <a:srgbClr val="6F6F6F"/>
    </a:custClr>
    <a:custClr name="Łososiowy">
      <a:srgbClr val="E4AA94"/>
    </a:custClr>
    <a:custClr name="Czerwony">
      <a:srgbClr val="E50040"/>
    </a:custClr>
    <a:custClr name="Szare tło">
      <a:srgbClr val="E8E8E8"/>
    </a:custClr>
    <a:custClr name="Szara ramka">
      <a:srgbClr val="C8C8C8"/>
    </a:custClr>
    <a:custClr name="Niebieskie tło">
      <a:srgbClr val="D5EBF5"/>
    </a:custClr>
    <a:custClr name="Niebieska ramka">
      <a:srgbClr val="B4DCEB"/>
    </a:custClr>
    <a:custClr name="Link">
      <a:srgbClr val="4A74B0"/>
    </a:custClr>
    <a:custClr name="Link aktywny">
      <a:srgbClr val="99142E"/>
    </a:custClr>
  </a:custClrLst>
  <a:extLst>
    <a:ext uri="{05A4C25C-085E-4340-85A3-A5531E510DB2}">
      <thm15:themeFamily xmlns:thm15="http://schemas.microsoft.com/office/thememl/2012/main" name="NBP_podstawowa_16x9_przyklady.potx" id="{918E4236-C81F-440A-A312-B71EF695CEB7}" vid="{F53CCCBA-906E-41A2-9A6A-D09A5E2012D6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52E52"/>
      </a:dk2>
      <a:lt2>
        <a:srgbClr val="BDAD7D"/>
      </a:lt2>
      <a:accent1>
        <a:srgbClr val="2F578C"/>
      </a:accent1>
      <a:accent2>
        <a:srgbClr val="58873E"/>
      </a:accent2>
      <a:accent3>
        <a:srgbClr val="FFCC00"/>
      </a:accent3>
      <a:accent4>
        <a:srgbClr val="10BBEF"/>
      </a:accent4>
      <a:accent5>
        <a:srgbClr val="CC654E"/>
      </a:accent5>
      <a:accent6>
        <a:srgbClr val="82368C"/>
      </a:accent6>
      <a:hlink>
        <a:srgbClr val="4A74B0"/>
      </a:hlink>
      <a:folHlink>
        <a:srgbClr val="4A74B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Jasnozielony">
      <a:srgbClr val="AFCA0B"/>
    </a:custClr>
    <a:custClr name="Szary">
      <a:srgbClr val="6F6F6F"/>
    </a:custClr>
    <a:custClr name="Łososiowy">
      <a:srgbClr val="E4AA94"/>
    </a:custClr>
    <a:custClr name="Czerwony">
      <a:srgbClr val="E50040"/>
    </a:custClr>
    <a:custClr name="Szare tło">
      <a:srgbClr val="E8E8E8"/>
    </a:custClr>
    <a:custClr name="Szara ramka">
      <a:srgbClr val="C8C8C8"/>
    </a:custClr>
    <a:custClr name="Niebieskie tło">
      <a:srgbClr val="D5EBF5"/>
    </a:custClr>
    <a:custClr name="Niebieska ramka">
      <a:srgbClr val="B4DCEB"/>
    </a:custClr>
    <a:custClr name="Link">
      <a:srgbClr val="4A74B0"/>
    </a:custClr>
    <a:custClr name="Link aktywny">
      <a:srgbClr val="99142E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  <ImageCreateDate xmlns="96B42C34-CB05-4361-9888-1EA5FB0C860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Element zawartości obrazu" ma:contentTypeID="0x0101009148F5A04DDD49CBA7127AADA5FB792B00AADE34325A8B49CDA8BB4DB53328F21400C8A1055E58BAEC45BFC8C66F51690302" ma:contentTypeVersion="1" ma:contentTypeDescription="Przekazywanie obrazu." ma:contentTypeScope="" ma:versionID="b34c69d152591210384b3c9fde6fd71a">
  <xsd:schema xmlns:xsd="http://www.w3.org/2001/XMLSchema" xmlns:xs="http://www.w3.org/2001/XMLSchema" xmlns:p="http://schemas.microsoft.com/office/2006/metadata/properties" xmlns:ns1="http://schemas.microsoft.com/sharepoint/v3" xmlns:ns2="96B42C34-CB05-4361-9888-1EA5FB0C8602" xmlns:ns3="http://schemas.microsoft.com/sharepoint/v3/fields" targetNamespace="http://schemas.microsoft.com/office/2006/metadata/properties" ma:root="true" ma:fieldsID="7ba74b989ba82cef160a5f2df3657f41" ns1:_="" ns2:_="" ns3:_="">
    <xsd:import namespace="http://schemas.microsoft.com/sharepoint/v3"/>
    <xsd:import namespace="96B42C34-CB05-4361-9888-1EA5FB0C8602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Ścieżka adresu URL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Typ plików" ma:hidden="true" ma:internalName="File_x0020_Type" ma:readOnly="true">
      <xsd:simpleType>
        <xsd:restriction base="dms:Text"/>
      </xsd:simpleType>
    </xsd:element>
    <xsd:element name="HTML_x0020_File_x0020_Type" ma:index="10" nillable="true" ma:displayName="Typ pliku HTML" ma:hidden="true" ma:internalName="HTML_x0020_File_x0020_Type" ma:readOnly="true">
      <xsd:simpleType>
        <xsd:restriction base="dms:Text"/>
      </xsd:simpleType>
    </xsd:element>
    <xsd:element name="FSObjType" ma:index="11" nillable="true" ma:displayName="Typ elementu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Planowana data rozpoczęcia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Planowana data zakończenia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B42C34-CB05-4361-9888-1EA5FB0C8602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Istnieje miniatura" ma:default="FALSE" ma:internalName="ThumbnailExists" ma:readOnly="true">
      <xsd:simpleType>
        <xsd:restriction base="dms:Boolean"/>
      </xsd:simpleType>
    </xsd:element>
    <xsd:element name="PreviewExists" ma:index="19" nillable="true" ma:displayName="Istnieje podgląd" ma:default="FALSE" ma:internalName="PreviewExists" ma:readOnly="true">
      <xsd:simpleType>
        <xsd:restriction base="dms:Boolean"/>
      </xsd:simpleType>
    </xsd:element>
    <xsd:element name="ImageWidth" ma:index="20" nillable="true" ma:displayName="Szerokość" ma:internalName="ImageWidth" ma:readOnly="true">
      <xsd:simpleType>
        <xsd:restriction base="dms:Unknown"/>
      </xsd:simpleType>
    </xsd:element>
    <xsd:element name="ImageHeight" ma:index="22" nillable="true" ma:displayName="Wysokość" ma:internalName="ImageHeight" ma:readOnly="true">
      <xsd:simpleType>
        <xsd:restriction base="dms:Unknown"/>
      </xsd:simpleType>
    </xsd:element>
    <xsd:element name="ImageCreateDate" ma:index="25" nillable="true" ma:displayName="Data zrobienia zdjęcia" ma:description="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Prawa autorskie" ma:internalName="wic_System_Copyrigh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or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 ma:index="23" ma:displayName="Komentarze"/>
        <xsd:element name="keywords" minOccurs="0" maxOccurs="1" type="xsd:string" ma:index="14" ma:displayName="Słowa kluczowe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/>
    <Synchronization>Asynchronous</Synchronization>
    <Type>10001</Type>
    <SequenceNumber>10000</SequenceNumber>
    <Url/>
    <Assembly>ProIntegra.NBP.Intranet, Version=1.0.0.0, Culture=neutral, PublicKeyToken=3c45b0d0700232cb</Assembly>
    <Class>ProIntegra.NBP.Intranet.MainCTItemEventReciever</Class>
    <Data/>
    <Filter/>
  </Receiver>
  <Receiver>
    <Name/>
    <Synchronization>Asynchronous</Synchronization>
    <Type>10002</Type>
    <SequenceNumber>10000</SequenceNumber>
    <Url/>
    <Assembly>ProIntegra.NBP.Intranet, Version=1.0.0.0, Culture=neutral, PublicKeyToken=3c45b0d0700232cb</Assembly>
    <Class>ProIntegra.NBP.Intranet.MainCTItemEventReciever</Class>
    <Data/>
    <Filter/>
  </Receiver>
  <Receiver>
    <Name/>
    <Synchronization>Asynchronous</Synchronization>
    <Type>10004</Type>
    <SequenceNumber>10000</SequenceNumber>
    <Url/>
    <Assembly>ProIntegra.NBP.Intranet, Version=1.0.0.0, Culture=neutral, PublicKeyToken=3c45b0d0700232cb</Assembly>
    <Class>ProIntegra.NBP.Intranet.MainCTItemEventReciever</Class>
    <Data/>
    <Filter/>
  </Receiver>
</spe:Receivers>
</file>

<file path=customXml/itemProps1.xml><?xml version="1.0" encoding="utf-8"?>
<ds:datastoreItem xmlns:ds="http://schemas.openxmlformats.org/officeDocument/2006/customXml" ds:itemID="{507C3C61-7238-4016-B930-656D374B55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3E7DD93-8FED-4C6F-B3EB-07C296056486}">
  <ds:schemaRefs>
    <ds:schemaRef ds:uri="http://schemas.microsoft.com/office/2006/documentManagement/types"/>
    <ds:schemaRef ds:uri="http://purl.org/dc/dcmitype/"/>
    <ds:schemaRef ds:uri="http://purl.org/dc/elements/1.1/"/>
    <ds:schemaRef ds:uri="96B42C34-CB05-4361-9888-1EA5FB0C8602"/>
    <ds:schemaRef ds:uri="http://schemas.openxmlformats.org/package/2006/metadata/core-properties"/>
    <ds:schemaRef ds:uri="http://schemas.microsoft.com/office/infopath/2007/PartnerControls"/>
    <ds:schemaRef ds:uri="http://schemas.microsoft.com/sharepoint/v3/fields"/>
    <ds:schemaRef ds:uri="http://purl.org/dc/terms/"/>
    <ds:schemaRef ds:uri="http://schemas.microsoft.com/sharepoint/v3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D131DF3-FC64-4886-9405-D97CEAD3E5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6B42C34-CB05-4361-9888-1EA5FB0C8602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96707CB7-29BD-4C4F-97D0-649D545166C0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NBP_podstawowa_16x9_przyklady</Template>
  <TotalTime>591</TotalTime>
  <Words>1208</Words>
  <Application>Microsoft Office PowerPoint</Application>
  <PresentationFormat>Pokaz na ekranie (16:9)</PresentationFormat>
  <Paragraphs>184</Paragraphs>
  <Slides>23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5</vt:i4>
      </vt:variant>
      <vt:variant>
        <vt:lpstr>Tytuły slajdów</vt:lpstr>
      </vt:variant>
      <vt:variant>
        <vt:i4>23</vt:i4>
      </vt:variant>
    </vt:vector>
  </HeadingPairs>
  <TitlesOfParts>
    <vt:vector size="34" baseType="lpstr">
      <vt:lpstr>Arial</vt:lpstr>
      <vt:lpstr>Calibri</vt:lpstr>
      <vt:lpstr>Roboto</vt:lpstr>
      <vt:lpstr>Times New Roman</vt:lpstr>
      <vt:lpstr>Verdana</vt:lpstr>
      <vt:lpstr>Wingdings</vt:lpstr>
      <vt:lpstr>Slajdy tytułowe</vt:lpstr>
      <vt:lpstr>Slajdy sekcji</vt:lpstr>
      <vt:lpstr>Slajdy treści</vt:lpstr>
      <vt:lpstr>Slajdy końcowe - jasne</vt:lpstr>
      <vt:lpstr>Slajdy końcowe - ciemne</vt:lpstr>
      <vt:lpstr>Dofinansowanie projektów  z zakresu edukacji ekonomicznej</vt:lpstr>
      <vt:lpstr>Prezentacja programu PowerPoint</vt:lpstr>
      <vt:lpstr>Prezentacja programu PowerPoint</vt:lpstr>
      <vt:lpstr>Prezentacja programu PowerPoint</vt:lpstr>
      <vt:lpstr>Dofinansowania NBP do projektów edukacyjnych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Sprawozdawczość i rozliczenie projektu edukacyjnego 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Narodowy Bank Polski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Waszkiewicz, Ewa</dc:creator>
  <cp:keywords>NBP</cp:keywords>
  <dc:description/>
  <cp:lastModifiedBy>Zwarzany, Katarzyna Elżbieta</cp:lastModifiedBy>
  <cp:revision>40</cp:revision>
  <dcterms:created xsi:type="dcterms:W3CDTF">2021-09-21T07:48:55Z</dcterms:created>
  <dcterms:modified xsi:type="dcterms:W3CDTF">2025-06-04T06:59:16Z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0x0101009148F5A04DDD49CBA7127AADA5FB792B00AADE34325A8B49CDA8BB4DB53328F21400C8A1055E58BAEC45BFC8C66F51690302</vt:lpwstr>
  </property>
  <property fmtid="{D5CDD505-2E9C-101B-9397-08002B2CF9AE}" pid="3" name="vti_imgdate">
    <vt:lpwstr/>
  </property>
  <property fmtid="{D5CDD505-2E9C-101B-9397-08002B2CF9AE}" pid="4" name="_SourceUrl">
    <vt:lpwstr/>
  </property>
  <property fmtid="{D5CDD505-2E9C-101B-9397-08002B2CF9AE}" pid="5" name="_SharedFileIndex">
    <vt:lpwstr/>
  </property>
</Properties>
</file>