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9" r:id="rId4"/>
    <p:sldId id="261" r:id="rId5"/>
    <p:sldId id="262" r:id="rId6"/>
    <p:sldId id="260" r:id="rId7"/>
    <p:sldId id="297" r:id="rId8"/>
    <p:sldId id="390" r:id="rId9"/>
    <p:sldId id="391" r:id="rId10"/>
    <p:sldId id="263" r:id="rId11"/>
    <p:sldId id="264" r:id="rId12"/>
    <p:sldId id="265" r:id="rId13"/>
    <p:sldId id="389" r:id="rId14"/>
    <p:sldId id="374" r:id="rId15"/>
    <p:sldId id="266" r:id="rId16"/>
    <p:sldId id="267" r:id="rId17"/>
    <p:sldId id="268" r:id="rId18"/>
    <p:sldId id="269" r:id="rId19"/>
    <p:sldId id="270" r:id="rId20"/>
    <p:sldId id="271" r:id="rId21"/>
    <p:sldId id="295" r:id="rId22"/>
    <p:sldId id="296" r:id="rId23"/>
    <p:sldId id="272" r:id="rId24"/>
    <p:sldId id="273" r:id="rId25"/>
    <p:sldId id="274" r:id="rId26"/>
    <p:sldId id="275" r:id="rId27"/>
    <p:sldId id="277" r:id="rId28"/>
    <p:sldId id="282" r:id="rId29"/>
    <p:sldId id="287" r:id="rId30"/>
    <p:sldId id="286" r:id="rId31"/>
    <p:sldId id="288" r:id="rId32"/>
    <p:sldId id="291" r:id="rId33"/>
    <p:sldId id="293" r:id="rId34"/>
    <p:sldId id="292" r:id="rId35"/>
    <p:sldId id="294" r:id="rId36"/>
    <p:sldId id="285" r:id="rId37"/>
  </p:sldIdLst>
  <p:sldSz cx="18288000" cy="10287000"/>
  <p:notesSz cx="6858000" cy="9144000"/>
  <p:embeddedFontLst>
    <p:embeddedFont>
      <p:font typeface="Adumu" panose="02000503000000000000" pitchFamily="2" charset="0"/>
      <p:regular r:id="rId39"/>
    </p:embeddedFont>
    <p:embeddedFont>
      <p:font typeface="Arial Narrow" panose="020B0606020202030204" pitchFamily="34" charset="0"/>
      <p:regular r:id="rId40"/>
      <p:bold r:id="rId41"/>
      <p:italic r:id="rId42"/>
      <p:boldItalic r:id="rId43"/>
    </p:embeddedFont>
    <p:embeddedFont>
      <p:font typeface="Arial Nova Light" panose="020B0304020202020204" pitchFamily="34" charset="0"/>
      <p:regular r:id="rId44"/>
      <p:italic r:id="rId45"/>
    </p:embeddedFont>
    <p:embeddedFont>
      <p:font typeface="Neue Einstellung" panose="020B0604020202020204" charset="-18"/>
      <p:regular r:id="rId46"/>
    </p:embeddedFont>
    <p:embeddedFont>
      <p:font typeface="Neue Einstellung Bold" panose="020B0604020202020204" charset="-18"/>
      <p:regular r:id="rId47"/>
    </p:embeddedFont>
    <p:embeddedFont>
      <p:font typeface="Poppins" panose="00000500000000000000" pitchFamily="2" charset="-18"/>
      <p:regular r:id="rId48"/>
      <p:bold r:id="rId49"/>
      <p:italic r:id="rId50"/>
      <p:boldItalic r:id="rId51"/>
    </p:embeddedFont>
    <p:embeddedFont>
      <p:font typeface="Poppins Bold" panose="00000800000000000000" pitchFamily="2" charset="-18"/>
      <p:regular r:id="rId52"/>
      <p:bold r:id="rId53"/>
    </p:embeddedFont>
    <p:embeddedFont>
      <p:font typeface="Poppins Medium" panose="00000600000000000000" pitchFamily="2" charset="-18"/>
      <p:regular r:id="rId54"/>
      <p: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898"/>
    <a:srgbClr val="FFE9A1"/>
    <a:srgbClr val="FFFF99"/>
    <a:srgbClr val="009999"/>
    <a:srgbClr val="009E4F"/>
    <a:srgbClr val="0033CC"/>
    <a:srgbClr val="1D6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8140" autoAdjust="0"/>
  </p:normalViewPr>
  <p:slideViewPr>
    <p:cSldViewPr>
      <p:cViewPr varScale="1">
        <p:scale>
          <a:sx n="51" d="100"/>
          <a:sy n="51" d="100"/>
        </p:scale>
        <p:origin x="89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02.06.2025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jeśli nie mieszka musi pracować lub się uczyć na co musi mieć dokument potwierdzajacy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wymagają potwierdzenia dokumentami!!!</a:t>
            </a:r>
          </a:p>
          <a:p>
            <a:endParaRPr lang="en-US"/>
          </a:p>
          <a:p>
            <a:r>
              <a:rPr lang="en-US"/>
              <a:t>Bezrobotna -niezatrudniona i niewykonująca innej pracy zarobkowej, zdolna i gotowa do podjęcia zatrudnienia zarejestrowaną w PUP (18+, max 60/65 lat, nie nabyła prawa do emerytury lub renty z tytułu niezdolności do pracy/szkoleniowej/renty socjalnej/renty rodzinnej ; nie jest właścicielem ...nieruchomości rolnej; nie uzyskuje przychodów z produkcji rolnej; nie złożyła wniosku o wpis do CEiIoDG albo wniosku o zawieszenie wykonywania działalności gospodarczej i okres zawieszenia nie minął ; nie jest osobą tymczasowo aresztowaną lub nie odbywa kary pozbawienia wolności (nie dot.dozoru elektronicznego) ; nie pobiera zasiłku stałego, świadczenia pielęgnacyjnego, specjalnego zasiłku opiekuńczego lub dodatku do zasiłku rodzinnego z tytułu samotnego wychowywania dziecka, zasiłku dla opiekuna ; </a:t>
            </a:r>
          </a:p>
          <a:p>
            <a:endParaRPr lang="en-US"/>
          </a:p>
          <a:p>
            <a:r>
              <a:rPr lang="en-US"/>
              <a:t>osoba bezrobotna długotrwale zarejestrowana w PUP - łącznie przez min. 12 miesięcy w okresie ostatnich 2 lat, z wyłączeniem stażu i przygotowania zawodowego dorosłych</a:t>
            </a:r>
          </a:p>
          <a:p>
            <a:endParaRPr lang="en-US"/>
          </a:p>
          <a:p>
            <a:r>
              <a:rPr lang="en-US"/>
              <a:t>Osoby poszukujące zatrudnienia- zarejestrowane w powiatowym urzędzie pracy</a:t>
            </a:r>
          </a:p>
          <a:p>
            <a:endParaRPr lang="en-US"/>
          </a:p>
          <a:p>
            <a:r>
              <a:rPr lang="en-US"/>
              <a:t>OzN - posiadający orzeczenie  wydane ze względu na dany rodzaj niepełnosprawności </a:t>
            </a:r>
          </a:p>
          <a:p>
            <a:endParaRPr lang="en-US"/>
          </a:p>
          <a:p>
            <a:r>
              <a:rPr lang="en-US"/>
              <a:t>absolwent centrum integracji społecznej (6 miesięcy od dnia zakończenia zajęć w CIS)– osoba, która przez min. 6 miesięcy uczestniczyła w zajęciach w CIS i otrzymała zaświadczenie,</a:t>
            </a:r>
          </a:p>
          <a:p>
            <a:r>
              <a:rPr lang="en-US"/>
              <a:t>absolwent KIS – osoba będąca w KIS przez min. 6 miesięcy, posiada ważne zaświadczenie oraz zrealizowała postanowienia kontraktu socjalnego</a:t>
            </a:r>
          </a:p>
          <a:p>
            <a:endParaRPr lang="en-US"/>
          </a:p>
          <a:p>
            <a:r>
              <a:rPr lang="en-US"/>
              <a:t>osoba f) - osobie samotnie gospodarującej, której dochód nie przekracza kwoty 776 zł, („kryterium dochodowe osoby samotnie gospodarującej”), / osobie w rodzinie, w której dochód na osobę nie przekracza kwoty 600 zł („kryterium dochodowe na osobę w rodzinie”), / rodzinie, której dochód nie przekracza sumy kwot kryterium dochodowego na osobę w rodzinie, („kryterium dochodowe rodziny”)</a:t>
            </a:r>
          </a:p>
          <a:p>
            <a:endParaRPr lang="en-US"/>
          </a:p>
          <a:p>
            <a:r>
              <a:rPr lang="en-US"/>
              <a:t>osoba uprawniona do specjalnego zasiłku opiekuńczego  - jak ma to ma (nie dłużej jednak niż do końca okresu, na który prawo zostało przyznane), nowe nie są wydawane, 1.01.2024 r. weszła w życie ustawa o świadczeniu wspierającym, która wykreśliła specjalny zasiłek opiekuńczy z katalogu świadczeń dostępnych opiekunom</a:t>
            </a:r>
          </a:p>
          <a:p>
            <a:endParaRPr lang="en-US"/>
          </a:p>
          <a:p>
            <a:r>
              <a:rPr lang="en-US"/>
              <a:t>osoba usamodzielniana - osoba opuszczająca, po osiągnięciu pełnoletności, rodzinę zastępczą, rodzinny dom dziecka, placówkę opiekuńczo-wychowawczą lub regionalną placówkę opiekuńczo-terapeutyczną</a:t>
            </a:r>
          </a:p>
          <a:p>
            <a:endParaRPr lang="en-US"/>
          </a:p>
          <a:p>
            <a:r>
              <a:rPr lang="en-US"/>
              <a:t>osoba z zaburzeniami psychicznymi - chora psychicznie (wykazująca zaburzenia psychotyczne),</a:t>
            </a:r>
          </a:p>
          <a:p>
            <a:r>
              <a:rPr lang="en-US"/>
              <a:t>/ upośledzona umysłowo,</a:t>
            </a:r>
          </a:p>
          <a:p>
            <a:r>
              <a:rPr lang="en-US"/>
              <a:t>/ wykazująca inne zakłócenia czynności psychicznych, które zgodnie ze stanem wiedzy medycznej zaliczane są do zaburzeń psychicznych, i wymaga świadczeń zdrowotnych lub innych form pomocy i opieki niezbędnych do życia w środowisku rodzinnym lub społecznym</a:t>
            </a:r>
          </a:p>
          <a:p>
            <a:endParaRPr lang="en-US"/>
          </a:p>
          <a:p>
            <a:r>
              <a:rPr lang="en-US"/>
              <a:t>osoba pozbawiona wolności</a:t>
            </a:r>
          </a:p>
          <a:p>
            <a:endParaRPr lang="en-US"/>
          </a:p>
          <a:p>
            <a:r>
              <a:rPr lang="en-US"/>
              <a:t>osoba starsza - 60+</a:t>
            </a:r>
          </a:p>
          <a:p>
            <a:endParaRPr lang="en-US"/>
          </a:p>
          <a:p>
            <a:r>
              <a:rPr lang="en-US"/>
              <a:t>osoba, która uzyskała w Rzeczypospolitej Polskiej status uchodźcy lub ochronę uzupełniającą - Cudzoziemcowi, któremu nadaje się status uchodźcy, wydaje się dokument podróży przewidziany w Konwencji Genewskiej i kartę pobytu ważną przez okres 3 lat od dnia wydania. </a:t>
            </a:r>
          </a:p>
          <a:p>
            <a:r>
              <a:rPr lang="en-US"/>
              <a:t>2. Cudzoziemcowi, któremu udziela się ochrony uzupełniającej, wydaje się kartę pobytu ważną przez okres 2 lat od dnia wydania.</a:t>
            </a:r>
          </a:p>
          <a:p>
            <a:endParaRPr lang="en-US"/>
          </a:p>
          <a:p>
            <a:r>
              <a:rPr lang="en-US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U S T A W A</a:t>
            </a:r>
          </a:p>
          <a:p>
            <a:r>
              <a:rPr lang="en-US"/>
              <a:t>z dnia 5 sierpnia 2022 r.</a:t>
            </a:r>
          </a:p>
          <a:p>
            <a:r>
              <a:rPr lang="en-US"/>
              <a:t>o ekonomii społecznej</a:t>
            </a:r>
          </a:p>
          <a:p>
            <a:r>
              <a:rPr lang="en-US"/>
              <a:t>a) spółdzielnia socjalna,</a:t>
            </a:r>
          </a:p>
          <a:p>
            <a:r>
              <a:rPr lang="en-US"/>
              <a:t>b) WTZ i ZAZ,</a:t>
            </a:r>
          </a:p>
          <a:p>
            <a:r>
              <a:rPr lang="en-US"/>
              <a:t>c) CIS i KIS</a:t>
            </a:r>
          </a:p>
          <a:p>
            <a:r>
              <a:rPr lang="en-US"/>
              <a:t>d) spółdzielnia pracy (inwalidów, niewidomych, spółdzielnia produkcji rolnej,</a:t>
            </a:r>
          </a:p>
          <a:p>
            <a:r>
              <a:rPr lang="en-US"/>
              <a:t>e) organizacje pozarządowe, z wyjątkiem partii politycznych, związków zawodowych i organizacji pracodawców, fundacji utworzonych przez partie polityczne...</a:t>
            </a:r>
          </a:p>
          <a:p>
            <a:r>
              <a:rPr lang="en-US"/>
              <a:t>f) podmiot, o którym mowa w art. 3 ust. 3 pkt 1, 2 lub 4 ustawy o działalności pożytku publicznego i o wolontariacie (1) osoby prawne i jednostki organizacyjne działające na podstawie przepisów</a:t>
            </a:r>
          </a:p>
          <a:p>
            <a:r>
              <a:rPr lang="en-US"/>
              <a:t>o stosunku Państwa do Kościoła Katolickiego w RP,</a:t>
            </a:r>
          </a:p>
          <a:p>
            <a:r>
              <a:rPr lang="en-US"/>
              <a:t>innych kościołów i związków wyznaniowych..., jeżeli ich cele statutowe obejmują</a:t>
            </a:r>
          </a:p>
          <a:p>
            <a:r>
              <a:rPr lang="en-US"/>
              <a:t>prowadzenie działalności pożytku publicznego;</a:t>
            </a:r>
          </a:p>
          <a:p>
            <a:r>
              <a:rPr lang="en-US"/>
              <a:t>2) stowarzyszenia jednostek samorządu terytorialnego;</a:t>
            </a:r>
          </a:p>
          <a:p>
            <a:r>
              <a:rPr lang="en-US"/>
              <a:t>4) SA i Sp z o.o., kluby sportowe będące spółkami, które nie działają w celu</a:t>
            </a:r>
          </a:p>
          <a:p>
            <a:r>
              <a:rPr lang="en-US"/>
              <a:t>osiągnięcia zysku oraz przeznaczają całość dochodu na realizację celów</a:t>
            </a:r>
          </a:p>
          <a:p>
            <a:r>
              <a:rPr lang="en-US"/>
              <a:t>statutowych oraz nie przeznaczają zysku do podziału między swoich</a:t>
            </a:r>
          </a:p>
          <a:p>
            <a:r>
              <a:rPr lang="en-US"/>
              <a:t>udziałowców, akcjonariuszy i pracowników)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ANIMACJA LOKALNA - OŻYWIENIE SPOŁECZNO-GOSPODARCZE</a:t>
            </a:r>
          </a:p>
          <a:p>
            <a:r>
              <a:rPr lang="en-US"/>
              <a:t>* diagnoza środ. lokalnego, w tym potencjał i potrzeby lokalnego środowiska, PES/PS; </a:t>
            </a:r>
          </a:p>
          <a:p>
            <a:r>
              <a:rPr lang="en-US"/>
              <a:t>* analiza zapotrzebowania na świadczenie usług społecznych przez PES/PS (planowanie i realizacja usług społecznych) - zgodnie z diagnozą CUS; </a:t>
            </a:r>
          </a:p>
          <a:p>
            <a:r>
              <a:rPr lang="en-US"/>
              <a:t>* budowanie partnerstw publiczno-społecznych na rzecz rozwoju ES, PES/PS, partycypacji społecznej i dialogu obywatelskiego</a:t>
            </a:r>
          </a:p>
          <a:p>
            <a:r>
              <a:rPr lang="en-US"/>
              <a:t>współpracy z JST nt. planowania strategicznego przy uwzgl. ES w rozwoju lokalnym,</a:t>
            </a:r>
          </a:p>
          <a:p>
            <a:r>
              <a:rPr lang="en-US"/>
              <a:t>* inicjowanie i wspieranie powstawania grup zamierzających utworzyć PES/PS; </a:t>
            </a:r>
          </a:p>
          <a:p>
            <a:r>
              <a:rPr lang="en-US"/>
              <a:t>*inicjowanie współpracy PES/PS z sektorem biznesu, w tym CSR (społ.odp.biz); </a:t>
            </a:r>
          </a:p>
          <a:p>
            <a:r>
              <a:rPr lang="en-US"/>
              <a:t>włączanie PES/PS w procesy </a:t>
            </a:r>
          </a:p>
          <a:p>
            <a:endParaRPr lang="en-US"/>
          </a:p>
          <a:p>
            <a:r>
              <a:rPr lang="en-US"/>
              <a:t>Formy wsparcia m.in: </a:t>
            </a:r>
          </a:p>
          <a:p>
            <a:r>
              <a:rPr lang="en-US"/>
              <a:t>*SPECJALISTKI ds. ożywienia społ-gosp., wolontariusze</a:t>
            </a:r>
          </a:p>
          <a:p>
            <a:r>
              <a:rPr lang="en-US"/>
              <a:t>*60 spotkań animacyjnych (w tym min. 24 spotkania z władzami /przedstawicielami gmin nt. działań OWES i pobudzenia aktywności); </a:t>
            </a:r>
          </a:p>
          <a:p>
            <a:r>
              <a:rPr lang="en-US"/>
              <a:t>*minimum 6 warsztatów ożywienia społeczno-gospodarczego;</a:t>
            </a:r>
          </a:p>
          <a:p>
            <a:r>
              <a:rPr lang="en-US"/>
              <a:t>*wydarzenia edukacyjne służące rozwojowi ES (webinary, wydarzenia lokalne itp.) i upowszechniających ES.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USŁUGI WSPARCIA I TWORZENIA PES/PS</a:t>
            </a:r>
          </a:p>
          <a:p>
            <a:r>
              <a:rPr lang="en-US"/>
              <a:t>*zakładanie i rozwijanie PES, </a:t>
            </a:r>
          </a:p>
          <a:p>
            <a:r>
              <a:rPr lang="en-US"/>
              <a:t>uzyskanie statusu PS, </a:t>
            </a:r>
          </a:p>
          <a:p>
            <a:r>
              <a:rPr lang="en-US"/>
              <a:t>pozyskiwanie środków zewnętrznych (KFS, BUR, FP, PFR, PARP, PFRON, pośrednikami finansowymi, PUP), </a:t>
            </a:r>
          </a:p>
          <a:p>
            <a:r>
              <a:rPr lang="en-US"/>
              <a:t>*rozwijanie współpracy (sieciowanie) PES/PS, </a:t>
            </a:r>
          </a:p>
          <a:p>
            <a:r>
              <a:rPr lang="en-US"/>
              <a:t>*zarządzanie, </a:t>
            </a:r>
          </a:p>
          <a:p>
            <a:r>
              <a:rPr lang="en-US"/>
              <a:t>*planowanie strategiczne, </a:t>
            </a:r>
          </a:p>
          <a:p>
            <a:r>
              <a:rPr lang="en-US"/>
              <a:t>*tworzenie biznesplanów, </a:t>
            </a:r>
          </a:p>
          <a:p>
            <a:r>
              <a:rPr lang="en-US"/>
              <a:t>*marketing, </a:t>
            </a:r>
          </a:p>
          <a:p>
            <a:r>
              <a:rPr lang="en-US"/>
              <a:t>*budowanie współpracy z CUS i JST. </a:t>
            </a:r>
          </a:p>
          <a:p>
            <a:r>
              <a:rPr lang="en-US"/>
              <a:t>*świadczenie usług społecznych przez PES.</a:t>
            </a:r>
          </a:p>
          <a:p>
            <a:r>
              <a:rPr lang="en-US"/>
              <a:t>*włączanie PES/PS z terenów wiejskich w realizację celów strategicznych LGD.</a:t>
            </a:r>
          </a:p>
          <a:p>
            <a:endParaRPr lang="en-US"/>
          </a:p>
          <a:p>
            <a:r>
              <a:rPr lang="en-US"/>
              <a:t>Formy wsparcia, m.in:</a:t>
            </a:r>
          </a:p>
          <a:p>
            <a:r>
              <a:rPr lang="en-US"/>
              <a:t>*dor. podst, dor. ds. tworzenia i wspierania PES</a:t>
            </a:r>
          </a:p>
          <a:p>
            <a:r>
              <a:rPr lang="en-US"/>
              <a:t>*doradztwo indywidualne lub grupowe dla GI, PES i PS </a:t>
            </a:r>
          </a:p>
          <a:p>
            <a:r>
              <a:rPr lang="en-US"/>
              <a:t>*szkolenia z tworzenia i funkcjonowania GI, PES, PS m.in w zakresie prowadzenia działalności gospodarczej i/lub odpłatnej, zarządzania, planowania (biznesplan, badanie rynku itp.), aspektów prawnych, finansowych, rachunkowych, budowania powiązań, restrukturyzacji, reintegracji</a:t>
            </a:r>
          </a:p>
          <a:p>
            <a:r>
              <a:rPr lang="en-US"/>
              <a:t>*wizyty studyjne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SPECJALISTYCZNE USŁUGI WSPARCIA PES/PS</a:t>
            </a:r>
          </a:p>
          <a:p>
            <a:r>
              <a:rPr lang="en-US"/>
              <a:t>*wzmacnianie potencjału PES/PS (ocena jego sytuacji oraz wspieranie w zakresie budowania planu rozwoju, organizowania wsparcia lub działań w sytuacjach kryzysowych)</a:t>
            </a:r>
          </a:p>
          <a:p>
            <a:r>
              <a:rPr lang="en-US"/>
              <a:t>Wsparcie obejmuje m.in.: </a:t>
            </a:r>
          </a:p>
          <a:p>
            <a:r>
              <a:rPr lang="en-US"/>
              <a:t>diagnoza, przygotowanie procesu wsparcia i jego oceny,  </a:t>
            </a:r>
          </a:p>
          <a:p>
            <a:r>
              <a:rPr lang="en-US"/>
              <a:t>pomoc w: opracowaniu biznesplanu/ studium wykonalności, pozyskiwaniu wsparcia zewn. (instrumenty finans., ubieganie się i/lub okres spłacania - przekazywanie informacji pośrednikom finans.; szkolenia-analiza ofert, KSF, porozumienie z operatorami PSF; inne - PUP, PFRON, PFP, PARP), </a:t>
            </a:r>
          </a:p>
          <a:p>
            <a:r>
              <a:rPr lang="en-US"/>
              <a:t>wsparcie procesu planowania, budowania powiązań, negocjacji, </a:t>
            </a:r>
          </a:p>
          <a:p>
            <a:r>
              <a:rPr lang="en-US"/>
              <a:t>pracę z liderami PES/PS pomoc w rozpoznawaniu potrzeb rynku, </a:t>
            </a:r>
          </a:p>
          <a:p>
            <a:r>
              <a:rPr lang="en-US"/>
              <a:t>w zakresie PZP. </a:t>
            </a:r>
          </a:p>
          <a:p>
            <a:r>
              <a:rPr lang="en-US"/>
              <a:t>*wsparcie PS w szczeg. w przygotowaniu i realizacji IPR dla OZWS, w tym: współpraca z PS w określeniu sytuacji OZWS, z PZS w wypracowaniu ścieżki wsparcia, z liderami PS we wdrażaniu i realizacji IPR, indywidualne konsultacje, bud. porozumień między PZS i PS.</a:t>
            </a:r>
          </a:p>
          <a:p>
            <a:r>
              <a:rPr lang="en-US"/>
              <a:t>* zam-publ. służy korzystaniu przez PS ze środków publicznych (analiza zam. publ. i współpraca z JST, motywowanie PES/PS do zam. i składania ofert, dobre praktyki, szkolenia, pomoc w: opracowaniu/składaniu ofert, waniu PES/PS (opinie, analizy, pisma, wyjaśnienia), pozyskiwaniu poręczeń)</a:t>
            </a:r>
          </a:p>
          <a:p>
            <a:r>
              <a:rPr lang="en-US"/>
              <a:t>*DORADZTWO SPECJALISTYCZNE aspekty księgowe, kadrowe, podatkowe-wg potrzeb.</a:t>
            </a:r>
          </a:p>
          <a:p>
            <a:r>
              <a:rPr lang="en-US"/>
              <a:t>*DORADZTWO EKSPERCKIE w zakresie m.in.: prawnym, podatkowym, marketingu, kształtowania oferty, sieci powiązań,konsorcja spn.s, prow. dział. gosp., zarządzania, finans., lustracji zarz. konfliktem i rozwiązywanie konfliktów-wg potrzeb.</a:t>
            </a:r>
          </a:p>
          <a:p>
            <a:r>
              <a:rPr lang="en-US"/>
              <a:t>*USŁUGI INKUBUJĄCE księgowe, kadrowe, coaching, mentoring, trener- wsparcie PES/PS w ewidencji, sprawozdań finans.budowania powiązań kooperacyjnych, negocjacji z klientami, partnerami, dostawcami lub personelem- </a:t>
            </a:r>
          </a:p>
          <a:p>
            <a:r>
              <a:rPr lang="en-US"/>
              <a:t>*USŁUGI INKUBUJĄCE marketingowe dla 20 PS (usługa zewn.)</a:t>
            </a:r>
          </a:p>
          <a:p>
            <a:r>
              <a:rPr lang="en-US"/>
              <a:t>* bony rozwojowe, m.in.szkol., targi, innowacje i ekonomizacja dla min. 23 PES/PS.</a:t>
            </a:r>
          </a:p>
          <a:p>
            <a:r>
              <a:rPr lang="en-US"/>
              <a:t>*INKUBATOR PS 75m2 na spotkania z GI/PES/PS, "open space" udostępniany na potrzeby PES/PS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1402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6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9.png"/><Relationship Id="rId4" Type="http://schemas.openxmlformats.org/officeDocument/2006/relationships/image" Target="../media/image17.svg"/><Relationship Id="rId9" Type="http://schemas.openxmlformats.org/officeDocument/2006/relationships/image" Target="../media/image4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2.svg"/><Relationship Id="rId7" Type="http://schemas.openxmlformats.org/officeDocument/2006/relationships/image" Target="../media/image19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svg"/><Relationship Id="rId3" Type="http://schemas.openxmlformats.org/officeDocument/2006/relationships/image" Target="../media/image54.png"/><Relationship Id="rId21" Type="http://schemas.openxmlformats.org/officeDocument/2006/relationships/image" Target="../media/image72.jpe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g"/><Relationship Id="rId24" Type="http://schemas.openxmlformats.org/officeDocument/2006/relationships/image" Target="../media/image75.png"/><Relationship Id="rId5" Type="http://schemas.openxmlformats.org/officeDocument/2006/relationships/image" Target="../media/image56.jpg"/><Relationship Id="rId15" Type="http://schemas.openxmlformats.org/officeDocument/2006/relationships/image" Target="../media/image66.jpg"/><Relationship Id="rId23" Type="http://schemas.openxmlformats.org/officeDocument/2006/relationships/image" Target="../media/image74.jpeg"/><Relationship Id="rId10" Type="http://schemas.openxmlformats.org/officeDocument/2006/relationships/image" Target="../media/image61.png"/><Relationship Id="rId19" Type="http://schemas.openxmlformats.org/officeDocument/2006/relationships/image" Target="../media/image70.jpeg"/><Relationship Id="rId4" Type="http://schemas.openxmlformats.org/officeDocument/2006/relationships/image" Target="../media/image55.png"/><Relationship Id="rId9" Type="http://schemas.openxmlformats.org/officeDocument/2006/relationships/image" Target="../media/image60.jpeg"/><Relationship Id="rId14" Type="http://schemas.openxmlformats.org/officeDocument/2006/relationships/image" Target="../media/image65.png"/><Relationship Id="rId22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79.jpeg"/><Relationship Id="rId3" Type="http://schemas.openxmlformats.org/officeDocument/2006/relationships/image" Target="../media/image53.png"/><Relationship Id="rId7" Type="http://schemas.openxmlformats.org/officeDocument/2006/relationships/image" Target="../media/image63.png"/><Relationship Id="rId12" Type="http://schemas.openxmlformats.org/officeDocument/2006/relationships/image" Target="../media/image78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70.jpeg"/><Relationship Id="rId5" Type="http://schemas.openxmlformats.org/officeDocument/2006/relationships/image" Target="../media/image57.jpg"/><Relationship Id="rId10" Type="http://schemas.openxmlformats.org/officeDocument/2006/relationships/image" Target="../media/image66.jpg"/><Relationship Id="rId4" Type="http://schemas.openxmlformats.org/officeDocument/2006/relationships/image" Target="../media/image77.png"/><Relationship Id="rId9" Type="http://schemas.openxmlformats.org/officeDocument/2006/relationships/image" Target="../media/image65.png"/><Relationship Id="rId1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9.png"/><Relationship Id="rId4" Type="http://schemas.openxmlformats.org/officeDocument/2006/relationships/image" Target="../media/image9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jpg"/><Relationship Id="rId4" Type="http://schemas.openxmlformats.org/officeDocument/2006/relationships/image" Target="../media/image9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8922D92-6D2D-B1AA-0F9D-1DA05C1BD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6"/>
          <a:stretch/>
        </p:blipFill>
        <p:spPr>
          <a:xfrm>
            <a:off x="437917" y="1181100"/>
            <a:ext cx="17412166" cy="85344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886200" y="6286500"/>
            <a:ext cx="10754002" cy="2473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spc="234" dirty="0">
                <a:solidFill>
                  <a:srgbClr val="F6F6F3"/>
                </a:solidFill>
                <a:latin typeface="Neue Einstellung Bold"/>
              </a:rPr>
              <a:t>SYSTEM WSPARCIA OWES,</a:t>
            </a:r>
          </a:p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spc="234" dirty="0">
                <a:solidFill>
                  <a:srgbClr val="F6F6F3"/>
                </a:solidFill>
                <a:latin typeface="Neue Einstellung Bold"/>
              </a:rPr>
              <a:t> CZYLI </a:t>
            </a:r>
          </a:p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spc="234" dirty="0">
                <a:solidFill>
                  <a:srgbClr val="F6F6F3"/>
                </a:solidFill>
                <a:latin typeface="Neue Einstellung Bold"/>
              </a:rPr>
              <a:t> JAK I W CZYM MOŻEMY POMÓC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0B648B7-273A-D659-7EE3-F27BF73EB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11" y="858982"/>
            <a:ext cx="9225690" cy="89563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05238DE-3D93-F0C8-F8DB-BE07231EFE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2541" y="876300"/>
            <a:ext cx="1830349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25105" y="7793432"/>
            <a:ext cx="6583192" cy="3226874"/>
          </a:xfrm>
          <a:custGeom>
            <a:avLst/>
            <a:gdLst/>
            <a:ahLst/>
            <a:cxnLst/>
            <a:rect l="l" t="t" r="r" b="b"/>
            <a:pathLst>
              <a:path w="6583192" h="3226874">
                <a:moveTo>
                  <a:pt x="0" y="0"/>
                </a:moveTo>
                <a:lnTo>
                  <a:pt x="6583193" y="0"/>
                </a:lnTo>
                <a:lnTo>
                  <a:pt x="6583193" y="3226874"/>
                </a:lnTo>
                <a:lnTo>
                  <a:pt x="0" y="3226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4192" y="8596351"/>
            <a:ext cx="10931470" cy="810518"/>
          </a:xfrm>
          <a:custGeom>
            <a:avLst/>
            <a:gdLst/>
            <a:ahLst/>
            <a:cxnLst/>
            <a:rect l="l" t="t" r="r" b="b"/>
            <a:pathLst>
              <a:path w="10931470" h="810518">
                <a:moveTo>
                  <a:pt x="0" y="0"/>
                </a:moveTo>
                <a:lnTo>
                  <a:pt x="10931470" y="0"/>
                </a:lnTo>
                <a:lnTo>
                  <a:pt x="10931470" y="810518"/>
                </a:lnTo>
                <a:lnTo>
                  <a:pt x="0" y="810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172452" y="1934708"/>
            <a:ext cx="9505306" cy="37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150" dirty="0">
                <a:solidFill>
                  <a:srgbClr val="000000"/>
                </a:solidFill>
                <a:latin typeface="Neue Einstellung Bold"/>
              </a:rPr>
              <a:t>„</a:t>
            </a:r>
            <a:r>
              <a:rPr lang="pl-PL" sz="3000" spc="150" noProof="0" dirty="0">
                <a:solidFill>
                  <a:srgbClr val="000000"/>
                </a:solidFill>
                <a:latin typeface="Neue Einstellung Bold"/>
              </a:rPr>
              <a:t>SZOWES-OWES w regionie szczecińskim PLUS” </a:t>
            </a:r>
            <a:r>
              <a:rPr lang="pl-PL" sz="3000" spc="150" noProof="0" dirty="0">
                <a:solidFill>
                  <a:srgbClr val="000000"/>
                </a:solidFill>
                <a:latin typeface="Neue Einstellung"/>
              </a:rPr>
              <a:t>jest współfinansowany ze środków Europejskiego Funduszu Społecznego PLUS w ramach Programu Fundusze Europejskie dla Pomorza Zachodniego 2021-2027</a:t>
            </a:r>
            <a:endParaRPr lang="en-US" sz="3000" spc="150" dirty="0">
              <a:solidFill>
                <a:srgbClr val="000000"/>
              </a:solidFill>
              <a:latin typeface="Neue Einstellung"/>
            </a:endParaRPr>
          </a:p>
          <a:p>
            <a:pPr>
              <a:lnSpc>
                <a:spcPts val="4200"/>
              </a:lnSpc>
            </a:pPr>
            <a:endParaRPr lang="en-US" sz="3000" spc="150" dirty="0">
              <a:solidFill>
                <a:srgbClr val="000000"/>
              </a:solidFill>
              <a:latin typeface="Neue Einstellung"/>
            </a:endParaRPr>
          </a:p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 spc="150" dirty="0">
                <a:solidFill>
                  <a:srgbClr val="000000"/>
                </a:solidFill>
                <a:latin typeface="Neue Einstellung"/>
              </a:rPr>
              <a:t>X.2023 – IX.2027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72452" y="800886"/>
            <a:ext cx="6389970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39"/>
              </a:lnSpc>
              <a:spcBef>
                <a:spcPct val="0"/>
              </a:spcBef>
            </a:pPr>
            <a:r>
              <a:rPr lang="en-US" sz="6399">
                <a:solidFill>
                  <a:srgbClr val="188898"/>
                </a:solidFill>
                <a:latin typeface="Poppins Bold"/>
              </a:rPr>
              <a:t>Projekt</a:t>
            </a:r>
          </a:p>
        </p:txBody>
      </p:sp>
      <p:sp>
        <p:nvSpPr>
          <p:cNvPr id="6" name="Freeform 6"/>
          <p:cNvSpPr/>
          <p:nvPr/>
        </p:nvSpPr>
        <p:spPr>
          <a:xfrm>
            <a:off x="673956" y="743736"/>
            <a:ext cx="6522959" cy="6899560"/>
          </a:xfrm>
          <a:custGeom>
            <a:avLst/>
            <a:gdLst/>
            <a:ahLst/>
            <a:cxnLst/>
            <a:rect l="l" t="t" r="r" b="b"/>
            <a:pathLst>
              <a:path w="6522959" h="6899560">
                <a:moveTo>
                  <a:pt x="0" y="0"/>
                </a:moveTo>
                <a:lnTo>
                  <a:pt x="6522959" y="0"/>
                </a:lnTo>
                <a:lnTo>
                  <a:pt x="6522959" y="6899560"/>
                </a:lnTo>
                <a:lnTo>
                  <a:pt x="0" y="68995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172452" y="6190654"/>
            <a:ext cx="8268218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  <a:spcBef>
                <a:spcPct val="0"/>
              </a:spcBef>
            </a:pPr>
            <a:r>
              <a:rPr lang="en-US" sz="3000">
                <a:solidFill>
                  <a:srgbClr val="038F9D"/>
                </a:solidFill>
                <a:latin typeface="Poppins Bold"/>
              </a:rPr>
              <a:t>Obszar działania (powiaty):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72452" y="6590001"/>
            <a:ext cx="7504156" cy="159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Neue Einstellung Bold"/>
              </a:rPr>
              <a:t>goleniowski, gryficki, kamieński, policki, M.Szczecin, M.Świnoujście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en-US" sz="3000" spc="150">
              <a:solidFill>
                <a:srgbClr val="000000"/>
              </a:solidFill>
              <a:latin typeface="Neue Einstellung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5695047" y="6400204"/>
            <a:ext cx="1982711" cy="1073061"/>
          </a:xfrm>
          <a:custGeom>
            <a:avLst/>
            <a:gdLst/>
            <a:ahLst/>
            <a:cxnLst/>
            <a:rect l="l" t="t" r="r" b="b"/>
            <a:pathLst>
              <a:path w="1982711" h="1073061">
                <a:moveTo>
                  <a:pt x="0" y="0"/>
                </a:moveTo>
                <a:lnTo>
                  <a:pt x="1982711" y="0"/>
                </a:lnTo>
                <a:lnTo>
                  <a:pt x="1982711" y="1073061"/>
                </a:lnTo>
                <a:lnTo>
                  <a:pt x="0" y="107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19962" y="1283128"/>
            <a:ext cx="6389970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39"/>
              </a:lnSpc>
              <a:spcBef>
                <a:spcPct val="0"/>
              </a:spcBef>
            </a:pPr>
            <a:r>
              <a:rPr lang="en-US" sz="6399" dirty="0">
                <a:solidFill>
                  <a:srgbClr val="188898"/>
                </a:solidFill>
                <a:latin typeface="Poppins Bold"/>
              </a:rPr>
              <a:t>Cel </a:t>
            </a:r>
            <a:r>
              <a:rPr lang="pl-PL" sz="6399" noProof="0" dirty="0">
                <a:solidFill>
                  <a:srgbClr val="188898"/>
                </a:solidFill>
                <a:latin typeface="Poppins Bold"/>
              </a:rPr>
              <a:t>główny</a:t>
            </a:r>
            <a:endParaRPr lang="en-US" sz="6399" dirty="0">
              <a:solidFill>
                <a:srgbClr val="188898"/>
              </a:solidFill>
              <a:latin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919962" y="1928247"/>
            <a:ext cx="12267303" cy="7188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7"/>
              </a:lnSpc>
            </a:pPr>
            <a:endParaRPr dirty="0"/>
          </a:p>
          <a:p>
            <a:pPr>
              <a:lnSpc>
                <a:spcPts val="4657"/>
              </a:lnSpc>
            </a:pPr>
            <a:r>
              <a:rPr lang="pl-PL" sz="3326" spc="166" noProof="0" dirty="0">
                <a:solidFill>
                  <a:srgbClr val="000000"/>
                </a:solidFill>
                <a:latin typeface="Neue Einstellung"/>
              </a:rPr>
              <a:t>Tworzenie i rozwój potencjału PES/ PS do świadczenia wysokiej jakości usług m.in. społecznych oraz zwiększenie zatrudnienia osób zagrożonych wykluczeniem społecznym w konkurencyjnych PES/PS. </a:t>
            </a:r>
          </a:p>
          <a:p>
            <a:pPr>
              <a:lnSpc>
                <a:spcPts val="4657"/>
              </a:lnSpc>
            </a:pPr>
            <a:endParaRPr lang="pl-PL" sz="3326" spc="166" noProof="0" dirty="0">
              <a:solidFill>
                <a:srgbClr val="000000"/>
              </a:solidFill>
              <a:latin typeface="Neue Einstellung"/>
            </a:endParaRPr>
          </a:p>
          <a:p>
            <a:pPr>
              <a:lnSpc>
                <a:spcPts val="4657"/>
              </a:lnSpc>
            </a:pPr>
            <a:r>
              <a:rPr lang="pl-PL" sz="3326" spc="166" noProof="0" dirty="0">
                <a:solidFill>
                  <a:srgbClr val="000000"/>
                </a:solidFill>
                <a:latin typeface="Neue Einstellung"/>
              </a:rPr>
              <a:t>Utworzenie 120 nowych miejsc pracy w PS oraz wzmocnienie konkurencyjności i zdolności rozwojowych PES w regionie szczecińskim poprzez komplementarne wsparcie 193 podmiotów ekonomii społecznej oraz 450 osób fizycznych w tym 60% kobiet.</a:t>
            </a:r>
          </a:p>
          <a:p>
            <a:pPr marL="0" lvl="0" indent="0" algn="l">
              <a:lnSpc>
                <a:spcPts val="4657"/>
              </a:lnSpc>
              <a:spcBef>
                <a:spcPct val="0"/>
              </a:spcBef>
            </a:pPr>
            <a:endParaRPr lang="en-US" sz="3326" spc="166" dirty="0">
              <a:solidFill>
                <a:srgbClr val="000000"/>
              </a:solidFill>
              <a:latin typeface="Neue Einstellung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55922" y="869297"/>
            <a:ext cx="2775721" cy="2117899"/>
          </a:xfrm>
          <a:custGeom>
            <a:avLst/>
            <a:gdLst/>
            <a:ahLst/>
            <a:cxnLst/>
            <a:rect l="l" t="t" r="r" b="b"/>
            <a:pathLst>
              <a:path w="3243430" h="2367845">
                <a:moveTo>
                  <a:pt x="0" y="0"/>
                </a:moveTo>
                <a:lnTo>
                  <a:pt x="3243431" y="0"/>
                </a:lnTo>
                <a:lnTo>
                  <a:pt x="3243431" y="2367845"/>
                </a:lnTo>
                <a:lnTo>
                  <a:pt x="0" y="23678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505896" y="8877526"/>
            <a:ext cx="2221123" cy="2116124"/>
          </a:xfrm>
          <a:custGeom>
            <a:avLst/>
            <a:gdLst/>
            <a:ahLst/>
            <a:cxnLst/>
            <a:rect l="l" t="t" r="r" b="b"/>
            <a:pathLst>
              <a:path w="2221123" h="2116124">
                <a:moveTo>
                  <a:pt x="0" y="0"/>
                </a:moveTo>
                <a:lnTo>
                  <a:pt x="2221123" y="0"/>
                </a:lnTo>
                <a:lnTo>
                  <a:pt x="2221123" y="2116124"/>
                </a:lnTo>
                <a:lnTo>
                  <a:pt x="0" y="21161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276589" y="460269"/>
            <a:ext cx="2299998" cy="1244779"/>
          </a:xfrm>
          <a:custGeom>
            <a:avLst/>
            <a:gdLst/>
            <a:ahLst/>
            <a:cxnLst/>
            <a:rect l="l" t="t" r="r" b="b"/>
            <a:pathLst>
              <a:path w="2299998" h="1244779">
                <a:moveTo>
                  <a:pt x="0" y="0"/>
                </a:moveTo>
                <a:lnTo>
                  <a:pt x="2299998" y="0"/>
                </a:lnTo>
                <a:lnTo>
                  <a:pt x="2299998" y="1244780"/>
                </a:lnTo>
                <a:lnTo>
                  <a:pt x="0" y="12447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28D29D96-318E-B8FA-FFDF-4E5D8BF07A02}"/>
              </a:ext>
            </a:extLst>
          </p:cNvPr>
          <p:cNvSpPr/>
          <p:nvPr/>
        </p:nvSpPr>
        <p:spPr>
          <a:xfrm>
            <a:off x="13233101" y="7255119"/>
            <a:ext cx="6386974" cy="3244813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8" y="0"/>
                </a:lnTo>
                <a:lnTo>
                  <a:pt x="8002748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75027" y="1197930"/>
            <a:ext cx="3677432" cy="382550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03981" y="1197930"/>
            <a:ext cx="3768755" cy="382550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475027" y="5411639"/>
            <a:ext cx="3677432" cy="367743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66645" y="5411639"/>
            <a:ext cx="3677432" cy="367743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456777" y="617220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32580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33214" y="961513"/>
            <a:ext cx="6078913" cy="179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39"/>
              </a:lnSpc>
              <a:spcBef>
                <a:spcPct val="0"/>
              </a:spcBef>
            </a:pPr>
            <a:r>
              <a:rPr lang="en-US" sz="6399">
                <a:solidFill>
                  <a:srgbClr val="038F9D"/>
                </a:solidFill>
                <a:latin typeface="Poppins Bold"/>
              </a:rPr>
              <a:t>Grupa docelowa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33214" y="3242945"/>
            <a:ext cx="6155989" cy="62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99"/>
              </a:lnSpc>
            </a:pPr>
            <a:r>
              <a:rPr lang="en-US" sz="2999" spc="89" dirty="0">
                <a:solidFill>
                  <a:srgbClr val="000000"/>
                </a:solidFill>
                <a:latin typeface="Neue Einstellung"/>
              </a:rPr>
              <a:t>450 </a:t>
            </a:r>
            <a:r>
              <a:rPr lang="pl-PL" sz="2999" spc="89" noProof="0" dirty="0">
                <a:solidFill>
                  <a:srgbClr val="000000"/>
                </a:solidFill>
                <a:latin typeface="Neue Einstellung Bold"/>
              </a:rPr>
              <a:t>osób fizycznych w wieku aktywności zawodowej </a:t>
            </a:r>
            <a:r>
              <a:rPr lang="pl-PL" sz="2999" spc="89" noProof="0" dirty="0">
                <a:solidFill>
                  <a:srgbClr val="000000"/>
                </a:solidFill>
                <a:latin typeface="Neue Einstellung"/>
              </a:rPr>
              <a:t> - pracujących, uczących się                  lub zamieszkujących obszar regionu szczecińskiego, chcących uzyskać wiedzę /kompetencje niezbędne do założenia/prowadzenia działalności w zakresie ekonomii społecznej</a:t>
            </a:r>
          </a:p>
          <a:p>
            <a:pPr>
              <a:lnSpc>
                <a:spcPts val="4499"/>
              </a:lnSpc>
            </a:pPr>
            <a:endParaRPr lang="en-US" sz="2999" spc="89" dirty="0">
              <a:solidFill>
                <a:srgbClr val="000000"/>
              </a:solidFill>
              <a:latin typeface="Neue Einstellung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10761" y="2041359"/>
            <a:ext cx="340596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pl-PL" sz="5600" noProof="0" dirty="0">
                <a:solidFill>
                  <a:srgbClr val="FFFFFF"/>
                </a:solidFill>
                <a:latin typeface="Poppins Medium"/>
              </a:rPr>
              <a:t>225 osób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10761" y="3105864"/>
            <a:ext cx="3405964" cy="166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zagrożonych wykluczeniem społecznym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endParaRPr lang="pl-PL" sz="2400" spc="120" noProof="0" dirty="0">
              <a:solidFill>
                <a:srgbClr val="FFFFFF"/>
              </a:solidFill>
              <a:latin typeface="Neue Einstellung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902379" y="2041359"/>
            <a:ext cx="340596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pl-PL" sz="5600" noProof="0" dirty="0">
                <a:solidFill>
                  <a:srgbClr val="FFFFFF"/>
                </a:solidFill>
                <a:latin typeface="Poppins Medium"/>
              </a:rPr>
              <a:t>135 osób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02379" y="3105864"/>
            <a:ext cx="3405964" cy="2147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o których mowa                    w art.2 pkt 6 </a:t>
            </a:r>
            <a:r>
              <a:rPr lang="pl-PL" sz="2400" spc="120" noProof="0" dirty="0" err="1">
                <a:solidFill>
                  <a:srgbClr val="FFFFFF"/>
                </a:solidFill>
                <a:latin typeface="Neue Einstellung"/>
              </a:rPr>
              <a:t>lit.b</a:t>
            </a: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, </a:t>
            </a:r>
            <a:r>
              <a:rPr lang="pl-PL" sz="2400" spc="120" noProof="0" dirty="0" err="1">
                <a:solidFill>
                  <a:srgbClr val="FFFFFF"/>
                </a:solidFill>
                <a:latin typeface="Neue Einstellung"/>
              </a:rPr>
              <a:t>d,e,g,h,i,l</a:t>
            </a: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 ustawy      o ES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endParaRPr lang="pl-PL" sz="2400" spc="120" noProof="0" dirty="0">
              <a:solidFill>
                <a:srgbClr val="FFFFFF"/>
              </a:solidFill>
              <a:latin typeface="Neue Einstellung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610761" y="6434154"/>
            <a:ext cx="340596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FFFFFF"/>
                </a:solidFill>
                <a:latin typeface="Poppins Medium"/>
              </a:rPr>
              <a:t>45 osób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10761" y="7498660"/>
            <a:ext cx="340596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niepełnosprawnych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13622" y="6474635"/>
            <a:ext cx="340596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pl-PL" sz="5600" dirty="0">
                <a:solidFill>
                  <a:srgbClr val="FFFFFF"/>
                </a:solidFill>
                <a:latin typeface="Poppins Medium"/>
              </a:rPr>
              <a:t>270</a:t>
            </a:r>
            <a:endParaRPr lang="en-US" sz="5600" dirty="0">
              <a:solidFill>
                <a:srgbClr val="FFFFFF"/>
              </a:solidFill>
              <a:latin typeface="Poppins Mediu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13622" y="7448497"/>
            <a:ext cx="340596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kobiet</a:t>
            </a:r>
          </a:p>
        </p:txBody>
      </p:sp>
      <p:sp>
        <p:nvSpPr>
          <p:cNvPr id="18" name="Freeform 18"/>
          <p:cNvSpPr/>
          <p:nvPr/>
        </p:nvSpPr>
        <p:spPr>
          <a:xfrm>
            <a:off x="15539012" y="8453211"/>
            <a:ext cx="2504723" cy="1610179"/>
          </a:xfrm>
          <a:custGeom>
            <a:avLst/>
            <a:gdLst/>
            <a:ahLst/>
            <a:cxnLst/>
            <a:rect l="l" t="t" r="r" b="b"/>
            <a:pathLst>
              <a:path w="2504723" h="1610179">
                <a:moveTo>
                  <a:pt x="0" y="0"/>
                </a:moveTo>
                <a:lnTo>
                  <a:pt x="2504722" y="0"/>
                </a:lnTo>
                <a:lnTo>
                  <a:pt x="2504722" y="1610178"/>
                </a:lnTo>
                <a:lnTo>
                  <a:pt x="0" y="16101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310762" y="8635910"/>
            <a:ext cx="2299998" cy="1244779"/>
          </a:xfrm>
          <a:custGeom>
            <a:avLst/>
            <a:gdLst/>
            <a:ahLst/>
            <a:cxnLst/>
            <a:rect l="l" t="t" r="r" b="b"/>
            <a:pathLst>
              <a:path w="2299998" h="1244779">
                <a:moveTo>
                  <a:pt x="0" y="0"/>
                </a:moveTo>
                <a:lnTo>
                  <a:pt x="2299999" y="0"/>
                </a:lnTo>
                <a:lnTo>
                  <a:pt x="2299999" y="1244780"/>
                </a:lnTo>
                <a:lnTo>
                  <a:pt x="0" y="12447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F5D743A8-749F-FC13-B13D-DAD6A69CF911}"/>
              </a:ext>
            </a:extLst>
          </p:cNvPr>
          <p:cNvSpPr txBox="1"/>
          <p:nvPr/>
        </p:nvSpPr>
        <p:spPr>
          <a:xfrm>
            <a:off x="9541632" y="1450451"/>
            <a:ext cx="1672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spc="89" dirty="0">
                <a:solidFill>
                  <a:schemeClr val="bg1"/>
                </a:solidFill>
                <a:latin typeface="Neue Einstellung Bold"/>
              </a:rPr>
              <a:t>50%</a:t>
            </a:r>
            <a:endParaRPr lang="pl-PL" sz="4000" dirty="0">
              <a:solidFill>
                <a:schemeClr val="bg1"/>
              </a:solidFill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3BEC0FE-3B96-C661-DB81-255FCEFF274F}"/>
              </a:ext>
            </a:extLst>
          </p:cNvPr>
          <p:cNvSpPr txBox="1"/>
          <p:nvPr/>
        </p:nvSpPr>
        <p:spPr>
          <a:xfrm>
            <a:off x="13789675" y="1423659"/>
            <a:ext cx="1672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spc="89" dirty="0">
                <a:solidFill>
                  <a:schemeClr val="bg1"/>
                </a:solidFill>
                <a:latin typeface="Neue Einstellung Bold"/>
              </a:rPr>
              <a:t>30%</a:t>
            </a:r>
            <a:endParaRPr lang="pl-PL" sz="4000" dirty="0">
              <a:solidFill>
                <a:schemeClr val="bg1"/>
              </a:solidFill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2C8AD50D-5448-C860-B0EF-B9F8FB483FC5}"/>
              </a:ext>
            </a:extLst>
          </p:cNvPr>
          <p:cNvSpPr txBox="1"/>
          <p:nvPr/>
        </p:nvSpPr>
        <p:spPr>
          <a:xfrm>
            <a:off x="9541632" y="5903455"/>
            <a:ext cx="1672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spc="89" dirty="0">
                <a:solidFill>
                  <a:schemeClr val="bg1"/>
                </a:solidFill>
                <a:latin typeface="Neue Einstellung Bold"/>
              </a:rPr>
              <a:t>10%</a:t>
            </a:r>
            <a:endParaRPr lang="pl-PL" sz="4000" dirty="0">
              <a:solidFill>
                <a:schemeClr val="bg1"/>
              </a:solidFill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D5E44249-71FE-6C61-166C-48C761C49070}"/>
              </a:ext>
            </a:extLst>
          </p:cNvPr>
          <p:cNvSpPr txBox="1"/>
          <p:nvPr/>
        </p:nvSpPr>
        <p:spPr>
          <a:xfrm>
            <a:off x="13759354" y="5863738"/>
            <a:ext cx="1672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spc="89" dirty="0">
                <a:solidFill>
                  <a:schemeClr val="bg1"/>
                </a:solidFill>
                <a:latin typeface="Neue Einstellung Bold"/>
              </a:rPr>
              <a:t>60%</a:t>
            </a:r>
            <a:endParaRPr lang="pl-PL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6336" y="517419"/>
            <a:ext cx="14513634" cy="1516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40"/>
              </a:lnSpc>
              <a:spcBef>
                <a:spcPct val="0"/>
              </a:spcBef>
            </a:pPr>
            <a:r>
              <a:rPr lang="en-US" sz="5400">
                <a:solidFill>
                  <a:srgbClr val="FFD83B"/>
                </a:solidFill>
                <a:latin typeface="Poppins Bold"/>
              </a:rPr>
              <a:t>Osoby zagrożone wykluczeniem społecznym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98092" y="9593585"/>
            <a:ext cx="1286659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188898"/>
                </a:solidFill>
                <a:latin typeface="Neue Einstellung"/>
              </a:rPr>
              <a:t>(Art.2 pkt.6 ustawy z dnia 5 sierpnia 2022 r. o ekonomii społecznej)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9589" y="2084443"/>
            <a:ext cx="17012315" cy="7173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a) osoba bezrobotna zarejestrowana w PUP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b) osoba bezrobotna długotrwale zarejestrowana w PUP* 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c) osoba poszukująca pracy, pozostająca bez zatrudnienia w tym: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           - osoba w wieku do 30. roku życia oraz po ukończeniu 50. roku życia    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              lub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           - osoba niewykonująca innej pracy zarobkowej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d) osoba z niepełnosprawnością*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e) absolwent centrum integracji społecznej oraz absolwent klubu integracji społecznej*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f) osoba spełniająca kryteria do uzyskania świadczeń pieniężnych z pomocy społecznej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g) osoba uprawniona do specjalnego zasiłku opiekuńczego*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h) osoba usamodzielniana*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i) osoba z zaburzeniami psychicznymi*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j) osoba pozbawiona wolności, osoba opuszczająca zakład karny oraz pełnoletnia osoba opuszczającą zakład poprawczy</a:t>
            </a:r>
          </a:p>
          <a:p>
            <a:pPr>
              <a:lnSpc>
                <a:spcPts val="3590"/>
              </a:lnSpc>
            </a:pPr>
            <a:r>
              <a:rPr lang="en-US" sz="2564">
                <a:solidFill>
                  <a:srgbClr val="000000"/>
                </a:solidFill>
                <a:latin typeface="Poppins"/>
              </a:rPr>
              <a:t>k) osoba starsza</a:t>
            </a:r>
          </a:p>
          <a:p>
            <a:pPr marL="553715" lvl="1" indent="-276858">
              <a:lnSpc>
                <a:spcPts val="3590"/>
              </a:lnSpc>
            </a:pPr>
            <a:r>
              <a:rPr lang="en-US" sz="2564">
                <a:solidFill>
                  <a:srgbClr val="038F9D"/>
                </a:solidFill>
                <a:latin typeface="Poppins Bold"/>
              </a:rPr>
              <a:t>l) osoba, która uzyskała w Rzeczypospolitej Polskiej status uchodźcy lub ochronę uzupełniającą*</a:t>
            </a:r>
          </a:p>
        </p:txBody>
      </p:sp>
      <p:sp>
        <p:nvSpPr>
          <p:cNvPr id="5" name="Freeform 5"/>
          <p:cNvSpPr/>
          <p:nvPr/>
        </p:nvSpPr>
        <p:spPr>
          <a:xfrm>
            <a:off x="-853506" y="5144892"/>
            <a:ext cx="1416513" cy="4855850"/>
          </a:xfrm>
          <a:custGeom>
            <a:avLst/>
            <a:gdLst/>
            <a:ahLst/>
            <a:cxnLst/>
            <a:rect l="l" t="t" r="r" b="b"/>
            <a:pathLst>
              <a:path w="6105868" h="6105868">
                <a:moveTo>
                  <a:pt x="0" y="0"/>
                </a:moveTo>
                <a:lnTo>
                  <a:pt x="6105868" y="0"/>
                </a:lnTo>
                <a:lnTo>
                  <a:pt x="6105868" y="6105868"/>
                </a:lnTo>
                <a:lnTo>
                  <a:pt x="0" y="6105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4299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59969" y="332149"/>
            <a:ext cx="2504723" cy="1610179"/>
          </a:xfrm>
          <a:custGeom>
            <a:avLst/>
            <a:gdLst/>
            <a:ahLst/>
            <a:cxnLst/>
            <a:rect l="l" t="t" r="r" b="b"/>
            <a:pathLst>
              <a:path w="2504723" h="1610179">
                <a:moveTo>
                  <a:pt x="0" y="0"/>
                </a:moveTo>
                <a:lnTo>
                  <a:pt x="2504723" y="0"/>
                </a:lnTo>
                <a:lnTo>
                  <a:pt x="2504723" y="1610179"/>
                </a:lnTo>
                <a:lnTo>
                  <a:pt x="0" y="1610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76589" y="460269"/>
            <a:ext cx="2299998" cy="1244779"/>
          </a:xfrm>
          <a:custGeom>
            <a:avLst/>
            <a:gdLst/>
            <a:ahLst/>
            <a:cxnLst/>
            <a:rect l="l" t="t" r="r" b="b"/>
            <a:pathLst>
              <a:path w="2299998" h="1244779">
                <a:moveTo>
                  <a:pt x="0" y="0"/>
                </a:moveTo>
                <a:lnTo>
                  <a:pt x="2299998" y="0"/>
                </a:lnTo>
                <a:lnTo>
                  <a:pt x="2299998" y="1244780"/>
                </a:lnTo>
                <a:lnTo>
                  <a:pt x="0" y="12447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616360" y="1236843"/>
            <a:ext cx="794289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spc="204">
                <a:solidFill>
                  <a:srgbClr val="038F9D"/>
                </a:solidFill>
                <a:latin typeface="Poppins Bold"/>
              </a:rPr>
              <a:t>(*tzw. grupy preferowane)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28CEEF80-076B-52C9-F52A-1140B9ABD94B}"/>
              </a:ext>
            </a:extLst>
          </p:cNvPr>
          <p:cNvSpPr/>
          <p:nvPr/>
        </p:nvSpPr>
        <p:spPr>
          <a:xfrm>
            <a:off x="-853506" y="287650"/>
            <a:ext cx="1416513" cy="4855850"/>
          </a:xfrm>
          <a:custGeom>
            <a:avLst/>
            <a:gdLst/>
            <a:ahLst/>
            <a:cxnLst/>
            <a:rect l="l" t="t" r="r" b="b"/>
            <a:pathLst>
              <a:path w="6105868" h="6105868">
                <a:moveTo>
                  <a:pt x="0" y="0"/>
                </a:moveTo>
                <a:lnTo>
                  <a:pt x="6105868" y="0"/>
                </a:lnTo>
                <a:lnTo>
                  <a:pt x="6105868" y="6105868"/>
                </a:lnTo>
                <a:lnTo>
                  <a:pt x="0" y="6105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42990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3214" y="961513"/>
            <a:ext cx="6078913" cy="179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39"/>
              </a:lnSpc>
              <a:spcBef>
                <a:spcPct val="0"/>
              </a:spcBef>
            </a:pPr>
            <a:r>
              <a:rPr lang="pl-PL" sz="6399" noProof="0" dirty="0">
                <a:solidFill>
                  <a:srgbClr val="188898"/>
                </a:solidFill>
                <a:latin typeface="Poppins Bold"/>
              </a:rPr>
              <a:t>Grupa docelowa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33214" y="3097212"/>
            <a:ext cx="5411162" cy="617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99"/>
              </a:lnSpc>
            </a:pPr>
            <a:r>
              <a:rPr lang="pl-PL" sz="2999" spc="89" noProof="0" dirty="0">
                <a:solidFill>
                  <a:srgbClr val="000000"/>
                </a:solidFill>
                <a:latin typeface="Neue Einstellung"/>
              </a:rPr>
              <a:t>193 </a:t>
            </a:r>
            <a:r>
              <a:rPr lang="pl-PL" sz="2999" spc="89" noProof="0" dirty="0">
                <a:solidFill>
                  <a:srgbClr val="000000"/>
                </a:solidFill>
                <a:latin typeface="Neue Einstellung Bold"/>
              </a:rPr>
              <a:t>podmioty ekonomii społecznej</a:t>
            </a:r>
            <a:r>
              <a:rPr lang="pl-PL" sz="2999" spc="89" noProof="0" dirty="0">
                <a:solidFill>
                  <a:srgbClr val="000000"/>
                </a:solidFill>
                <a:latin typeface="Neue Einstellung"/>
              </a:rPr>
              <a:t> oraz ich pracownicy, jak i </a:t>
            </a:r>
            <a:r>
              <a:rPr lang="pl-PL" sz="2999" spc="89" noProof="0" dirty="0">
                <a:solidFill>
                  <a:srgbClr val="000000"/>
                </a:solidFill>
                <a:latin typeface="Neue Einstellung Bold"/>
              </a:rPr>
              <a:t>podmioty uprawnione do założenia PES/PS</a:t>
            </a:r>
            <a:r>
              <a:rPr lang="pl-PL" sz="2999" spc="89" noProof="0" dirty="0">
                <a:solidFill>
                  <a:srgbClr val="000000"/>
                </a:solidFill>
                <a:latin typeface="Neue Einstellung"/>
              </a:rPr>
              <a:t> posiadające siedzibę/oddział/główne lub dodatkowe miejsce wykonywania działalności w regionie szczecińskim</a:t>
            </a:r>
          </a:p>
          <a:p>
            <a:pPr>
              <a:lnSpc>
                <a:spcPts val="4499"/>
              </a:lnSpc>
            </a:pPr>
            <a:endParaRPr lang="pl-PL" sz="2999" spc="89" noProof="0" dirty="0">
              <a:solidFill>
                <a:srgbClr val="000000"/>
              </a:solidFill>
              <a:latin typeface="Neue Einstellung"/>
            </a:endParaRPr>
          </a:p>
          <a:p>
            <a:pPr>
              <a:lnSpc>
                <a:spcPts val="4499"/>
              </a:lnSpc>
            </a:pPr>
            <a:endParaRPr lang="pl-PL" sz="2999" spc="89" noProof="0" dirty="0">
              <a:solidFill>
                <a:srgbClr val="000000"/>
              </a:solidFill>
              <a:latin typeface="Neue Einstellung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475027" y="1197930"/>
            <a:ext cx="3677432" cy="367743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5" name="Freeform 5"/>
          <p:cNvSpPr/>
          <p:nvPr/>
        </p:nvSpPr>
        <p:spPr>
          <a:xfrm>
            <a:off x="12766645" y="1197930"/>
            <a:ext cx="3677432" cy="367743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475027" y="5411639"/>
            <a:ext cx="3677432" cy="367743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902379" y="2696603"/>
            <a:ext cx="340596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Poppins Medium"/>
              </a:rPr>
              <a:t>fundacje</a:t>
            </a:r>
          </a:p>
        </p:txBody>
      </p:sp>
      <p:sp>
        <p:nvSpPr>
          <p:cNvPr id="8" name="Freeform 8"/>
          <p:cNvSpPr/>
          <p:nvPr/>
        </p:nvSpPr>
        <p:spPr>
          <a:xfrm>
            <a:off x="12766645" y="5411639"/>
            <a:ext cx="3677432" cy="3677432"/>
          </a:xfrm>
          <a:custGeom>
            <a:avLst/>
            <a:gdLst/>
            <a:ahLst/>
            <a:cxnLst/>
            <a:rect l="l" t="t" r="r" b="b"/>
            <a:pathLst>
              <a:path w="3677432" h="3677432">
                <a:moveTo>
                  <a:pt x="0" y="0"/>
                </a:moveTo>
                <a:lnTo>
                  <a:pt x="3677432" y="0"/>
                </a:lnTo>
                <a:lnTo>
                  <a:pt x="3677432" y="3677431"/>
                </a:lnTo>
                <a:lnTo>
                  <a:pt x="0" y="367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610761" y="6591224"/>
            <a:ext cx="3405964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Poppins Medium"/>
              </a:rPr>
              <a:t>spółdzielnie socjalne</a:t>
            </a:r>
          </a:p>
        </p:txBody>
      </p:sp>
      <p:sp>
        <p:nvSpPr>
          <p:cNvPr id="10" name="Freeform 10"/>
          <p:cNvSpPr/>
          <p:nvPr/>
        </p:nvSpPr>
        <p:spPr>
          <a:xfrm>
            <a:off x="-456777" y="617220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32580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542894" y="2696603"/>
            <a:ext cx="354169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Poppins Medium"/>
              </a:rPr>
              <a:t>stowarzyszenia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02379" y="6272137"/>
            <a:ext cx="3405964" cy="188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Poppins Medium"/>
              </a:rPr>
              <a:t>koła gospodyń wiejskich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539012" y="8470673"/>
            <a:ext cx="2504723" cy="1610179"/>
          </a:xfrm>
          <a:custGeom>
            <a:avLst/>
            <a:gdLst/>
            <a:ahLst/>
            <a:cxnLst/>
            <a:rect l="l" t="t" r="r" b="b"/>
            <a:pathLst>
              <a:path w="2504723" h="1610179">
                <a:moveTo>
                  <a:pt x="0" y="0"/>
                </a:moveTo>
                <a:lnTo>
                  <a:pt x="2504722" y="0"/>
                </a:lnTo>
                <a:lnTo>
                  <a:pt x="2504722" y="1610179"/>
                </a:lnTo>
                <a:lnTo>
                  <a:pt x="0" y="16101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175029" y="8635910"/>
            <a:ext cx="2299998" cy="1244779"/>
          </a:xfrm>
          <a:custGeom>
            <a:avLst/>
            <a:gdLst/>
            <a:ahLst/>
            <a:cxnLst/>
            <a:rect l="l" t="t" r="r" b="b"/>
            <a:pathLst>
              <a:path w="2299998" h="1244779">
                <a:moveTo>
                  <a:pt x="0" y="0"/>
                </a:moveTo>
                <a:lnTo>
                  <a:pt x="2299998" y="0"/>
                </a:lnTo>
                <a:lnTo>
                  <a:pt x="2299998" y="1244780"/>
                </a:lnTo>
                <a:lnTo>
                  <a:pt x="0" y="12447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DF924A9-A1AD-6504-F876-62634A272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9" r="25791"/>
          <a:stretch/>
        </p:blipFill>
        <p:spPr>
          <a:xfrm>
            <a:off x="14097000" y="723900"/>
            <a:ext cx="3657600" cy="32004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26B6C9D-A39D-1FD9-780C-DE5060CDAEAB}"/>
              </a:ext>
            </a:extLst>
          </p:cNvPr>
          <p:cNvSpPr txBox="1"/>
          <p:nvPr/>
        </p:nvSpPr>
        <p:spPr>
          <a:xfrm>
            <a:off x="914400" y="2019300"/>
            <a:ext cx="13182600" cy="2533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Ustawa z 9 listopada 2018 r. o kołach gospodyń wiejskich przyniosła nowe możliwości, które  zmobilizowały mieszkanki terenów wiejskich do: współpracy i działań na rzecz rozwoju swoich środowisk, promowania kultury lokalnej i regionalnej, wspierania przedsiębiorczości kobiet i integrowania mieszkańców.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C9F9556-D00F-CBB7-C97E-F97271376218}"/>
              </a:ext>
            </a:extLst>
          </p:cNvPr>
          <p:cNvSpPr txBox="1"/>
          <p:nvPr/>
        </p:nvSpPr>
        <p:spPr>
          <a:xfrm>
            <a:off x="955964" y="858613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spc="89" dirty="0">
                <a:solidFill>
                  <a:srgbClr val="009999"/>
                </a:solidFill>
                <a:latin typeface="Neue Einstellung Bold" panose="020B0604020202020204" charset="-18"/>
              </a:rPr>
              <a:t>KOŁA GOSPODYŃ WIEJSKICH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F85E248-11C0-8A4A-CE62-4414291E937D}"/>
              </a:ext>
            </a:extLst>
          </p:cNvPr>
          <p:cNvSpPr txBox="1"/>
          <p:nvPr/>
        </p:nvSpPr>
        <p:spPr>
          <a:xfrm>
            <a:off x="955964" y="5091545"/>
            <a:ext cx="15925800" cy="4136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Nowe rozwiązania dot. głównie m.in.: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uzyskania osobowości prawnej,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pomoc finansową raz w roku,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możliwość prowadzenia działalności gospodarczej i pozyskiwania dotacji,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zwolnienie na cele statutowe z podatku dochodowego oraz podatku VAT,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brak konieczności posiadania kasy fiskalnej,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prostą i szybką rejestrację.</a:t>
            </a:r>
          </a:p>
        </p:txBody>
      </p:sp>
    </p:spTree>
    <p:extLst>
      <p:ext uri="{BB962C8B-B14F-4D97-AF65-F5344CB8AC3E}">
        <p14:creationId xmlns:p14="http://schemas.microsoft.com/office/powerpoint/2010/main" val="2024122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D2D95-A019-EC34-78DB-1933F277E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F927CC5-CE32-65C8-E330-73B6291C98FC}"/>
              </a:ext>
            </a:extLst>
          </p:cNvPr>
          <p:cNvSpPr txBox="1"/>
          <p:nvPr/>
        </p:nvSpPr>
        <p:spPr>
          <a:xfrm>
            <a:off x="914400" y="2019300"/>
            <a:ext cx="13639800" cy="6784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800"/>
              </a:spcAft>
              <a:buNone/>
            </a:pPr>
            <a:r>
              <a:rPr lang="pl-PL" sz="2800" b="1" kern="0" dirty="0">
                <a:effectLst/>
                <a:latin typeface="Neue Einstellung Bold" panose="020B0604020202020204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Działalność społeczną:  </a:t>
            </a: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KGW mogą przeznaczać środki finansowe na pomoc i wsparcie osób potrzebujących, organizując zbiórki, przygotowując posiłki, wspierając lokalne inicjatywy. </a:t>
            </a:r>
          </a:p>
          <a:p>
            <a:pPr>
              <a:spcBef>
                <a:spcPts val="1000"/>
              </a:spcBef>
              <a:spcAft>
                <a:spcPts val="800"/>
              </a:spcAft>
            </a:pPr>
            <a:r>
              <a:rPr lang="pl-PL" sz="2800" b="1" kern="0" dirty="0">
                <a:effectLst/>
                <a:latin typeface="Neue Einstellung Bold" panose="020B0604020202020204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Działalność edukacyjną i kulturalną: </a:t>
            </a: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KGW mogą organizować kursy, warsztaty, spektakle, koncerty, wystawy, imprezy okolicznościowe, pikniki rodzinne, i inne wydarzenia kulturalne. </a:t>
            </a:r>
          </a:p>
          <a:p>
            <a:pPr>
              <a:spcBef>
                <a:spcPts val="1000"/>
              </a:spcBef>
              <a:spcAft>
                <a:spcPts val="800"/>
              </a:spcAft>
              <a:buNone/>
            </a:pPr>
            <a:r>
              <a:rPr lang="pl-PL" sz="2800" b="1" kern="0" dirty="0">
                <a:effectLst/>
                <a:latin typeface="Neue Einstellung Bold" panose="020B0604020202020204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Działalność gospodarczą: </a:t>
            </a: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KGW mogą prowadzić działalność zarobkową, w tym działalność gospodarczą, np. sprzedawać wyroby rękodzielnicze, produkty lokalne, czy też organizować wydarzenia gastronomiczne. </a:t>
            </a:r>
          </a:p>
          <a:p>
            <a:pPr>
              <a:spcBef>
                <a:spcPts val="1000"/>
              </a:spcBef>
              <a:spcAft>
                <a:spcPts val="800"/>
              </a:spcAft>
              <a:buNone/>
            </a:pPr>
            <a:r>
              <a:rPr lang="pl-PL" sz="2800" b="1" kern="0" dirty="0">
                <a:effectLst/>
                <a:latin typeface="Neue Einstellung Bold" panose="020B0604020202020204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Inne formy wsparcia: </a:t>
            </a:r>
            <a:r>
              <a:rPr lang="pl-PL" sz="2999" spc="89" dirty="0">
                <a:solidFill>
                  <a:srgbClr val="000000"/>
                </a:solidFill>
                <a:latin typeface="Neue Einstellung"/>
              </a:rPr>
              <a:t>KGW mogą działać w ramach przedsiębiorstw społecznych, współpracować z innymi organizacjami, jednostkami samorządu terytorialnego, oraz w ramach lokalnych grup działania. 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06FDA0E-2BAF-EA70-7900-EDEB9313DA8E}"/>
              </a:ext>
            </a:extLst>
          </p:cNvPr>
          <p:cNvSpPr txBox="1"/>
          <p:nvPr/>
        </p:nvSpPr>
        <p:spPr>
          <a:xfrm>
            <a:off x="955964" y="858613"/>
            <a:ext cx="145888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spc="89" dirty="0">
                <a:solidFill>
                  <a:srgbClr val="009999"/>
                </a:solidFill>
                <a:latin typeface="Neue Einstellung Bold" panose="020B0604020202020204" charset="-18"/>
              </a:rPr>
              <a:t>KOŁA GOSPODYŃ WIEJSKICH MOGĄ PROWADZIĆ: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823EAE0-02DA-D1A9-105D-1D503770C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8" r="50000"/>
          <a:stretch/>
        </p:blipFill>
        <p:spPr>
          <a:xfrm>
            <a:off x="14401800" y="1834706"/>
            <a:ext cx="3886200" cy="695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88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>
            <a:extLst>
              <a:ext uri="{FF2B5EF4-FFF2-40B4-BE49-F238E27FC236}">
                <a16:creationId xmlns:a16="http://schemas.microsoft.com/office/drawing/2014/main" id="{E6941AD2-ACED-C444-9431-D8E0BE849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427" y="1104899"/>
            <a:ext cx="919124" cy="13309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44257A8-24ED-116E-4A2E-765AEEE4A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3176" y="2607160"/>
            <a:ext cx="1409448" cy="204104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9E93408-249E-92CF-466B-7206CA794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15231" b="3540"/>
          <a:stretch/>
        </p:blipFill>
        <p:spPr>
          <a:xfrm>
            <a:off x="14937580" y="4610100"/>
            <a:ext cx="2957513" cy="52578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5093E34-300C-A232-C2B2-3F6DCDEEEBB7}"/>
              </a:ext>
            </a:extLst>
          </p:cNvPr>
          <p:cNvSpPr txBox="1"/>
          <p:nvPr/>
        </p:nvSpPr>
        <p:spPr>
          <a:xfrm>
            <a:off x="800100" y="651373"/>
            <a:ext cx="16687800" cy="882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b="1" kern="0" dirty="0">
                <a:latin typeface="Neue Einstellung Bold" panose="020B0604020202020204" charset="-18"/>
                <a:cs typeface="Times New Roman" panose="02020603050405020304" pitchFamily="18" charset="0"/>
              </a:rPr>
              <a:t>Czy koło prowadzące uproszczoną księgowość (UEPIK) może wystawić fakturę na catering lub promocję?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Otóż nie. Możemy wystawić fakturę za sprzedaż żywności regionalnej i na fakturze wpisujemy wówczas nazwę potrawy, na przykład „pierogi” czy „lemoniada”. Nie możemy wystawić faktury na usługę („usługa cateringowa”, „usługa gastronomiczna”, „pokaz”),                jeśli chcemy prowadzić </a:t>
            </a:r>
            <a:r>
              <a:rPr lang="pl-PL" sz="2800" spc="89" dirty="0" err="1">
                <a:solidFill>
                  <a:srgbClr val="000000"/>
                </a:solidFill>
                <a:latin typeface="Neue Einstellung"/>
              </a:rPr>
              <a:t>UEPiK</a:t>
            </a: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b="1" kern="0" dirty="0">
                <a:latin typeface="Neue Einstellung Bold" panose="020B0604020202020204" charset="-18"/>
                <a:cs typeface="Times New Roman" panose="02020603050405020304" pitchFamily="18" charset="0"/>
              </a:rPr>
              <a:t>Czy koło może sprzedawać nalewki własne jako żywność regionalną?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Sprzedaż napojów o zawartości alkoholu powyżej 1,2% podlega zasadom ogólnym – wymagana jest koncesja na sprzedaż alkoholu oraz rejestracja sprzedaży na kasie fiskalnej.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b="1" kern="0" dirty="0">
                <a:latin typeface="Neue Einstellung Bold" panose="020B0604020202020204" charset="-18"/>
                <a:cs typeface="Times New Roman" panose="02020603050405020304" pitchFamily="18" charset="0"/>
              </a:rPr>
              <a:t>Czy koło może sprzedawać popcorn, watę cukrową lub napoje firmowe?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Nie. Możemy sprzedawać tylko żywność regionalną, nie możemy handlować                        produktami zawierającymi nazwę własną.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b="1" kern="0" dirty="0">
                <a:latin typeface="Neue Einstellung Bold" panose="020B0604020202020204" charset="-18"/>
                <a:cs typeface="Times New Roman" panose="02020603050405020304" pitchFamily="18" charset="0"/>
              </a:rPr>
              <a:t>Czy koło może wynajmować świetlicę? </a:t>
            </a:r>
          </a:p>
          <a:p>
            <a:pPr>
              <a:lnSpc>
                <a:spcPct val="107000"/>
              </a:lnSpc>
            </a:pP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Będąc na </a:t>
            </a:r>
            <a:r>
              <a:rPr lang="pl-PL" sz="2800" spc="89" dirty="0" err="1">
                <a:solidFill>
                  <a:srgbClr val="000000"/>
                </a:solidFill>
                <a:latin typeface="Neue Einstellung"/>
              </a:rPr>
              <a:t>UEPiK</a:t>
            </a: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, możemy osiągać przychody tylko z wynajmu składników </a:t>
            </a:r>
          </a:p>
          <a:p>
            <a:pPr>
              <a:lnSpc>
                <a:spcPct val="107000"/>
              </a:lnSpc>
            </a:pP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majątkowych , nie możemy wynajmować czegoś, co nie jest nasze. Nie możemy </a:t>
            </a:r>
          </a:p>
          <a:p>
            <a:pPr>
              <a:lnSpc>
                <a:spcPct val="107000"/>
              </a:lnSpc>
            </a:pPr>
            <a:r>
              <a:rPr lang="pl-PL" sz="2800" spc="89" dirty="0">
                <a:solidFill>
                  <a:srgbClr val="000000"/>
                </a:solidFill>
                <a:latin typeface="Neue Einstellung"/>
              </a:rPr>
              <a:t>więc czerpać przychodów z wynajmu świetlicy, która jest użyczona od gminy.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7FEE332-7652-13D9-C4CB-946E6C0049C5}"/>
              </a:ext>
            </a:extLst>
          </p:cNvPr>
          <p:cNvSpPr txBox="1"/>
          <p:nvPr/>
        </p:nvSpPr>
        <p:spPr>
          <a:xfrm>
            <a:off x="4572000" y="496229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B941A99-0B56-1E69-7459-05B8B0455C27}"/>
              </a:ext>
            </a:extLst>
          </p:cNvPr>
          <p:cNvSpPr txBox="1"/>
          <p:nvPr/>
        </p:nvSpPr>
        <p:spPr>
          <a:xfrm>
            <a:off x="4572000" y="496229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10F971AF-D4E1-CF0E-98BB-924DFC0E9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157" y="6286500"/>
            <a:ext cx="919124" cy="1330995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84C4FC0-804B-DD3F-6358-88D0FFDA69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600" y="9121277"/>
            <a:ext cx="710373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1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102081" y="3213137"/>
            <a:ext cx="10064909" cy="317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300">
                <a:solidFill>
                  <a:srgbClr val="038F9D"/>
                </a:solidFill>
                <a:latin typeface="Neue Einstellung Bold"/>
              </a:rPr>
              <a:t>WSPARCIE OWES </a:t>
            </a:r>
          </a:p>
          <a:p>
            <a:pPr algn="ctr">
              <a:lnSpc>
                <a:spcPts val="8400"/>
              </a:lnSpc>
            </a:pPr>
            <a:r>
              <a:rPr lang="en-US" sz="6000" spc="300">
                <a:solidFill>
                  <a:srgbClr val="038F9D"/>
                </a:solidFill>
                <a:latin typeface="Neue Einstellung Bold"/>
              </a:rPr>
              <a:t>W RAMACH 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300">
                <a:solidFill>
                  <a:srgbClr val="038F9D"/>
                </a:solidFill>
                <a:latin typeface="Neue Einstellung Bold"/>
              </a:rPr>
              <a:t>ŚCIEŻKI PODSTAWOWEJ</a:t>
            </a:r>
          </a:p>
        </p:txBody>
      </p:sp>
      <p:sp>
        <p:nvSpPr>
          <p:cNvPr id="4" name="Freeform 4"/>
          <p:cNvSpPr/>
          <p:nvPr/>
        </p:nvSpPr>
        <p:spPr>
          <a:xfrm>
            <a:off x="10423825" y="7156487"/>
            <a:ext cx="8002749" cy="3922696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8" y="0"/>
                </a:lnTo>
                <a:lnTo>
                  <a:pt x="8002748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959302" y="836525"/>
            <a:ext cx="2655083" cy="1436954"/>
          </a:xfrm>
          <a:custGeom>
            <a:avLst/>
            <a:gdLst/>
            <a:ahLst/>
            <a:cxnLst/>
            <a:rect l="l" t="t" r="r" b="b"/>
            <a:pathLst>
              <a:path w="2655083" h="1436954">
                <a:moveTo>
                  <a:pt x="0" y="0"/>
                </a:moveTo>
                <a:lnTo>
                  <a:pt x="2655082" y="0"/>
                </a:lnTo>
                <a:lnTo>
                  <a:pt x="2655082" y="1436954"/>
                </a:lnTo>
                <a:lnTo>
                  <a:pt x="0" y="1436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35810" y="2662163"/>
            <a:ext cx="5016380" cy="6946056"/>
            <a:chOff x="0" y="0"/>
            <a:chExt cx="1913890" cy="26501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2650116"/>
            </a:xfrm>
            <a:custGeom>
              <a:avLst/>
              <a:gdLst/>
              <a:ahLst/>
              <a:cxnLst/>
              <a:rect l="l" t="t" r="r" b="b"/>
              <a:pathLst>
                <a:path w="1913890" h="2650116">
                  <a:moveTo>
                    <a:pt x="1789430" y="2650116"/>
                  </a:moveTo>
                  <a:lnTo>
                    <a:pt x="124460" y="2650116"/>
                  </a:lnTo>
                  <a:cubicBezTo>
                    <a:pt x="55880" y="2650116"/>
                    <a:pt x="0" y="2594236"/>
                    <a:pt x="0" y="252565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525656"/>
                  </a:lnTo>
                  <a:cubicBezTo>
                    <a:pt x="1913890" y="2594236"/>
                    <a:pt x="1858010" y="2650116"/>
                    <a:pt x="1789430" y="2650116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1857389" y="6448515"/>
            <a:ext cx="8002749" cy="3922696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9" y="0"/>
                </a:lnTo>
                <a:lnTo>
                  <a:pt x="8002749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246679" y="2662163"/>
            <a:ext cx="5016380" cy="6946056"/>
            <a:chOff x="0" y="0"/>
            <a:chExt cx="1913890" cy="26501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2650116"/>
            </a:xfrm>
            <a:custGeom>
              <a:avLst/>
              <a:gdLst/>
              <a:ahLst/>
              <a:cxnLst/>
              <a:rect l="l" t="t" r="r" b="b"/>
              <a:pathLst>
                <a:path w="1913890" h="2650116">
                  <a:moveTo>
                    <a:pt x="1789430" y="2650116"/>
                  </a:moveTo>
                  <a:lnTo>
                    <a:pt x="124460" y="2650116"/>
                  </a:lnTo>
                  <a:cubicBezTo>
                    <a:pt x="55880" y="2650116"/>
                    <a:pt x="0" y="2594236"/>
                    <a:pt x="0" y="252565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525656"/>
                  </a:lnTo>
                  <a:cubicBezTo>
                    <a:pt x="1913890" y="2594236"/>
                    <a:pt x="1858010" y="2650116"/>
                    <a:pt x="1789430" y="2650116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028700" y="2662163"/>
            <a:ext cx="5016380" cy="6946056"/>
            <a:chOff x="0" y="0"/>
            <a:chExt cx="1913890" cy="26501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2650116"/>
            </a:xfrm>
            <a:custGeom>
              <a:avLst/>
              <a:gdLst/>
              <a:ahLst/>
              <a:cxnLst/>
              <a:rect l="l" t="t" r="r" b="b"/>
              <a:pathLst>
                <a:path w="1913890" h="2650116">
                  <a:moveTo>
                    <a:pt x="1789430" y="2650116"/>
                  </a:moveTo>
                  <a:lnTo>
                    <a:pt x="124460" y="2650116"/>
                  </a:lnTo>
                  <a:cubicBezTo>
                    <a:pt x="55880" y="2650116"/>
                    <a:pt x="0" y="2594236"/>
                    <a:pt x="0" y="252565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525656"/>
                  </a:lnTo>
                  <a:cubicBezTo>
                    <a:pt x="1913890" y="2594236"/>
                    <a:pt x="1858010" y="2650116"/>
                    <a:pt x="1789430" y="2650116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6832226" y="3033606"/>
            <a:ext cx="4608693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doradztwo indywidualne                   i grupowe </a:t>
            </a:r>
          </a:p>
          <a:p>
            <a:pPr algn="ctr">
              <a:lnSpc>
                <a:spcPts val="4200"/>
              </a:lnSpc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dla GI, PES/PS 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endParaRPr lang="en-US" sz="3000" spc="15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32226" y="5867490"/>
            <a:ext cx="4608693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szkolenia z zakresu tworzenia i funkcjonowania GI, PES/PS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49492" y="2989474"/>
            <a:ext cx="3192667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doradztwo specjalistyczne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61840" y="5523183"/>
            <a:ext cx="318209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usługi inkubujące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26851" y="3338406"/>
            <a:ext cx="302600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spotkania animacyjne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9652" y="5057775"/>
            <a:ext cx="4074475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warsztaty ożywienia społeczno-gospodarczego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endParaRPr lang="en-US" sz="3000" spc="15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18549" y="721095"/>
            <a:ext cx="3836047" cy="2051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spc="145">
                <a:solidFill>
                  <a:srgbClr val="038F9D"/>
                </a:solidFill>
                <a:latin typeface="Neue Einstellung Bold"/>
              </a:rPr>
              <a:t>USŁUGI WSPARCIA I TWORZENIA </a:t>
            </a:r>
          </a:p>
          <a:p>
            <a:pPr algn="ctr">
              <a:lnSpc>
                <a:spcPts val="4060"/>
              </a:lnSpc>
            </a:pPr>
            <a:r>
              <a:rPr lang="en-US" sz="2900" spc="145">
                <a:solidFill>
                  <a:srgbClr val="038F9D"/>
                </a:solidFill>
                <a:latin typeface="Neue Einstellung Bold"/>
              </a:rPr>
              <a:t>PES/PS</a:t>
            </a:r>
          </a:p>
          <a:p>
            <a:pPr algn="ctr">
              <a:lnSpc>
                <a:spcPts val="4060"/>
              </a:lnSpc>
            </a:pPr>
            <a:endParaRPr lang="en-US" sz="2900" spc="145">
              <a:solidFill>
                <a:srgbClr val="038F9D"/>
              </a:solidFill>
              <a:latin typeface="Neue Einstellung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93152" y="654738"/>
            <a:ext cx="5893398" cy="218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spc="145">
                <a:solidFill>
                  <a:srgbClr val="038F9D"/>
                </a:solidFill>
                <a:latin typeface="Neue Einstellung Bold"/>
              </a:rPr>
              <a:t>ANIMACJA LOKALNA - OŻYWIENIE </a:t>
            </a:r>
          </a:p>
          <a:p>
            <a:pPr algn="ctr">
              <a:lnSpc>
                <a:spcPts val="4060"/>
              </a:lnSpc>
            </a:pPr>
            <a:r>
              <a:rPr lang="en-US" sz="2900" spc="145">
                <a:solidFill>
                  <a:srgbClr val="038F9D"/>
                </a:solidFill>
                <a:latin typeface="Neue Einstellung Bold"/>
              </a:rPr>
              <a:t>SPOŁECZNO-GOSPODARCZE</a:t>
            </a:r>
          </a:p>
          <a:p>
            <a:pPr algn="ctr">
              <a:lnSpc>
                <a:spcPts val="5180"/>
              </a:lnSpc>
            </a:pPr>
            <a:endParaRPr lang="en-US" sz="2900" spc="145">
              <a:solidFill>
                <a:srgbClr val="038F9D"/>
              </a:solidFill>
              <a:latin typeface="Neue Einstellung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239161" y="652741"/>
            <a:ext cx="5023897" cy="2051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spc="145">
                <a:solidFill>
                  <a:srgbClr val="038F9D"/>
                </a:solidFill>
                <a:latin typeface="Neue Einstellung Bold"/>
              </a:rPr>
              <a:t>SPECJALISTYCZNE USŁUGI WSPARCIA </a:t>
            </a:r>
          </a:p>
          <a:p>
            <a:pPr algn="ctr">
              <a:lnSpc>
                <a:spcPts val="4060"/>
              </a:lnSpc>
            </a:pPr>
            <a:r>
              <a:rPr lang="en-US" sz="2900" spc="145">
                <a:solidFill>
                  <a:srgbClr val="038F9D"/>
                </a:solidFill>
                <a:latin typeface="Neue Einstellung Bold"/>
              </a:rPr>
              <a:t>PES/PS</a:t>
            </a:r>
          </a:p>
          <a:p>
            <a:pPr algn="ctr">
              <a:lnSpc>
                <a:spcPts val="4060"/>
              </a:lnSpc>
            </a:pPr>
            <a:endParaRPr lang="en-US" sz="2900" spc="145">
              <a:solidFill>
                <a:srgbClr val="038F9D"/>
              </a:solidFill>
              <a:latin typeface="Neue Einstellung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990560" y="7736461"/>
            <a:ext cx="302600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wydarzenia edukacyjne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10151" y="8531894"/>
            <a:ext cx="394444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wizyty studyjne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endParaRPr lang="en-US" sz="3000" spc="15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410218" y="4523058"/>
            <a:ext cx="468930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doradztwo eksperckie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956752" y="7191375"/>
            <a:ext cx="359623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bony rozwojowe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061840" y="8324138"/>
            <a:ext cx="359623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000000"/>
                </a:solidFill>
                <a:latin typeface="Poppins"/>
              </a:rPr>
              <a:t>Inkubator PES/PS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44156"/>
            <a:ext cx="4629505" cy="2307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 spc="220">
                <a:solidFill>
                  <a:srgbClr val="188898"/>
                </a:solidFill>
                <a:latin typeface="Poppins Bold Bold"/>
              </a:rPr>
              <a:t>ROZWÓJ USŁUG SPOŁECZNYCH</a:t>
            </a:r>
          </a:p>
        </p:txBody>
      </p:sp>
      <p:sp>
        <p:nvSpPr>
          <p:cNvPr id="3" name="Freeform 3"/>
          <p:cNvSpPr/>
          <p:nvPr/>
        </p:nvSpPr>
        <p:spPr>
          <a:xfrm>
            <a:off x="-1268353" y="176833"/>
            <a:ext cx="1920816" cy="1817572"/>
          </a:xfrm>
          <a:custGeom>
            <a:avLst/>
            <a:gdLst/>
            <a:ahLst/>
            <a:cxnLst/>
            <a:rect l="l" t="t" r="r" b="b"/>
            <a:pathLst>
              <a:path w="1920816" h="1817572">
                <a:moveTo>
                  <a:pt x="0" y="0"/>
                </a:moveTo>
                <a:lnTo>
                  <a:pt x="1920816" y="0"/>
                </a:lnTo>
                <a:lnTo>
                  <a:pt x="1920816" y="1817572"/>
                </a:lnTo>
                <a:lnTo>
                  <a:pt x="0" y="1817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19160">
            <a:off x="15910701" y="7816587"/>
            <a:ext cx="1991325" cy="1669093"/>
          </a:xfrm>
          <a:custGeom>
            <a:avLst/>
            <a:gdLst/>
            <a:ahLst/>
            <a:cxnLst/>
            <a:rect l="l" t="t" r="r" b="b"/>
            <a:pathLst>
              <a:path w="1991325" h="1669093">
                <a:moveTo>
                  <a:pt x="0" y="0"/>
                </a:moveTo>
                <a:lnTo>
                  <a:pt x="1991325" y="0"/>
                </a:lnTo>
                <a:lnTo>
                  <a:pt x="1991325" y="1669092"/>
                </a:lnTo>
                <a:lnTo>
                  <a:pt x="0" y="16690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84179" y="8872245"/>
            <a:ext cx="16622184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188898"/>
                </a:solidFill>
                <a:latin typeface="Neue Einstellung"/>
              </a:rPr>
              <a:t>(Art.2 pkt. 1 ustawy z dnia 19 lipca 2019 r.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188898"/>
                </a:solidFill>
                <a:latin typeface="Neue Einstellung"/>
              </a:rPr>
              <a:t>o realizowaniu usług społecznych przez centrum usług społecznych)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969261" y="716571"/>
            <a:ext cx="11615431" cy="2227254"/>
            <a:chOff x="0" y="0"/>
            <a:chExt cx="4431613" cy="8497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31614" cy="849760"/>
            </a:xfrm>
            <a:custGeom>
              <a:avLst/>
              <a:gdLst/>
              <a:ahLst/>
              <a:cxnLst/>
              <a:rect l="l" t="t" r="r" b="b"/>
              <a:pathLst>
                <a:path w="4431614" h="849760">
                  <a:moveTo>
                    <a:pt x="4307153" y="849760"/>
                  </a:moveTo>
                  <a:lnTo>
                    <a:pt x="124460" y="849760"/>
                  </a:lnTo>
                  <a:cubicBezTo>
                    <a:pt x="55880" y="849760"/>
                    <a:pt x="0" y="793880"/>
                    <a:pt x="0" y="7253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307153" y="0"/>
                  </a:lnTo>
                  <a:cubicBezTo>
                    <a:pt x="4375733" y="0"/>
                    <a:pt x="4431614" y="55880"/>
                    <a:pt x="4431614" y="124460"/>
                  </a:cubicBezTo>
                  <a:lnTo>
                    <a:pt x="4431614" y="725300"/>
                  </a:lnTo>
                  <a:cubicBezTo>
                    <a:pt x="4431614" y="793880"/>
                    <a:pt x="4375733" y="849760"/>
                    <a:pt x="4307153" y="84976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6592277" y="1421550"/>
            <a:ext cx="209870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polityka prorodzinna</a:t>
            </a:r>
          </a:p>
        </p:txBody>
      </p:sp>
      <p:sp>
        <p:nvSpPr>
          <p:cNvPr id="9" name="Freeform 9"/>
          <p:cNvSpPr/>
          <p:nvPr/>
        </p:nvSpPr>
        <p:spPr>
          <a:xfrm>
            <a:off x="-1271755" y="4494808"/>
            <a:ext cx="1920816" cy="1817572"/>
          </a:xfrm>
          <a:custGeom>
            <a:avLst/>
            <a:gdLst/>
            <a:ahLst/>
            <a:cxnLst/>
            <a:rect l="l" t="t" r="r" b="b"/>
            <a:pathLst>
              <a:path w="1920816" h="1817572">
                <a:moveTo>
                  <a:pt x="0" y="0"/>
                </a:moveTo>
                <a:lnTo>
                  <a:pt x="1920816" y="0"/>
                </a:lnTo>
                <a:lnTo>
                  <a:pt x="1920816" y="1817572"/>
                </a:lnTo>
                <a:lnTo>
                  <a:pt x="0" y="1817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440490" y="1421550"/>
            <a:ext cx="209870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wspieranie rodziny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91670" y="1235812"/>
            <a:ext cx="2098705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system pieczy zastępczej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142850" y="1421550"/>
            <a:ext cx="209870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pomoc społeczna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488997" y="3281147"/>
            <a:ext cx="16095695" cy="2227254"/>
            <a:chOff x="0" y="0"/>
            <a:chExt cx="6140960" cy="8497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140960" cy="849760"/>
            </a:xfrm>
            <a:custGeom>
              <a:avLst/>
              <a:gdLst/>
              <a:ahLst/>
              <a:cxnLst/>
              <a:rect l="l" t="t" r="r" b="b"/>
              <a:pathLst>
                <a:path w="6140960" h="849760">
                  <a:moveTo>
                    <a:pt x="6016500" y="849760"/>
                  </a:moveTo>
                  <a:lnTo>
                    <a:pt x="124460" y="849760"/>
                  </a:lnTo>
                  <a:cubicBezTo>
                    <a:pt x="55880" y="849760"/>
                    <a:pt x="0" y="793880"/>
                    <a:pt x="0" y="7253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16500" y="0"/>
                  </a:lnTo>
                  <a:cubicBezTo>
                    <a:pt x="6085080" y="0"/>
                    <a:pt x="6140960" y="55880"/>
                    <a:pt x="6140960" y="124460"/>
                  </a:cubicBezTo>
                  <a:lnTo>
                    <a:pt x="6140960" y="725300"/>
                  </a:lnTo>
                  <a:cubicBezTo>
                    <a:pt x="6140960" y="793880"/>
                    <a:pt x="6085080" y="849760"/>
                    <a:pt x="6016500" y="84976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2294100" y="3800389"/>
            <a:ext cx="2098705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promocja      i ochrona zdrowia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95675" y="3986126"/>
            <a:ext cx="319320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wspieranie osób niepełnosprawnych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10787" y="3986126"/>
            <a:ext cx="209870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edukacja publiczna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41877" y="3986126"/>
            <a:ext cx="2903831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przeciwdziałanie bezrobociu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8997" y="5822302"/>
            <a:ext cx="14368014" cy="2227254"/>
            <a:chOff x="0" y="0"/>
            <a:chExt cx="5481801" cy="8497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81801" cy="849760"/>
            </a:xfrm>
            <a:custGeom>
              <a:avLst/>
              <a:gdLst/>
              <a:ahLst/>
              <a:cxnLst/>
              <a:rect l="l" t="t" r="r" b="b"/>
              <a:pathLst>
                <a:path w="5481801" h="849760">
                  <a:moveTo>
                    <a:pt x="5357341" y="849760"/>
                  </a:moveTo>
                  <a:lnTo>
                    <a:pt x="124460" y="849760"/>
                  </a:lnTo>
                  <a:cubicBezTo>
                    <a:pt x="55880" y="849760"/>
                    <a:pt x="0" y="793880"/>
                    <a:pt x="0" y="7253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57342" y="0"/>
                  </a:lnTo>
                  <a:cubicBezTo>
                    <a:pt x="5425922" y="0"/>
                    <a:pt x="5481801" y="55880"/>
                    <a:pt x="5481801" y="124460"/>
                  </a:cubicBezTo>
                  <a:lnTo>
                    <a:pt x="5481801" y="725300"/>
                  </a:lnTo>
                  <a:cubicBezTo>
                    <a:pt x="5481801" y="793880"/>
                    <a:pt x="5425922" y="849760"/>
                    <a:pt x="5357342" y="84976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4512622" y="6388241"/>
            <a:ext cx="2371963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pobudzanie aktywności obywatelskiej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41785" y="6759716"/>
            <a:ext cx="268140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mieszkalnictwo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84315" y="6573978"/>
            <a:ext cx="209870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ochrona środowiska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059270" y="6388241"/>
            <a:ext cx="2098705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reintegracja zawodowa              i społeczna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807658" y="4218561"/>
            <a:ext cx="209870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kultura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13075" y="6364892"/>
            <a:ext cx="2098705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Poppins Medium"/>
              </a:rPr>
              <a:t>kultura fizyczna                    i turystyka</a:t>
            </a: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0F3BEE22-C5F3-8B09-C84F-E20FE9BC9386}"/>
              </a:ext>
            </a:extLst>
          </p:cNvPr>
          <p:cNvSpPr/>
          <p:nvPr/>
        </p:nvSpPr>
        <p:spPr>
          <a:xfrm>
            <a:off x="-1271755" y="2340712"/>
            <a:ext cx="1920816" cy="1817572"/>
          </a:xfrm>
          <a:custGeom>
            <a:avLst/>
            <a:gdLst/>
            <a:ahLst/>
            <a:cxnLst/>
            <a:rect l="l" t="t" r="r" b="b"/>
            <a:pathLst>
              <a:path w="1920816" h="1817572">
                <a:moveTo>
                  <a:pt x="0" y="0"/>
                </a:moveTo>
                <a:lnTo>
                  <a:pt x="1920816" y="0"/>
                </a:lnTo>
                <a:lnTo>
                  <a:pt x="1920816" y="1817572"/>
                </a:lnTo>
                <a:lnTo>
                  <a:pt x="0" y="1817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4E8B4732-0A4E-EE2C-A58C-C8A1BD261B5D}"/>
              </a:ext>
            </a:extLst>
          </p:cNvPr>
          <p:cNvSpPr/>
          <p:nvPr/>
        </p:nvSpPr>
        <p:spPr>
          <a:xfrm>
            <a:off x="-1280188" y="6683526"/>
            <a:ext cx="1920816" cy="1817572"/>
          </a:xfrm>
          <a:custGeom>
            <a:avLst/>
            <a:gdLst/>
            <a:ahLst/>
            <a:cxnLst/>
            <a:rect l="l" t="t" r="r" b="b"/>
            <a:pathLst>
              <a:path w="1920816" h="1817572">
                <a:moveTo>
                  <a:pt x="0" y="0"/>
                </a:moveTo>
                <a:lnTo>
                  <a:pt x="1920816" y="0"/>
                </a:lnTo>
                <a:lnTo>
                  <a:pt x="1920816" y="1817572"/>
                </a:lnTo>
                <a:lnTo>
                  <a:pt x="0" y="1817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912D24D-60AD-49B0-8541-AC662AA58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183572"/>
            <a:ext cx="9471870" cy="10057474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6FCF3959-C2B9-48A2-87AF-85608CCE5826}"/>
              </a:ext>
            </a:extLst>
          </p:cNvPr>
          <p:cNvSpPr/>
          <p:nvPr/>
        </p:nvSpPr>
        <p:spPr>
          <a:xfrm>
            <a:off x="1066800" y="571500"/>
            <a:ext cx="8458200" cy="5385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l-PL" sz="3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CUS i OWES </a:t>
            </a:r>
          </a:p>
          <a:p>
            <a:r>
              <a:rPr lang="pl-PL" sz="3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działające w subregionach</a:t>
            </a:r>
          </a:p>
          <a:p>
            <a:r>
              <a:rPr lang="pl-PL" sz="3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województwa zachodniopomorskiego</a:t>
            </a:r>
          </a:p>
          <a:p>
            <a:r>
              <a:rPr lang="pl-PL" sz="3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- stan na V 2025 </a:t>
            </a:r>
          </a:p>
          <a:p>
            <a:endParaRPr lang="pl-PL" sz="2600" b="1" dirty="0">
              <a:solidFill>
                <a:srgbClr val="94B3D6"/>
              </a:solidFill>
              <a:latin typeface="Calibri" panose="020F0502020204030204" pitchFamily="34" charset="0"/>
            </a:endParaRPr>
          </a:p>
          <a:p>
            <a:endParaRPr lang="pl-PL" sz="2999" spc="89" dirty="0">
              <a:solidFill>
                <a:srgbClr val="000000"/>
              </a:solidFill>
              <a:latin typeface="Neue Einstellung"/>
            </a:endParaRPr>
          </a:p>
          <a:p>
            <a:r>
              <a:rPr lang="pl-PL" sz="3200" spc="89" dirty="0">
                <a:solidFill>
                  <a:srgbClr val="FFE9A1"/>
                </a:solidFill>
                <a:latin typeface="Neue Einstellung Bold" panose="020B0604020202020204" charset="-18"/>
              </a:rPr>
              <a:t>OWES</a:t>
            </a:r>
            <a:r>
              <a:rPr lang="pl-PL" sz="3200" spc="89" dirty="0">
                <a:solidFill>
                  <a:srgbClr val="FFFF99"/>
                </a:solidFill>
                <a:latin typeface="Neue Einstellung Bold" panose="020B0604020202020204" charset="-18"/>
              </a:rPr>
              <a:t> </a:t>
            </a:r>
            <a:r>
              <a:rPr lang="pl-PL" sz="3200" spc="89" dirty="0">
                <a:latin typeface="Neue Einstellung Bold" panose="020B0604020202020204" charset="-18"/>
              </a:rPr>
              <a:t>w rejonie koszalińskim </a:t>
            </a:r>
          </a:p>
          <a:p>
            <a:r>
              <a:rPr lang="pl-PL" sz="3200" spc="89" dirty="0">
                <a:solidFill>
                  <a:schemeClr val="tx2">
                    <a:lumMod val="40000"/>
                    <a:lumOff val="60000"/>
                  </a:schemeClr>
                </a:solidFill>
                <a:latin typeface="Neue Einstellung Bold" panose="020B0604020202020204" charset="-18"/>
              </a:rPr>
              <a:t>OWES</a:t>
            </a:r>
            <a:r>
              <a:rPr lang="pl-PL" sz="3200" spc="89" dirty="0">
                <a:solidFill>
                  <a:srgbClr val="000000"/>
                </a:solidFill>
                <a:latin typeface="Neue Einstellung Bold" panose="020B0604020202020204" charset="-18"/>
              </a:rPr>
              <a:t> w rejonie stargardzkim </a:t>
            </a:r>
          </a:p>
          <a:p>
            <a:r>
              <a:rPr lang="pl-PL" sz="3200" spc="89" dirty="0">
                <a:solidFill>
                  <a:srgbClr val="92D050"/>
                </a:solidFill>
                <a:latin typeface="Neue Einstellung Bold" panose="020B0604020202020204" charset="-18"/>
              </a:rPr>
              <a:t>OWES</a:t>
            </a:r>
            <a:r>
              <a:rPr lang="pl-PL" sz="3200" spc="89" dirty="0">
                <a:solidFill>
                  <a:srgbClr val="000000"/>
                </a:solidFill>
                <a:latin typeface="Neue Einstellung Bold" panose="020B0604020202020204" charset="-18"/>
              </a:rPr>
              <a:t> w rejonie szczecineckim </a:t>
            </a:r>
          </a:p>
          <a:p>
            <a:r>
              <a:rPr lang="pl-PL" sz="3200" spc="89" dirty="0">
                <a:solidFill>
                  <a:schemeClr val="accent6">
                    <a:lumMod val="60000"/>
                    <a:lumOff val="40000"/>
                  </a:schemeClr>
                </a:solidFill>
                <a:latin typeface="Neue Einstellung Bold" panose="020B0604020202020204" charset="-18"/>
              </a:rPr>
              <a:t>OWES</a:t>
            </a:r>
            <a:r>
              <a:rPr lang="pl-PL" sz="3200" spc="89" dirty="0">
                <a:solidFill>
                  <a:srgbClr val="000000"/>
                </a:solidFill>
                <a:latin typeface="Neue Einstellung Bold" panose="020B0604020202020204" charset="-18"/>
              </a:rPr>
              <a:t> w rejonie szczecińskim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EC6BAB5-49CC-4F27-BFA4-F7681A485209}"/>
              </a:ext>
            </a:extLst>
          </p:cNvPr>
          <p:cNvSpPr/>
          <p:nvPr/>
        </p:nvSpPr>
        <p:spPr>
          <a:xfrm>
            <a:off x="12268200" y="8953500"/>
            <a:ext cx="9144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sz="4000" dirty="0">
              <a:solidFill>
                <a:srgbClr val="94B3D6"/>
              </a:solidFill>
              <a:latin typeface="Calibri" panose="020F0502020204030204" pitchFamily="34" charset="0"/>
            </a:endParaRPr>
          </a:p>
          <a:p>
            <a:r>
              <a:rPr lang="pl-PL" dirty="0">
                <a:solidFill>
                  <a:srgbClr val="585858"/>
                </a:solidFill>
                <a:latin typeface="Calibri" panose="020F0502020204030204" pitchFamily="34" charset="0"/>
              </a:rPr>
              <a:t>Źródło: opracowanie własne ROPS UMWZ 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A89DA5AF-6B32-2659-22A3-45E1BA73894D}"/>
              </a:ext>
            </a:extLst>
          </p:cNvPr>
          <p:cNvSpPr/>
          <p:nvPr/>
        </p:nvSpPr>
        <p:spPr>
          <a:xfrm>
            <a:off x="-632856" y="617220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32580"/>
            </a:stretch>
          </a:blipFill>
        </p:spPr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D7B9AB44-63B5-2593-14B3-2CBFB56F0234}"/>
              </a:ext>
            </a:extLst>
          </p:cNvPr>
          <p:cNvSpPr/>
          <p:nvPr/>
        </p:nvSpPr>
        <p:spPr>
          <a:xfrm>
            <a:off x="17654814" y="205740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32580"/>
            </a:stretch>
          </a:blipFill>
        </p:spPr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930F633D-CB5B-819C-13BA-CB281D132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4" t="26648" r="6591" b="23600"/>
          <a:stretch/>
        </p:blipFill>
        <p:spPr>
          <a:xfrm>
            <a:off x="1524000" y="6743700"/>
            <a:ext cx="5327674" cy="2663838"/>
          </a:xfrm>
          <a:prstGeom prst="rect">
            <a:avLst/>
          </a:prstGeom>
        </p:spPr>
      </p:pic>
      <p:sp>
        <p:nvSpPr>
          <p:cNvPr id="17" name="Freeform 10">
            <a:extLst>
              <a:ext uri="{FF2B5EF4-FFF2-40B4-BE49-F238E27FC236}">
                <a16:creationId xmlns:a16="http://schemas.microsoft.com/office/drawing/2014/main" id="{68864161-EEDB-5304-07AF-60E2A0BF587C}"/>
              </a:ext>
            </a:extLst>
          </p:cNvPr>
          <p:cNvSpPr/>
          <p:nvPr/>
        </p:nvSpPr>
        <p:spPr>
          <a:xfrm>
            <a:off x="17654815" y="628211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32580"/>
            </a:stretch>
          </a:blipFill>
        </p:spPr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F89AAE56-E6FD-4AD5-A0E7-6E84EE58005A}"/>
              </a:ext>
            </a:extLst>
          </p:cNvPr>
          <p:cNvSpPr/>
          <p:nvPr/>
        </p:nvSpPr>
        <p:spPr>
          <a:xfrm>
            <a:off x="17655144" y="-216731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32580"/>
            </a:stretch>
          </a:blipFill>
        </p:spPr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56186094-E273-A195-C87E-5FED8B6404D9}"/>
              </a:ext>
            </a:extLst>
          </p:cNvPr>
          <p:cNvSpPr/>
          <p:nvPr/>
        </p:nvSpPr>
        <p:spPr>
          <a:xfrm>
            <a:off x="-640113" y="194749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32580"/>
            </a:stretch>
          </a:blipFill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CEF5E7B1-2818-F43F-A3A9-5DEE688EC21C}"/>
              </a:ext>
            </a:extLst>
          </p:cNvPr>
          <p:cNvSpPr/>
          <p:nvPr/>
        </p:nvSpPr>
        <p:spPr>
          <a:xfrm>
            <a:off x="-640114" y="-227722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32580"/>
            </a:stretch>
          </a:blipFill>
        </p:spPr>
      </p:sp>
    </p:spTree>
    <p:extLst>
      <p:ext uri="{BB962C8B-B14F-4D97-AF65-F5344CB8AC3E}">
        <p14:creationId xmlns:p14="http://schemas.microsoft.com/office/powerpoint/2010/main" val="4178014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8F2E8673-3CB4-5E8F-CA64-631B7978F6CF}"/>
              </a:ext>
            </a:extLst>
          </p:cNvPr>
          <p:cNvSpPr/>
          <p:nvPr/>
        </p:nvSpPr>
        <p:spPr>
          <a:xfrm>
            <a:off x="11125200" y="6995412"/>
            <a:ext cx="7391400" cy="3586971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8" y="0"/>
                </a:lnTo>
                <a:lnTo>
                  <a:pt x="8002748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009FB1-3D90-C01A-24DF-42A0BF26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49227" y="6630287"/>
            <a:ext cx="2133600" cy="365125"/>
          </a:xfrm>
        </p:spPr>
        <p:txBody>
          <a:bodyPr/>
          <a:lstStyle/>
          <a:p>
            <a:pPr defTabSz="1371600"/>
            <a:fld id="{D57F1E4F-1CFF-5643-939E-217C01CDF565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Symbol zastępczy zawartości 6" descr="Części układanki">
            <a:extLst>
              <a:ext uri="{FF2B5EF4-FFF2-40B4-BE49-F238E27FC236}">
                <a16:creationId xmlns:a16="http://schemas.microsoft.com/office/drawing/2014/main" id="{0B1929D1-2BF2-B461-B976-3B5524F5A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3468" y="217571"/>
            <a:ext cx="4925929" cy="4925929"/>
          </a:xfrm>
        </p:spPr>
      </p:pic>
      <p:sp>
        <p:nvSpPr>
          <p:cNvPr id="9" name="Schemat blokowy: proces 8">
            <a:extLst>
              <a:ext uri="{FF2B5EF4-FFF2-40B4-BE49-F238E27FC236}">
                <a16:creationId xmlns:a16="http://schemas.microsoft.com/office/drawing/2014/main" id="{98CC9EA3-895E-5EDD-D872-632581CFC4CC}"/>
              </a:ext>
            </a:extLst>
          </p:cNvPr>
          <p:cNvSpPr/>
          <p:nvPr/>
        </p:nvSpPr>
        <p:spPr>
          <a:xfrm>
            <a:off x="1143000" y="1485900"/>
            <a:ext cx="4773642" cy="2501294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Kluczowa rola podmiotów ekonomii społecznej w  realizacji usług społecznych</a:t>
            </a:r>
          </a:p>
        </p:txBody>
      </p:sp>
      <p:sp>
        <p:nvSpPr>
          <p:cNvPr id="10" name="Schemat blokowy: proces 9">
            <a:extLst>
              <a:ext uri="{FF2B5EF4-FFF2-40B4-BE49-F238E27FC236}">
                <a16:creationId xmlns:a16="http://schemas.microsoft.com/office/drawing/2014/main" id="{4778CFA6-9FE1-E518-83C1-A7DC7EA5458A}"/>
              </a:ext>
            </a:extLst>
          </p:cNvPr>
          <p:cNvSpPr/>
          <p:nvPr/>
        </p:nvSpPr>
        <p:spPr>
          <a:xfrm>
            <a:off x="1123306" y="4295717"/>
            <a:ext cx="4773642" cy="2501294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Długofalowy proces budowania dialogu i współpracy między samorządem a podmiotami ekonomii społecznej</a:t>
            </a:r>
          </a:p>
        </p:txBody>
      </p:sp>
      <p:sp>
        <p:nvSpPr>
          <p:cNvPr id="11" name="Schemat blokowy: proces 10">
            <a:extLst>
              <a:ext uri="{FF2B5EF4-FFF2-40B4-BE49-F238E27FC236}">
                <a16:creationId xmlns:a16="http://schemas.microsoft.com/office/drawing/2014/main" id="{0946DF73-C1E1-BEC5-38DB-8B3196483A30}"/>
              </a:ext>
            </a:extLst>
          </p:cNvPr>
          <p:cNvSpPr/>
          <p:nvPr/>
        </p:nvSpPr>
        <p:spPr>
          <a:xfrm>
            <a:off x="1123306" y="7105533"/>
            <a:ext cx="4773642" cy="2182761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Narzędzia wsparcia zarówno dla samorządów jak i podmiotów ekonomii społecznej</a:t>
            </a:r>
          </a:p>
        </p:txBody>
      </p:sp>
      <p:sp>
        <p:nvSpPr>
          <p:cNvPr id="14" name="Schemat blokowy: proces 13">
            <a:extLst>
              <a:ext uri="{FF2B5EF4-FFF2-40B4-BE49-F238E27FC236}">
                <a16:creationId xmlns:a16="http://schemas.microsoft.com/office/drawing/2014/main" id="{3903D0AF-8C00-3159-4359-09F8373DB307}"/>
              </a:ext>
            </a:extLst>
          </p:cNvPr>
          <p:cNvSpPr/>
          <p:nvPr/>
        </p:nvSpPr>
        <p:spPr>
          <a:xfrm>
            <a:off x="11702613" y="1181099"/>
            <a:ext cx="5686158" cy="3196585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Biorąc pod uwagę interesy wszystkich stron realizacja usług społecznych przez lokalne podmioty, w tym podmioty ekonomii społecznej to rozwiązanie,                w którym wszyscy odnoszą korzyści. </a:t>
            </a:r>
          </a:p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WIN-WIN</a:t>
            </a:r>
          </a:p>
        </p:txBody>
      </p:sp>
      <p:sp>
        <p:nvSpPr>
          <p:cNvPr id="15" name="Schemat blokowy: proces 14">
            <a:extLst>
              <a:ext uri="{FF2B5EF4-FFF2-40B4-BE49-F238E27FC236}">
                <a16:creationId xmlns:a16="http://schemas.microsoft.com/office/drawing/2014/main" id="{49C788C1-3F91-E8EA-F343-A3BE08A80D4C}"/>
              </a:ext>
            </a:extLst>
          </p:cNvPr>
          <p:cNvSpPr/>
          <p:nvPr/>
        </p:nvSpPr>
        <p:spPr>
          <a:xfrm>
            <a:off x="6585388" y="4866731"/>
            <a:ext cx="4773642" cy="2501294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Kreowanie rynku                              usług społecznych                           to rola samorządów </a:t>
            </a:r>
          </a:p>
        </p:txBody>
      </p:sp>
      <p:sp>
        <p:nvSpPr>
          <p:cNvPr id="16" name="Schemat blokowy: proces 15">
            <a:extLst>
              <a:ext uri="{FF2B5EF4-FFF2-40B4-BE49-F238E27FC236}">
                <a16:creationId xmlns:a16="http://schemas.microsoft.com/office/drawing/2014/main" id="{DA3C976A-34CD-87D0-8232-CA508E54CCAF}"/>
              </a:ext>
            </a:extLst>
          </p:cNvPr>
          <p:cNvSpPr/>
          <p:nvPr/>
        </p:nvSpPr>
        <p:spPr>
          <a:xfrm>
            <a:off x="11702613" y="4752482"/>
            <a:ext cx="5686157" cy="2615543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2700" dirty="0">
                <a:solidFill>
                  <a:prstClr val="white"/>
                </a:solidFill>
                <a:latin typeface="Calibri" panose="020F0502020204030204"/>
              </a:rPr>
              <a:t>Podmioty ekonomii społecznej będą się tworzyć jeśli pojawi się popyt na usługi, które mogą świadczyć</a:t>
            </a:r>
          </a:p>
        </p:txBody>
      </p:sp>
      <p:sp>
        <p:nvSpPr>
          <p:cNvPr id="17" name="Schemat blokowy: proces 16">
            <a:extLst>
              <a:ext uri="{FF2B5EF4-FFF2-40B4-BE49-F238E27FC236}">
                <a16:creationId xmlns:a16="http://schemas.microsoft.com/office/drawing/2014/main" id="{C14EA1AA-4A12-66F9-A9FF-6F54BAB8360A}"/>
              </a:ext>
            </a:extLst>
          </p:cNvPr>
          <p:cNvSpPr/>
          <p:nvPr/>
        </p:nvSpPr>
        <p:spPr>
          <a:xfrm>
            <a:off x="6573468" y="7790533"/>
            <a:ext cx="10815302" cy="1478952"/>
          </a:xfrm>
          <a:prstGeom prst="flowChartProcess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pl-PL" sz="4400" dirty="0">
                <a:solidFill>
                  <a:prstClr val="white"/>
                </a:solidFill>
                <a:latin typeface="Calibri" panose="020F0502020204030204"/>
              </a:rPr>
              <a:t>ODCZAROWUJEMY EKONOMIĘ SPOŁECZNĄ</a:t>
            </a:r>
          </a:p>
        </p:txBody>
      </p:sp>
    </p:spTree>
    <p:extLst>
      <p:ext uri="{BB962C8B-B14F-4D97-AF65-F5344CB8AC3E}">
        <p14:creationId xmlns:p14="http://schemas.microsoft.com/office/powerpoint/2010/main" val="1230599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72390" y="3505200"/>
            <a:ext cx="8924290" cy="317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300" dirty="0">
                <a:solidFill>
                  <a:srgbClr val="038F9D"/>
                </a:solidFill>
                <a:latin typeface="Neue Einstellung Bold"/>
              </a:rPr>
              <a:t>WSPARCIE OWES </a:t>
            </a:r>
          </a:p>
          <a:p>
            <a:pPr algn="ctr">
              <a:lnSpc>
                <a:spcPts val="8400"/>
              </a:lnSpc>
            </a:pPr>
            <a:r>
              <a:rPr lang="en-US" sz="6000" spc="300" dirty="0">
                <a:solidFill>
                  <a:srgbClr val="038F9D"/>
                </a:solidFill>
                <a:latin typeface="Neue Einstellung Bold"/>
              </a:rPr>
              <a:t>W RAMACH 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300" dirty="0">
                <a:solidFill>
                  <a:srgbClr val="038F9D"/>
                </a:solidFill>
                <a:latin typeface="Neue Einstellung Bold"/>
              </a:rPr>
              <a:t>ŚCIEŻKI DOTACYJNEJ</a:t>
            </a:r>
          </a:p>
        </p:txBody>
      </p:sp>
      <p:sp>
        <p:nvSpPr>
          <p:cNvPr id="3" name="Freeform 3"/>
          <p:cNvSpPr/>
          <p:nvPr/>
        </p:nvSpPr>
        <p:spPr>
          <a:xfrm>
            <a:off x="10423825" y="7156487"/>
            <a:ext cx="8002749" cy="3922696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8" y="0"/>
                </a:lnTo>
                <a:lnTo>
                  <a:pt x="8002748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959302" y="836525"/>
            <a:ext cx="2655083" cy="1436954"/>
          </a:xfrm>
          <a:custGeom>
            <a:avLst/>
            <a:gdLst/>
            <a:ahLst/>
            <a:cxnLst/>
            <a:rect l="l" t="t" r="r" b="b"/>
            <a:pathLst>
              <a:path w="2655083" h="1436954">
                <a:moveTo>
                  <a:pt x="0" y="0"/>
                </a:moveTo>
                <a:lnTo>
                  <a:pt x="2655082" y="0"/>
                </a:lnTo>
                <a:lnTo>
                  <a:pt x="2655082" y="1436954"/>
                </a:lnTo>
                <a:lnTo>
                  <a:pt x="0" y="1436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7839494" y="3974632"/>
            <a:ext cx="2015476" cy="0"/>
          </a:xfrm>
          <a:prstGeom prst="line">
            <a:avLst/>
          </a:prstGeom>
          <a:ln w="28575" cap="rnd">
            <a:solidFill>
              <a:srgbClr val="F6F6F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5400000">
            <a:off x="8150550" y="7301115"/>
            <a:ext cx="2015476" cy="0"/>
          </a:xfrm>
          <a:prstGeom prst="line">
            <a:avLst/>
          </a:prstGeom>
          <a:ln w="28575" cap="rnd">
            <a:solidFill>
              <a:srgbClr val="F6F6F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0" y="1709370"/>
            <a:ext cx="19527581" cy="7063579"/>
          </a:xfrm>
          <a:custGeom>
            <a:avLst/>
            <a:gdLst/>
            <a:ahLst/>
            <a:cxnLst/>
            <a:rect l="l" t="t" r="r" b="b"/>
            <a:pathLst>
              <a:path w="19527581" h="7063579">
                <a:moveTo>
                  <a:pt x="0" y="0"/>
                </a:moveTo>
                <a:lnTo>
                  <a:pt x="19527581" y="0"/>
                </a:lnTo>
                <a:lnTo>
                  <a:pt x="19527581" y="7063580"/>
                </a:lnTo>
                <a:lnTo>
                  <a:pt x="0" y="7063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856" r="-7732" b="-321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3564754"/>
            <a:ext cx="2194318" cy="139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C033"/>
                </a:solidFill>
                <a:latin typeface="Neue Einstellung Bold"/>
              </a:rPr>
              <a:t>1.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C033"/>
                </a:solidFill>
                <a:latin typeface="Neue Einstellung Bold"/>
              </a:rPr>
              <a:t>Pomysł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C033"/>
                </a:solidFill>
                <a:latin typeface="Neue Einstellung Bold"/>
              </a:rPr>
              <a:t>na biznes</a:t>
            </a:r>
          </a:p>
        </p:txBody>
      </p:sp>
      <p:sp>
        <p:nvSpPr>
          <p:cNvPr id="6" name="Freeform 6"/>
          <p:cNvSpPr/>
          <p:nvPr/>
        </p:nvSpPr>
        <p:spPr>
          <a:xfrm rot="7589408">
            <a:off x="9580729" y="4163538"/>
            <a:ext cx="1052730" cy="318451"/>
          </a:xfrm>
          <a:custGeom>
            <a:avLst/>
            <a:gdLst/>
            <a:ahLst/>
            <a:cxnLst/>
            <a:rect l="l" t="t" r="r" b="b"/>
            <a:pathLst>
              <a:path w="1052730" h="318451">
                <a:moveTo>
                  <a:pt x="0" y="0"/>
                </a:moveTo>
                <a:lnTo>
                  <a:pt x="1052730" y="0"/>
                </a:lnTo>
                <a:lnTo>
                  <a:pt x="1052730" y="318451"/>
                </a:lnTo>
                <a:lnTo>
                  <a:pt x="0" y="318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714504">
            <a:off x="6336946" y="3903662"/>
            <a:ext cx="1241780" cy="8382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468006">
            <a:off x="1136535" y="5072561"/>
            <a:ext cx="1483400" cy="51177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740042" y="7303954"/>
            <a:ext cx="5454863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FFFF"/>
                </a:solidFill>
                <a:latin typeface="Neue Einstellung"/>
              </a:rPr>
              <a:t>Zatrudnienie pracowników (najwcześniej w dniu złożenia wniosku do OWES)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829699" y="9104175"/>
            <a:ext cx="1750061" cy="927533"/>
          </a:xfrm>
          <a:custGeom>
            <a:avLst/>
            <a:gdLst/>
            <a:ahLst/>
            <a:cxnLst/>
            <a:rect l="l" t="t" r="r" b="b"/>
            <a:pathLst>
              <a:path w="1750061" h="927533">
                <a:moveTo>
                  <a:pt x="0" y="0"/>
                </a:moveTo>
                <a:lnTo>
                  <a:pt x="1750061" y="0"/>
                </a:lnTo>
                <a:lnTo>
                  <a:pt x="1750061" y="927533"/>
                </a:lnTo>
                <a:lnTo>
                  <a:pt x="0" y="927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596657" y="9104175"/>
            <a:ext cx="1750061" cy="927533"/>
          </a:xfrm>
          <a:custGeom>
            <a:avLst/>
            <a:gdLst/>
            <a:ahLst/>
            <a:cxnLst/>
            <a:rect l="l" t="t" r="r" b="b"/>
            <a:pathLst>
              <a:path w="1750061" h="927533">
                <a:moveTo>
                  <a:pt x="0" y="0"/>
                </a:moveTo>
                <a:lnTo>
                  <a:pt x="1750061" y="0"/>
                </a:lnTo>
                <a:lnTo>
                  <a:pt x="1750061" y="927533"/>
                </a:lnTo>
                <a:lnTo>
                  <a:pt x="0" y="927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198594" y="4313238"/>
            <a:ext cx="189443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C033"/>
                </a:solidFill>
                <a:latin typeface="Poppins Medium"/>
              </a:rPr>
              <a:t>6 m-cy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93820" y="4251507"/>
            <a:ext cx="1701085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C033"/>
                </a:solidFill>
                <a:latin typeface="Poppins Medium"/>
              </a:rPr>
              <a:t>12 m-cy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32325" y="6079224"/>
            <a:ext cx="2060706" cy="409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FFFF"/>
                </a:solidFill>
                <a:latin typeface="Neue Einstellung Bold"/>
              </a:rPr>
              <a:t>TRWAŁOŚĆ </a:t>
            </a:r>
          </a:p>
        </p:txBody>
      </p:sp>
      <p:sp>
        <p:nvSpPr>
          <p:cNvPr id="15" name="Freeform 15"/>
          <p:cNvSpPr/>
          <p:nvPr/>
        </p:nvSpPr>
        <p:spPr>
          <a:xfrm rot="7491603">
            <a:off x="12973006" y="5082846"/>
            <a:ext cx="1046706" cy="316628"/>
          </a:xfrm>
          <a:custGeom>
            <a:avLst/>
            <a:gdLst/>
            <a:ahLst/>
            <a:cxnLst/>
            <a:rect l="l" t="t" r="r" b="b"/>
            <a:pathLst>
              <a:path w="1046706" h="316628">
                <a:moveTo>
                  <a:pt x="0" y="0"/>
                </a:moveTo>
                <a:lnTo>
                  <a:pt x="1046706" y="0"/>
                </a:lnTo>
                <a:lnTo>
                  <a:pt x="1046706" y="316628"/>
                </a:lnTo>
                <a:lnTo>
                  <a:pt x="0" y="316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8217462">
            <a:off x="15167142" y="5176658"/>
            <a:ext cx="1003565" cy="303578"/>
          </a:xfrm>
          <a:custGeom>
            <a:avLst/>
            <a:gdLst/>
            <a:ahLst/>
            <a:cxnLst/>
            <a:rect l="l" t="t" r="r" b="b"/>
            <a:pathLst>
              <a:path w="1003565" h="303578">
                <a:moveTo>
                  <a:pt x="0" y="0"/>
                </a:moveTo>
                <a:lnTo>
                  <a:pt x="1003564" y="0"/>
                </a:lnTo>
                <a:lnTo>
                  <a:pt x="1003564" y="303579"/>
                </a:lnTo>
                <a:lnTo>
                  <a:pt x="0" y="3035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3043232">
            <a:off x="1654473" y="6554757"/>
            <a:ext cx="1097143" cy="309943"/>
          </a:xfrm>
          <a:custGeom>
            <a:avLst/>
            <a:gdLst/>
            <a:ahLst/>
            <a:cxnLst/>
            <a:rect l="l" t="t" r="r" b="b"/>
            <a:pathLst>
              <a:path w="1097143" h="309943">
                <a:moveTo>
                  <a:pt x="0" y="0"/>
                </a:moveTo>
                <a:lnTo>
                  <a:pt x="1097143" y="0"/>
                </a:lnTo>
                <a:lnTo>
                  <a:pt x="1097143" y="309943"/>
                </a:lnTo>
                <a:lnTo>
                  <a:pt x="0" y="3099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7037171"/>
            <a:ext cx="4914662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120">
                <a:solidFill>
                  <a:srgbClr val="FFFFFF"/>
                </a:solidFill>
                <a:latin typeface="Neue Einstellung"/>
              </a:rPr>
              <a:t>Spotkanie w OWES, przyjęcie do projektu. 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FFFF"/>
                </a:solidFill>
                <a:latin typeface="Neue Einstellung"/>
              </a:rPr>
              <a:t>Praca nad biznesplanem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43877" y="7303954"/>
            <a:ext cx="1926022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FFFF"/>
                </a:solidFill>
                <a:latin typeface="Neue Einstellung"/>
              </a:rPr>
              <a:t>Komisja Oceny Wniosków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46718" y="1942957"/>
            <a:ext cx="6058399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FFC033"/>
                </a:solidFill>
                <a:latin typeface="Neue Einstellung"/>
              </a:rPr>
              <a:t>2</a:t>
            </a:r>
            <a:r>
              <a:rPr lang="en-US" sz="2600" u="none" strike="noStrike">
                <a:solidFill>
                  <a:srgbClr val="FFC033"/>
                </a:solidFill>
                <a:latin typeface="Neue Einstellung"/>
              </a:rPr>
              <a:t>. </a:t>
            </a:r>
          </a:p>
          <a:p>
            <a:pPr marL="0" lvl="0" indent="0" algn="ctr">
              <a:lnSpc>
                <a:spcPts val="3120"/>
              </a:lnSpc>
              <a:spcBef>
                <a:spcPct val="0"/>
              </a:spcBef>
            </a:pPr>
            <a:r>
              <a:rPr lang="en-US" sz="2600" u="none" strike="noStrike">
                <a:solidFill>
                  <a:srgbClr val="FFC033"/>
                </a:solidFill>
                <a:latin typeface="Neue Einstellung"/>
              </a:rPr>
              <a:t>Złożenie wniosku o przyznanie wsparcia finansowego na utworzenie i utrzymanie miejsca pracy w PS wraz z biznesplanem do OWES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14342" y="1895332"/>
            <a:ext cx="2876428" cy="226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130">
                <a:solidFill>
                  <a:srgbClr val="FFC033"/>
                </a:solidFill>
                <a:latin typeface="Neue Einstellung"/>
              </a:rPr>
              <a:t>3. </a:t>
            </a:r>
          </a:p>
          <a:p>
            <a:pPr algn="ctr">
              <a:lnSpc>
                <a:spcPts val="3640"/>
              </a:lnSpc>
            </a:pPr>
            <a:r>
              <a:rPr lang="en-US" sz="2600" spc="130">
                <a:solidFill>
                  <a:srgbClr val="FFC033"/>
                </a:solidFill>
                <a:latin typeface="Neue Einstellung"/>
              </a:rPr>
              <a:t>Podpisanie umowy i wypłata dotacji</a:t>
            </a:r>
          </a:p>
          <a:p>
            <a:pPr marL="0" lvl="0" indent="0" algn="ctr">
              <a:lnSpc>
                <a:spcPts val="3640"/>
              </a:lnSpc>
              <a:spcBef>
                <a:spcPct val="0"/>
              </a:spcBef>
            </a:pPr>
            <a:endParaRPr lang="en-US" sz="2600" spc="130">
              <a:solidFill>
                <a:srgbClr val="FFC033"/>
              </a:solidFill>
              <a:latin typeface="Neue Einstellung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302796" y="6124944"/>
            <a:ext cx="2095638" cy="365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>
                <a:solidFill>
                  <a:srgbClr val="FFFFFF"/>
                </a:solidFill>
                <a:latin typeface="Neue Einstellung Bold"/>
              </a:rPr>
              <a:t>UTRZYMANIE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319396" y="2849988"/>
            <a:ext cx="2353927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C033"/>
                </a:solidFill>
                <a:latin typeface="Neue Einstellung"/>
              </a:rPr>
              <a:t>4a. Utrzymanie miejsc pracy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818381" y="2499851"/>
            <a:ext cx="2711654" cy="166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120">
                <a:solidFill>
                  <a:srgbClr val="FFC033"/>
                </a:solidFill>
                <a:latin typeface="Neue Einstellung"/>
              </a:rPr>
              <a:t>4b. 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C033"/>
                </a:solidFill>
                <a:latin typeface="Neue Einstellung"/>
              </a:rPr>
              <a:t>Zachowanie trwałości miejsc pracy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14297" y="9205991"/>
            <a:ext cx="1500009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>
                <a:solidFill>
                  <a:srgbClr val="188898"/>
                </a:solidFill>
                <a:latin typeface="Poppins Medium"/>
              </a:rPr>
              <a:t>STATUS PRZEDSIĘBIORSTWA SPOŁECZNEGO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60361" y="473235"/>
            <a:ext cx="15316335" cy="88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40"/>
              </a:lnSpc>
            </a:pPr>
            <a:r>
              <a:rPr lang="en-US" sz="5100" spc="255">
                <a:solidFill>
                  <a:srgbClr val="188898"/>
                </a:solidFill>
                <a:latin typeface="Poppins Bold Bold"/>
              </a:rPr>
              <a:t>KROK PO KROKU JAK POZYSKAĆ DOTACJE</a:t>
            </a:r>
          </a:p>
        </p:txBody>
      </p:sp>
      <p:sp>
        <p:nvSpPr>
          <p:cNvPr id="27" name="Freeform 27"/>
          <p:cNvSpPr/>
          <p:nvPr/>
        </p:nvSpPr>
        <p:spPr>
          <a:xfrm rot="-3043232">
            <a:off x="3321855" y="6515774"/>
            <a:ext cx="1097143" cy="309943"/>
          </a:xfrm>
          <a:custGeom>
            <a:avLst/>
            <a:gdLst/>
            <a:ahLst/>
            <a:cxnLst/>
            <a:rect l="l" t="t" r="r" b="b"/>
            <a:pathLst>
              <a:path w="1097143" h="309943">
                <a:moveTo>
                  <a:pt x="0" y="0"/>
                </a:moveTo>
                <a:lnTo>
                  <a:pt x="1097144" y="0"/>
                </a:lnTo>
                <a:lnTo>
                  <a:pt x="1097144" y="309943"/>
                </a:lnTo>
                <a:lnTo>
                  <a:pt x="0" y="3099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4060109">
            <a:off x="7020345" y="6719006"/>
            <a:ext cx="1097143" cy="309943"/>
          </a:xfrm>
          <a:custGeom>
            <a:avLst/>
            <a:gdLst/>
            <a:ahLst/>
            <a:cxnLst/>
            <a:rect l="l" t="t" r="r" b="b"/>
            <a:pathLst>
              <a:path w="1097143" h="309943">
                <a:moveTo>
                  <a:pt x="0" y="0"/>
                </a:moveTo>
                <a:lnTo>
                  <a:pt x="1097143" y="0"/>
                </a:lnTo>
                <a:lnTo>
                  <a:pt x="1097143" y="309944"/>
                </a:lnTo>
                <a:lnTo>
                  <a:pt x="0" y="3099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8471510">
            <a:off x="9215219" y="6642400"/>
            <a:ext cx="1097143" cy="309943"/>
          </a:xfrm>
          <a:custGeom>
            <a:avLst/>
            <a:gdLst/>
            <a:ahLst/>
            <a:cxnLst/>
            <a:rect l="l" t="t" r="r" b="b"/>
            <a:pathLst>
              <a:path w="1097143" h="309943">
                <a:moveTo>
                  <a:pt x="0" y="0"/>
                </a:moveTo>
                <a:lnTo>
                  <a:pt x="1097143" y="0"/>
                </a:lnTo>
                <a:lnTo>
                  <a:pt x="1097143" y="309943"/>
                </a:lnTo>
                <a:lnTo>
                  <a:pt x="0" y="3099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-7946826">
            <a:off x="10434312" y="6687224"/>
            <a:ext cx="1097143" cy="309943"/>
          </a:xfrm>
          <a:custGeom>
            <a:avLst/>
            <a:gdLst/>
            <a:ahLst/>
            <a:cxnLst/>
            <a:rect l="l" t="t" r="r" b="b"/>
            <a:pathLst>
              <a:path w="1097143" h="309943">
                <a:moveTo>
                  <a:pt x="0" y="0"/>
                </a:moveTo>
                <a:lnTo>
                  <a:pt x="1097143" y="0"/>
                </a:lnTo>
                <a:lnTo>
                  <a:pt x="1097143" y="309943"/>
                </a:lnTo>
                <a:lnTo>
                  <a:pt x="0" y="3099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2978" y="4562847"/>
            <a:ext cx="3983357" cy="1239820"/>
          </a:xfrm>
          <a:custGeom>
            <a:avLst/>
            <a:gdLst/>
            <a:ahLst/>
            <a:cxnLst/>
            <a:rect l="l" t="t" r="r" b="b"/>
            <a:pathLst>
              <a:path w="3983357" h="1239820">
                <a:moveTo>
                  <a:pt x="0" y="0"/>
                </a:moveTo>
                <a:lnTo>
                  <a:pt x="3983356" y="0"/>
                </a:lnTo>
                <a:lnTo>
                  <a:pt x="3983356" y="1239820"/>
                </a:lnTo>
                <a:lnTo>
                  <a:pt x="0" y="1239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19223" y="2846603"/>
            <a:ext cx="10572913" cy="5206740"/>
            <a:chOff x="0" y="0"/>
            <a:chExt cx="16031754" cy="78950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031755" cy="7895002"/>
            </a:xfrm>
            <a:custGeom>
              <a:avLst/>
              <a:gdLst/>
              <a:ahLst/>
              <a:cxnLst/>
              <a:rect l="l" t="t" r="r" b="b"/>
              <a:pathLst>
                <a:path w="16031755" h="7895002">
                  <a:moveTo>
                    <a:pt x="15726955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7590202"/>
                  </a:lnTo>
                  <a:cubicBezTo>
                    <a:pt x="0" y="7759112"/>
                    <a:pt x="135890" y="7895002"/>
                    <a:pt x="304800" y="7895002"/>
                  </a:cubicBezTo>
                  <a:lnTo>
                    <a:pt x="15726955" y="7895002"/>
                  </a:lnTo>
                  <a:cubicBezTo>
                    <a:pt x="15895864" y="7895002"/>
                    <a:pt x="16031755" y="7759112"/>
                    <a:pt x="16031755" y="7590202"/>
                  </a:cubicBezTo>
                  <a:lnTo>
                    <a:pt x="16031755" y="304800"/>
                  </a:lnTo>
                  <a:cubicBezTo>
                    <a:pt x="16031755" y="135890"/>
                    <a:pt x="15895864" y="0"/>
                    <a:pt x="15726955" y="0"/>
                  </a:cubicBezTo>
                  <a:close/>
                </a:path>
              </a:pathLst>
            </a:custGeom>
            <a:solidFill>
              <a:srgbClr val="FFD83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944310" y="3133628"/>
            <a:ext cx="5155328" cy="2316345"/>
            <a:chOff x="0" y="0"/>
            <a:chExt cx="7506272" cy="33726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06272" cy="3372650"/>
            </a:xfrm>
            <a:custGeom>
              <a:avLst/>
              <a:gdLst/>
              <a:ahLst/>
              <a:cxnLst/>
              <a:rect l="l" t="t" r="r" b="b"/>
              <a:pathLst>
                <a:path w="7506272" h="3372650">
                  <a:moveTo>
                    <a:pt x="7201472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3067850"/>
                  </a:lnTo>
                  <a:cubicBezTo>
                    <a:pt x="0" y="3236759"/>
                    <a:pt x="135890" y="3372650"/>
                    <a:pt x="304800" y="3372650"/>
                  </a:cubicBezTo>
                  <a:lnTo>
                    <a:pt x="7201472" y="3372650"/>
                  </a:lnTo>
                  <a:cubicBezTo>
                    <a:pt x="7370382" y="3372650"/>
                    <a:pt x="7506272" y="3236759"/>
                    <a:pt x="7506272" y="3067850"/>
                  </a:cubicBezTo>
                  <a:lnTo>
                    <a:pt x="7506272" y="304800"/>
                  </a:lnTo>
                  <a:cubicBezTo>
                    <a:pt x="7506272" y="135890"/>
                    <a:pt x="7370382" y="0"/>
                    <a:pt x="7201472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8655066" y="8460186"/>
            <a:ext cx="4494198" cy="1102914"/>
            <a:chOff x="0" y="0"/>
            <a:chExt cx="7506272" cy="25274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06272" cy="2527407"/>
            </a:xfrm>
            <a:custGeom>
              <a:avLst/>
              <a:gdLst/>
              <a:ahLst/>
              <a:cxnLst/>
              <a:rect l="l" t="t" r="r" b="b"/>
              <a:pathLst>
                <a:path w="7506272" h="2527407">
                  <a:moveTo>
                    <a:pt x="7201472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222607"/>
                  </a:lnTo>
                  <a:cubicBezTo>
                    <a:pt x="0" y="2391517"/>
                    <a:pt x="135890" y="2527407"/>
                    <a:pt x="304800" y="2527407"/>
                  </a:cubicBezTo>
                  <a:lnTo>
                    <a:pt x="7201472" y="2527407"/>
                  </a:lnTo>
                  <a:cubicBezTo>
                    <a:pt x="7370382" y="2527407"/>
                    <a:pt x="7506272" y="2391517"/>
                    <a:pt x="7506272" y="2222607"/>
                  </a:cubicBezTo>
                  <a:lnTo>
                    <a:pt x="7506272" y="304800"/>
                  </a:lnTo>
                  <a:cubicBezTo>
                    <a:pt x="7506272" y="135890"/>
                    <a:pt x="7370382" y="0"/>
                    <a:pt x="7201472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1702200" y="5549997"/>
            <a:ext cx="4754366" cy="1865960"/>
            <a:chOff x="0" y="0"/>
            <a:chExt cx="7506272" cy="2946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06272" cy="2946009"/>
            </a:xfrm>
            <a:custGeom>
              <a:avLst/>
              <a:gdLst/>
              <a:ahLst/>
              <a:cxnLst/>
              <a:rect l="l" t="t" r="r" b="b"/>
              <a:pathLst>
                <a:path w="7506272" h="2946009">
                  <a:moveTo>
                    <a:pt x="7201472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641209"/>
                  </a:lnTo>
                  <a:cubicBezTo>
                    <a:pt x="0" y="2810118"/>
                    <a:pt x="135890" y="2946009"/>
                    <a:pt x="304800" y="2946009"/>
                  </a:cubicBezTo>
                  <a:lnTo>
                    <a:pt x="7201472" y="2946009"/>
                  </a:lnTo>
                  <a:cubicBezTo>
                    <a:pt x="7370382" y="2946009"/>
                    <a:pt x="7506272" y="2810118"/>
                    <a:pt x="7506272" y="2641209"/>
                  </a:cubicBezTo>
                  <a:lnTo>
                    <a:pt x="7506272" y="304800"/>
                  </a:lnTo>
                  <a:cubicBezTo>
                    <a:pt x="7506272" y="135890"/>
                    <a:pt x="7370382" y="0"/>
                    <a:pt x="7201472" y="0"/>
                  </a:cubicBezTo>
                  <a:close/>
                </a:path>
              </a:pathLst>
            </a:custGeom>
            <a:solidFill>
              <a:srgbClr val="FFD83B"/>
            </a:solidFill>
          </p:spPr>
          <p:txBody>
            <a:bodyPr/>
            <a:lstStyle/>
            <a:p>
              <a:endParaRPr lang="pl-PL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6988" y="3025036"/>
            <a:ext cx="10105178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pl-PL" sz="3200" noProof="0" dirty="0">
                <a:solidFill>
                  <a:srgbClr val="121212"/>
                </a:solidFill>
                <a:latin typeface="Poppins Medium"/>
              </a:rPr>
              <a:t>Przeznaczenie środków określone w biznesplanie m.in. na: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6988" y="4255983"/>
            <a:ext cx="9919323" cy="387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pl-PL" sz="2799" spc="139" noProof="0" dirty="0">
                <a:solidFill>
                  <a:srgbClr val="121212"/>
                </a:solidFill>
                <a:latin typeface="Neue Einstellung"/>
              </a:rPr>
              <a:t>majątek trwały, koszty instalacji, uruchomienia </a:t>
            </a:r>
          </a:p>
          <a:p>
            <a:pPr algn="ctr">
              <a:lnSpc>
                <a:spcPts val="3919"/>
              </a:lnSpc>
            </a:pPr>
            <a:r>
              <a:rPr lang="pl-PL" sz="2799" spc="139" noProof="0" dirty="0">
                <a:solidFill>
                  <a:srgbClr val="121212"/>
                </a:solidFill>
                <a:latin typeface="Neue Einstellung"/>
              </a:rPr>
              <a:t>i ubezpieczenia (do 12 miesięcy), wyposażenie miejsca pracy z kosztami dostawy, instalacji </a:t>
            </a:r>
          </a:p>
          <a:p>
            <a:pPr algn="ctr">
              <a:lnSpc>
                <a:spcPts val="3919"/>
              </a:lnSpc>
            </a:pPr>
            <a:r>
              <a:rPr lang="pl-PL" sz="2799" spc="139" noProof="0" dirty="0">
                <a:solidFill>
                  <a:srgbClr val="121212"/>
                </a:solidFill>
                <a:latin typeface="Neue Einstellung"/>
              </a:rPr>
              <a:t>i uruchomienia, dostosowania lub adaptacji, aktywa obrotowe i środki produkcji, wartości niematerialne </a:t>
            </a:r>
          </a:p>
          <a:p>
            <a:pPr algn="ctr">
              <a:lnSpc>
                <a:spcPts val="3919"/>
              </a:lnSpc>
            </a:pPr>
            <a:r>
              <a:rPr lang="pl-PL" sz="2799" spc="139" noProof="0" dirty="0">
                <a:solidFill>
                  <a:srgbClr val="121212"/>
                </a:solidFill>
                <a:latin typeface="Neue Einstellung"/>
              </a:rPr>
              <a:t>i prawne, opłaty związane z uruchomieniem leasingu oraz kredytu inwestycyjnego</a:t>
            </a:r>
          </a:p>
          <a:p>
            <a:pPr marL="0" lvl="0" indent="0" algn="ctr">
              <a:lnSpc>
                <a:spcPts val="2939"/>
              </a:lnSpc>
              <a:spcBef>
                <a:spcPct val="0"/>
              </a:spcBef>
            </a:pPr>
            <a:endParaRPr lang="pl-PL" sz="2799" spc="139" noProof="0" dirty="0">
              <a:solidFill>
                <a:srgbClr val="121212"/>
              </a:solidFill>
              <a:latin typeface="Neue Einstellung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2794351" y="8393544"/>
            <a:ext cx="5486401" cy="1284666"/>
          </a:xfrm>
          <a:custGeom>
            <a:avLst/>
            <a:gdLst/>
            <a:ahLst/>
            <a:cxnLst/>
            <a:rect l="l" t="t" r="r" b="b"/>
            <a:pathLst>
              <a:path w="6291722" h="1464255">
                <a:moveTo>
                  <a:pt x="0" y="0"/>
                </a:moveTo>
                <a:lnTo>
                  <a:pt x="6291722" y="0"/>
                </a:lnTo>
                <a:lnTo>
                  <a:pt x="6291722" y="1464256"/>
                </a:lnTo>
                <a:lnTo>
                  <a:pt x="0" y="14642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025944" y="7644557"/>
            <a:ext cx="4073694" cy="2469677"/>
          </a:xfrm>
          <a:custGeom>
            <a:avLst/>
            <a:gdLst/>
            <a:ahLst/>
            <a:cxnLst/>
            <a:rect l="l" t="t" r="r" b="b"/>
            <a:pathLst>
              <a:path w="4073694" h="2469677">
                <a:moveTo>
                  <a:pt x="0" y="0"/>
                </a:moveTo>
                <a:lnTo>
                  <a:pt x="4073693" y="0"/>
                </a:lnTo>
                <a:lnTo>
                  <a:pt x="4073693" y="2469677"/>
                </a:lnTo>
                <a:lnTo>
                  <a:pt x="0" y="24696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ysDot"/>
            <a:round/>
          </a:ln>
        </p:spPr>
      </p:sp>
      <p:sp>
        <p:nvSpPr>
          <p:cNvPr id="15" name="Freeform 15"/>
          <p:cNvSpPr/>
          <p:nvPr/>
        </p:nvSpPr>
        <p:spPr>
          <a:xfrm>
            <a:off x="14079383" y="374929"/>
            <a:ext cx="3648746" cy="2066103"/>
          </a:xfrm>
          <a:custGeom>
            <a:avLst/>
            <a:gdLst/>
            <a:ahLst/>
            <a:cxnLst/>
            <a:rect l="l" t="t" r="r" b="b"/>
            <a:pathLst>
              <a:path w="3648746" h="2066103">
                <a:moveTo>
                  <a:pt x="0" y="0"/>
                </a:moveTo>
                <a:lnTo>
                  <a:pt x="3648746" y="0"/>
                </a:lnTo>
                <a:lnTo>
                  <a:pt x="3648746" y="2066102"/>
                </a:lnTo>
                <a:lnTo>
                  <a:pt x="0" y="20661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388939" y="990600"/>
            <a:ext cx="3380888" cy="1914428"/>
          </a:xfrm>
          <a:custGeom>
            <a:avLst/>
            <a:gdLst/>
            <a:ahLst/>
            <a:cxnLst/>
            <a:rect l="l" t="t" r="r" b="b"/>
            <a:pathLst>
              <a:path w="3380888" h="1914428">
                <a:moveTo>
                  <a:pt x="0" y="0"/>
                </a:moveTo>
                <a:lnTo>
                  <a:pt x="3380888" y="0"/>
                </a:lnTo>
                <a:lnTo>
                  <a:pt x="3380888" y="1914428"/>
                </a:lnTo>
                <a:lnTo>
                  <a:pt x="0" y="1914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030999" y="1672098"/>
            <a:ext cx="2715879" cy="1537867"/>
          </a:xfrm>
          <a:custGeom>
            <a:avLst/>
            <a:gdLst/>
            <a:ahLst/>
            <a:cxnLst/>
            <a:rect l="l" t="t" r="r" b="b"/>
            <a:pathLst>
              <a:path w="2715879" h="1537867">
                <a:moveTo>
                  <a:pt x="0" y="0"/>
                </a:moveTo>
                <a:lnTo>
                  <a:pt x="2715880" y="0"/>
                </a:lnTo>
                <a:lnTo>
                  <a:pt x="2715880" y="1537867"/>
                </a:lnTo>
                <a:lnTo>
                  <a:pt x="0" y="15378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3322363" y="3281389"/>
            <a:ext cx="4604176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188898"/>
                </a:solidFill>
                <a:latin typeface="Poppins Medium"/>
              </a:rPr>
              <a:t>Stawka na utworzenie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22363" y="3948121"/>
            <a:ext cx="4405766" cy="1541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pl-PL" sz="2199" spc="109" noProof="0" dirty="0">
                <a:solidFill>
                  <a:srgbClr val="FFFFFF"/>
                </a:solidFill>
                <a:latin typeface="Neue Einstellung"/>
              </a:rPr>
              <a:t>uwzględniana łącznie ze stawką jednostkową na utrzymanie miejsca pracy</a:t>
            </a:r>
          </a:p>
          <a:p>
            <a:pPr marL="0" lvl="0" indent="0">
              <a:lnSpc>
                <a:spcPts val="2940"/>
              </a:lnSpc>
              <a:spcBef>
                <a:spcPct val="0"/>
              </a:spcBef>
            </a:pPr>
            <a:endParaRPr lang="pl-PL" sz="2199" spc="109" noProof="0" dirty="0">
              <a:solidFill>
                <a:srgbClr val="FFFFFF"/>
              </a:solidFill>
              <a:latin typeface="Neue Einstellung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906286" y="8705430"/>
            <a:ext cx="403802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pl-PL" sz="3200" noProof="0" dirty="0">
                <a:solidFill>
                  <a:srgbClr val="188898"/>
                </a:solidFill>
                <a:latin typeface="Poppins Medium"/>
              </a:rPr>
              <a:t>do 10 dotacji na PS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09817" y="5930997"/>
            <a:ext cx="4339133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pl-PL" sz="3200" dirty="0">
                <a:solidFill>
                  <a:srgbClr val="121212"/>
                </a:solidFill>
                <a:latin typeface="Poppins Medium"/>
              </a:rPr>
              <a:t>35 212,00 zł*</a:t>
            </a:r>
            <a:endParaRPr lang="en-US" sz="3200" dirty="0">
              <a:solidFill>
                <a:srgbClr val="121212"/>
              </a:solidFill>
              <a:latin typeface="Poppins Medium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904257" y="6678722"/>
            <a:ext cx="4609887" cy="333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16"/>
              </a:lnSpc>
              <a:spcBef>
                <a:spcPct val="0"/>
              </a:spcBef>
            </a:pPr>
            <a:r>
              <a:rPr lang="pl-PL" sz="2011" spc="100" noProof="0" dirty="0">
                <a:solidFill>
                  <a:srgbClr val="121212"/>
                </a:solidFill>
                <a:latin typeface="Neue Einstellung"/>
              </a:rPr>
              <a:t>stawka wypłacana jednorazowo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25368" y="548507"/>
            <a:ext cx="9607071" cy="1672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u="sng" spc="159" dirty="0">
                <a:solidFill>
                  <a:srgbClr val="000000"/>
                </a:solidFill>
                <a:latin typeface="Neue Einstellung Bold"/>
              </a:rPr>
              <a:t>STAWKA JEDNOSTKOWA NA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u="sng" spc="159" dirty="0">
                <a:solidFill>
                  <a:srgbClr val="000000"/>
                </a:solidFill>
                <a:latin typeface="Neue Einstellung Bold"/>
              </a:rPr>
              <a:t>UTWORZENIE MIEJSCA PRACY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u="sng" spc="159" dirty="0">
                <a:solidFill>
                  <a:srgbClr val="000000"/>
                </a:solidFill>
                <a:latin typeface="Neue Einstellung Bold"/>
              </a:rPr>
              <a:t>W PRZEDSIĘBIORSTWACH SPOŁECZNYCH</a:t>
            </a:r>
          </a:p>
        </p:txBody>
      </p:sp>
      <p:sp>
        <p:nvSpPr>
          <p:cNvPr id="24" name="Freeform 24"/>
          <p:cNvSpPr/>
          <p:nvPr/>
        </p:nvSpPr>
        <p:spPr>
          <a:xfrm>
            <a:off x="381000" y="8373980"/>
            <a:ext cx="2162131" cy="1284666"/>
          </a:xfrm>
          <a:custGeom>
            <a:avLst/>
            <a:gdLst/>
            <a:ahLst/>
            <a:cxnLst/>
            <a:rect l="l" t="t" r="r" b="b"/>
            <a:pathLst>
              <a:path w="2162131" h="1284666">
                <a:moveTo>
                  <a:pt x="0" y="0"/>
                </a:moveTo>
                <a:lnTo>
                  <a:pt x="2162131" y="0"/>
                </a:lnTo>
                <a:lnTo>
                  <a:pt x="2162131" y="1284667"/>
                </a:lnTo>
                <a:lnTo>
                  <a:pt x="0" y="12846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8521F24F-FD72-1417-97C6-F3639E03E1E6}"/>
              </a:ext>
            </a:extLst>
          </p:cNvPr>
          <p:cNvSpPr txBox="1"/>
          <p:nvPr/>
        </p:nvSpPr>
        <p:spPr>
          <a:xfrm>
            <a:off x="7360130" y="9738493"/>
            <a:ext cx="7084069" cy="418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ts val="2816"/>
              </a:lnSpc>
              <a:spcBef>
                <a:spcPct val="0"/>
              </a:spcBef>
            </a:pPr>
            <a:r>
              <a:rPr lang="pl-PL" sz="1800" spc="100" dirty="0">
                <a:solidFill>
                  <a:srgbClr val="121212"/>
                </a:solidFill>
                <a:latin typeface="Neue Einstellung"/>
              </a:rPr>
              <a:t>* Stawka obowiązująca od 1.07.2024 do 30.06.2025</a:t>
            </a:r>
            <a:endParaRPr lang="en-US" sz="1800" spc="100" dirty="0">
              <a:solidFill>
                <a:srgbClr val="121212"/>
              </a:solidFill>
              <a:latin typeface="Neue Einstellung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19667" y="8106016"/>
            <a:ext cx="4159940" cy="5636046"/>
          </a:xfrm>
          <a:custGeom>
            <a:avLst/>
            <a:gdLst/>
            <a:ahLst/>
            <a:cxnLst/>
            <a:rect l="l" t="t" r="r" b="b"/>
            <a:pathLst>
              <a:path w="6284910" h="6284910">
                <a:moveTo>
                  <a:pt x="0" y="0"/>
                </a:moveTo>
                <a:lnTo>
                  <a:pt x="6284911" y="0"/>
                </a:lnTo>
                <a:lnTo>
                  <a:pt x="6284911" y="6284910"/>
                </a:lnTo>
                <a:lnTo>
                  <a:pt x="0" y="6284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962978" y="4562847"/>
            <a:ext cx="3983357" cy="1239820"/>
          </a:xfrm>
          <a:custGeom>
            <a:avLst/>
            <a:gdLst/>
            <a:ahLst/>
            <a:cxnLst/>
            <a:rect l="l" t="t" r="r" b="b"/>
            <a:pathLst>
              <a:path w="3983357" h="1239820">
                <a:moveTo>
                  <a:pt x="0" y="0"/>
                </a:moveTo>
                <a:lnTo>
                  <a:pt x="3983356" y="0"/>
                </a:lnTo>
                <a:lnTo>
                  <a:pt x="3983356" y="1239820"/>
                </a:lnTo>
                <a:lnTo>
                  <a:pt x="0" y="1239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15341" y="2760992"/>
            <a:ext cx="10415658" cy="3991860"/>
            <a:chOff x="0" y="0"/>
            <a:chExt cx="15793308" cy="60528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793307" cy="6052875"/>
            </a:xfrm>
            <a:custGeom>
              <a:avLst/>
              <a:gdLst/>
              <a:ahLst/>
              <a:cxnLst/>
              <a:rect l="l" t="t" r="r" b="b"/>
              <a:pathLst>
                <a:path w="15793307" h="6052875">
                  <a:moveTo>
                    <a:pt x="15488507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5748075"/>
                  </a:lnTo>
                  <a:cubicBezTo>
                    <a:pt x="0" y="5916985"/>
                    <a:pt x="135890" y="6052875"/>
                    <a:pt x="304800" y="6052875"/>
                  </a:cubicBezTo>
                  <a:lnTo>
                    <a:pt x="15488507" y="6052875"/>
                  </a:lnTo>
                  <a:cubicBezTo>
                    <a:pt x="15657418" y="6052875"/>
                    <a:pt x="15793307" y="5916985"/>
                    <a:pt x="15793307" y="5748075"/>
                  </a:cubicBezTo>
                  <a:lnTo>
                    <a:pt x="15793307" y="304800"/>
                  </a:lnTo>
                  <a:cubicBezTo>
                    <a:pt x="15793307" y="135890"/>
                    <a:pt x="15657418" y="0"/>
                    <a:pt x="15488507" y="0"/>
                  </a:cubicBezTo>
                  <a:close/>
                </a:path>
              </a:pathLst>
            </a:custGeom>
            <a:solidFill>
              <a:srgbClr val="FFD83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979671" y="3160667"/>
            <a:ext cx="5119966" cy="2300456"/>
            <a:chOff x="0" y="0"/>
            <a:chExt cx="7506272" cy="33726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06272" cy="3372650"/>
            </a:xfrm>
            <a:custGeom>
              <a:avLst/>
              <a:gdLst/>
              <a:ahLst/>
              <a:cxnLst/>
              <a:rect l="l" t="t" r="r" b="b"/>
              <a:pathLst>
                <a:path w="7506272" h="3372650">
                  <a:moveTo>
                    <a:pt x="7201472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3067850"/>
                  </a:lnTo>
                  <a:cubicBezTo>
                    <a:pt x="0" y="3236759"/>
                    <a:pt x="135890" y="3372650"/>
                    <a:pt x="304800" y="3372650"/>
                  </a:cubicBezTo>
                  <a:lnTo>
                    <a:pt x="7201472" y="3372650"/>
                  </a:lnTo>
                  <a:cubicBezTo>
                    <a:pt x="7370382" y="3372650"/>
                    <a:pt x="7506272" y="3236759"/>
                    <a:pt x="7506272" y="3067850"/>
                  </a:cubicBezTo>
                  <a:lnTo>
                    <a:pt x="7506272" y="304800"/>
                  </a:lnTo>
                  <a:cubicBezTo>
                    <a:pt x="7506272" y="135890"/>
                    <a:pt x="7370382" y="0"/>
                    <a:pt x="7201472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253749" y="8363705"/>
            <a:ext cx="4921608" cy="1193916"/>
            <a:chOff x="0" y="0"/>
            <a:chExt cx="7506272" cy="2311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06272" cy="2311400"/>
            </a:xfrm>
            <a:custGeom>
              <a:avLst/>
              <a:gdLst/>
              <a:ahLst/>
              <a:cxnLst/>
              <a:rect l="l" t="t" r="r" b="b"/>
              <a:pathLst>
                <a:path w="7506272" h="2311400">
                  <a:moveTo>
                    <a:pt x="7201472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7201472" y="2311400"/>
                  </a:lnTo>
                  <a:cubicBezTo>
                    <a:pt x="7370382" y="2311400"/>
                    <a:pt x="7506272" y="2175510"/>
                    <a:pt x="7506272" y="2006600"/>
                  </a:cubicBezTo>
                  <a:lnTo>
                    <a:pt x="7506272" y="304800"/>
                  </a:lnTo>
                  <a:cubicBezTo>
                    <a:pt x="7506272" y="135890"/>
                    <a:pt x="7370382" y="0"/>
                    <a:pt x="7201472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324683" y="5654685"/>
            <a:ext cx="6774954" cy="2451330"/>
            <a:chOff x="0" y="0"/>
            <a:chExt cx="9074257" cy="337264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74257" cy="3372650"/>
            </a:xfrm>
            <a:custGeom>
              <a:avLst/>
              <a:gdLst/>
              <a:ahLst/>
              <a:cxnLst/>
              <a:rect l="l" t="t" r="r" b="b"/>
              <a:pathLst>
                <a:path w="9074257" h="3372650">
                  <a:moveTo>
                    <a:pt x="8769457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3067850"/>
                  </a:lnTo>
                  <a:cubicBezTo>
                    <a:pt x="0" y="3236759"/>
                    <a:pt x="135890" y="3372650"/>
                    <a:pt x="304800" y="3372650"/>
                  </a:cubicBezTo>
                  <a:lnTo>
                    <a:pt x="8769457" y="3372650"/>
                  </a:lnTo>
                  <a:cubicBezTo>
                    <a:pt x="8938367" y="3372650"/>
                    <a:pt x="9074257" y="3236759"/>
                    <a:pt x="9074257" y="3067850"/>
                  </a:cubicBezTo>
                  <a:lnTo>
                    <a:pt x="9074257" y="304800"/>
                  </a:lnTo>
                  <a:cubicBezTo>
                    <a:pt x="9074257" y="135890"/>
                    <a:pt x="8938367" y="0"/>
                    <a:pt x="8769457" y="0"/>
                  </a:cubicBezTo>
                  <a:close/>
                </a:path>
              </a:pathLst>
            </a:custGeom>
            <a:solidFill>
              <a:srgbClr val="FFD83B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836764" y="2952213"/>
            <a:ext cx="9535451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pl-PL" sz="3200" noProof="0" dirty="0">
                <a:solidFill>
                  <a:srgbClr val="121212"/>
                </a:solidFill>
                <a:latin typeface="Poppins Medium"/>
              </a:rPr>
              <a:t>Przeznaczenie środków określone we wniosku m.in. na: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764" y="3919483"/>
            <a:ext cx="9919323" cy="2833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pl-PL" sz="2799" spc="139" noProof="0" dirty="0">
                <a:solidFill>
                  <a:srgbClr val="121212"/>
                </a:solidFill>
                <a:latin typeface="Neue Einstellung"/>
              </a:rPr>
              <a:t>koszty zatrudnienia (w tym wynagrodzenia) osoby na nowoutworzonym miejscu pracy, koszty obowiązkowych opłat np. składek na ubezpieczenie społeczne, zdrowotne, bieżące niezbędne wydatki dotyczące stanowiska pracy</a:t>
            </a:r>
          </a:p>
          <a:p>
            <a:pPr marL="0" lvl="0" indent="0">
              <a:lnSpc>
                <a:spcPts val="2939"/>
              </a:lnSpc>
              <a:spcBef>
                <a:spcPct val="0"/>
              </a:spcBef>
            </a:pPr>
            <a:endParaRPr lang="pl-PL" sz="2799" spc="139" noProof="0" dirty="0">
              <a:solidFill>
                <a:srgbClr val="121212"/>
              </a:solidFill>
              <a:latin typeface="Neue Einstellung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3477742" y="7099261"/>
            <a:ext cx="5379221" cy="2918228"/>
          </a:xfrm>
          <a:custGeom>
            <a:avLst/>
            <a:gdLst/>
            <a:ahLst/>
            <a:cxnLst/>
            <a:rect l="l" t="t" r="r" b="b"/>
            <a:pathLst>
              <a:path w="5379221" h="2918228">
                <a:moveTo>
                  <a:pt x="0" y="0"/>
                </a:moveTo>
                <a:lnTo>
                  <a:pt x="5379222" y="0"/>
                </a:lnTo>
                <a:lnTo>
                  <a:pt x="5379222" y="2918227"/>
                </a:lnTo>
                <a:lnTo>
                  <a:pt x="0" y="29182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217243" y="3283115"/>
            <a:ext cx="4699738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pl-PL" sz="3200" noProof="0" dirty="0">
                <a:solidFill>
                  <a:srgbClr val="188898"/>
                </a:solidFill>
                <a:latin typeface="Poppins Medium"/>
              </a:rPr>
              <a:t>Stawka na utrzymanie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189785" y="3919483"/>
            <a:ext cx="4699738" cy="1541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pl-PL" sz="2199" spc="109" noProof="0" dirty="0">
                <a:solidFill>
                  <a:srgbClr val="FFFFFF"/>
                </a:solidFill>
                <a:latin typeface="Neue Einstellung"/>
              </a:rPr>
              <a:t>Uwzględniana łącznie ze stawką jednostkową na utworzenie miejsca pracy</a:t>
            </a:r>
          </a:p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endParaRPr lang="pl-PL" sz="2199" spc="109" noProof="0" dirty="0">
              <a:solidFill>
                <a:srgbClr val="FFFFFF"/>
              </a:solidFill>
              <a:latin typeface="Neue Einstellung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902399" y="5958104"/>
            <a:ext cx="5726095" cy="2040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sz="3200" b="1" noProof="0" dirty="0">
                <a:solidFill>
                  <a:srgbClr val="121212"/>
                </a:solidFill>
                <a:latin typeface="Poppins Medium"/>
              </a:rPr>
              <a:t>38 700,00 zł* – 1 etat</a:t>
            </a:r>
          </a:p>
          <a:p>
            <a:pPr>
              <a:lnSpc>
                <a:spcPts val="336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sz="3000" noProof="0" dirty="0">
                <a:solidFill>
                  <a:srgbClr val="121212"/>
                </a:solidFill>
                <a:latin typeface="Poppins Medium"/>
              </a:rPr>
              <a:t>29 026,00 zł* – 3/4 etatu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3000" noProof="0" dirty="0">
                <a:solidFill>
                  <a:srgbClr val="121212"/>
                </a:solidFill>
                <a:latin typeface="Poppins Medium"/>
              </a:rPr>
              <a:t>19 350,00 zł * – 1/2 etatu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2000" noProof="0" dirty="0">
                <a:solidFill>
                  <a:srgbClr val="121212"/>
                </a:solidFill>
                <a:latin typeface="Poppins Medium"/>
              </a:rPr>
              <a:t>(1/4 </a:t>
            </a:r>
            <a:r>
              <a:rPr lang="pl-PL" sz="2000" noProof="0" dirty="0" err="1">
                <a:solidFill>
                  <a:srgbClr val="121212"/>
                </a:solidFill>
                <a:latin typeface="Poppins Medium"/>
              </a:rPr>
              <a:t>OzN</a:t>
            </a:r>
            <a:r>
              <a:rPr lang="pl-PL" sz="2000" noProof="0" dirty="0">
                <a:solidFill>
                  <a:srgbClr val="121212"/>
                </a:solidFill>
                <a:latin typeface="Poppins Medium"/>
              </a:rPr>
              <a:t> sprzężoną lub w stopniu znacznym)</a:t>
            </a:r>
            <a:endParaRPr lang="pl-PL" sz="2400" noProof="0" dirty="0">
              <a:solidFill>
                <a:srgbClr val="121212"/>
              </a:solidFill>
              <a:latin typeface="Poppins Mediu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524906" y="8626131"/>
            <a:ext cx="4339133" cy="717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pl-PL" sz="2100" spc="105" noProof="0" dirty="0">
                <a:solidFill>
                  <a:srgbClr val="FFFFFF"/>
                </a:solidFill>
                <a:latin typeface="Neue Einstellung"/>
              </a:rPr>
              <a:t>stawka wypłacana kwartalnie</a:t>
            </a:r>
          </a:p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pl-PL" sz="2100" spc="105" noProof="0" dirty="0">
                <a:solidFill>
                  <a:srgbClr val="FFFFFF"/>
                </a:solidFill>
                <a:latin typeface="Neue Einstellung"/>
              </a:rPr>
              <a:t>”z góry”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5958" y="589049"/>
            <a:ext cx="9468672" cy="1672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u="sng" spc="159" dirty="0">
                <a:solidFill>
                  <a:srgbClr val="000000"/>
                </a:solidFill>
                <a:latin typeface="Neue Einstellung Bold"/>
              </a:rPr>
              <a:t>STAWKA JEDNOSTKOWA NA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u="sng" spc="159" dirty="0">
                <a:solidFill>
                  <a:srgbClr val="000000"/>
                </a:solidFill>
                <a:latin typeface="Neue Einstellung Bold"/>
              </a:rPr>
              <a:t>UTRZYMANIE MIEJSCA PRACY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u="sng" spc="159" dirty="0">
                <a:solidFill>
                  <a:srgbClr val="000000"/>
                </a:solidFill>
                <a:latin typeface="Neue Einstellung Bold"/>
              </a:rPr>
              <a:t>W PRZEDSIĘBIORSTWACH SPOŁECZNYCH</a:t>
            </a:r>
          </a:p>
        </p:txBody>
      </p:sp>
      <p:sp>
        <p:nvSpPr>
          <p:cNvPr id="21" name="Freeform 21"/>
          <p:cNvSpPr/>
          <p:nvPr/>
        </p:nvSpPr>
        <p:spPr>
          <a:xfrm>
            <a:off x="14079383" y="374929"/>
            <a:ext cx="3648746" cy="2066103"/>
          </a:xfrm>
          <a:custGeom>
            <a:avLst/>
            <a:gdLst/>
            <a:ahLst/>
            <a:cxnLst/>
            <a:rect l="l" t="t" r="r" b="b"/>
            <a:pathLst>
              <a:path w="3648746" h="2066103">
                <a:moveTo>
                  <a:pt x="0" y="0"/>
                </a:moveTo>
                <a:lnTo>
                  <a:pt x="3648746" y="0"/>
                </a:lnTo>
                <a:lnTo>
                  <a:pt x="3648746" y="2066102"/>
                </a:lnTo>
                <a:lnTo>
                  <a:pt x="0" y="2066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388939" y="990600"/>
            <a:ext cx="3380888" cy="1914428"/>
          </a:xfrm>
          <a:custGeom>
            <a:avLst/>
            <a:gdLst/>
            <a:ahLst/>
            <a:cxnLst/>
            <a:rect l="l" t="t" r="r" b="b"/>
            <a:pathLst>
              <a:path w="3380888" h="1914428">
                <a:moveTo>
                  <a:pt x="0" y="0"/>
                </a:moveTo>
                <a:lnTo>
                  <a:pt x="3380888" y="0"/>
                </a:lnTo>
                <a:lnTo>
                  <a:pt x="3380888" y="1914428"/>
                </a:lnTo>
                <a:lnTo>
                  <a:pt x="0" y="1914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030999" y="1672098"/>
            <a:ext cx="2715879" cy="1537867"/>
          </a:xfrm>
          <a:custGeom>
            <a:avLst/>
            <a:gdLst/>
            <a:ahLst/>
            <a:cxnLst/>
            <a:rect l="l" t="t" r="r" b="b"/>
            <a:pathLst>
              <a:path w="2715879" h="1537867">
                <a:moveTo>
                  <a:pt x="0" y="0"/>
                </a:moveTo>
                <a:lnTo>
                  <a:pt x="2715880" y="0"/>
                </a:lnTo>
                <a:lnTo>
                  <a:pt x="2715880" y="1537867"/>
                </a:lnTo>
                <a:lnTo>
                  <a:pt x="0" y="1537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57200" y="8554707"/>
            <a:ext cx="2286000" cy="1386903"/>
          </a:xfrm>
          <a:custGeom>
            <a:avLst/>
            <a:gdLst/>
            <a:ahLst/>
            <a:cxnLst/>
            <a:rect l="l" t="t" r="r" b="b"/>
            <a:pathLst>
              <a:path w="2162131" h="1284666">
                <a:moveTo>
                  <a:pt x="0" y="0"/>
                </a:moveTo>
                <a:lnTo>
                  <a:pt x="2162131" y="0"/>
                </a:lnTo>
                <a:lnTo>
                  <a:pt x="2162131" y="1284667"/>
                </a:lnTo>
                <a:lnTo>
                  <a:pt x="0" y="12846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BAA01BA5-9A4F-819E-33BE-479E08B5AAF0}"/>
              </a:ext>
            </a:extLst>
          </p:cNvPr>
          <p:cNvSpPr txBox="1"/>
          <p:nvPr/>
        </p:nvSpPr>
        <p:spPr>
          <a:xfrm>
            <a:off x="9232967" y="9616789"/>
            <a:ext cx="7835833" cy="418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ts val="2816"/>
              </a:lnSpc>
              <a:spcBef>
                <a:spcPct val="0"/>
              </a:spcBef>
            </a:pPr>
            <a:r>
              <a:rPr lang="pl-PL" sz="1800" spc="100" dirty="0">
                <a:solidFill>
                  <a:srgbClr val="121212"/>
                </a:solidFill>
                <a:latin typeface="Neue Einstellung"/>
              </a:rPr>
              <a:t>* Stawka obowiązująca od 1 lipca 2024 do 30.06.2025</a:t>
            </a:r>
            <a:endParaRPr lang="en-US" sz="1800" spc="100" dirty="0">
              <a:solidFill>
                <a:srgbClr val="121212"/>
              </a:solidFill>
              <a:latin typeface="Neue Einstellung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8803" y="6967304"/>
            <a:ext cx="5185047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72" dirty="0" err="1">
                <a:solidFill>
                  <a:srgbClr val="038F9D"/>
                </a:solidFill>
                <a:latin typeface="Neue Einstellung"/>
              </a:rPr>
              <a:t>Pamiętaj</a:t>
            </a:r>
            <a:r>
              <a:rPr lang="en-US" sz="2400" spc="72" dirty="0">
                <a:solidFill>
                  <a:srgbClr val="038F9D"/>
                </a:solidFill>
                <a:latin typeface="Neue Einstellung"/>
              </a:rPr>
              <a:t>!</a:t>
            </a:r>
          </a:p>
          <a:p>
            <a:pPr>
              <a:lnSpc>
                <a:spcPts val="3359"/>
              </a:lnSpc>
            </a:pPr>
            <a:endParaRPr lang="en-US" sz="2400" spc="72" dirty="0">
              <a:solidFill>
                <a:srgbClr val="038F9D"/>
              </a:solidFill>
              <a:latin typeface="Neue Einstellung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261314" y="1197930"/>
            <a:ext cx="4213709" cy="4213709"/>
          </a:xfrm>
          <a:custGeom>
            <a:avLst/>
            <a:gdLst/>
            <a:ahLst/>
            <a:cxnLst/>
            <a:rect l="l" t="t" r="r" b="b"/>
            <a:pathLst>
              <a:path w="4213709" h="4213709">
                <a:moveTo>
                  <a:pt x="0" y="0"/>
                </a:moveTo>
                <a:lnTo>
                  <a:pt x="4213709" y="0"/>
                </a:lnTo>
                <a:lnTo>
                  <a:pt x="4213709" y="4213709"/>
                </a:lnTo>
                <a:lnTo>
                  <a:pt x="0" y="4213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743662" y="1245468"/>
            <a:ext cx="4201190" cy="4201190"/>
          </a:xfrm>
          <a:custGeom>
            <a:avLst/>
            <a:gdLst/>
            <a:ahLst/>
            <a:cxnLst/>
            <a:rect l="l" t="t" r="r" b="b"/>
            <a:pathLst>
              <a:path w="4201190" h="4201190">
                <a:moveTo>
                  <a:pt x="0" y="0"/>
                </a:moveTo>
                <a:lnTo>
                  <a:pt x="4201190" y="0"/>
                </a:lnTo>
                <a:lnTo>
                  <a:pt x="4201190" y="4201190"/>
                </a:lnTo>
                <a:lnTo>
                  <a:pt x="0" y="420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951269" y="5411639"/>
            <a:ext cx="4201190" cy="4201190"/>
          </a:xfrm>
          <a:custGeom>
            <a:avLst/>
            <a:gdLst/>
            <a:ahLst/>
            <a:cxnLst/>
            <a:rect l="l" t="t" r="r" b="b"/>
            <a:pathLst>
              <a:path w="4201190" h="4201190">
                <a:moveTo>
                  <a:pt x="0" y="0"/>
                </a:moveTo>
                <a:lnTo>
                  <a:pt x="4201190" y="0"/>
                </a:lnTo>
                <a:lnTo>
                  <a:pt x="4201190" y="4201190"/>
                </a:lnTo>
                <a:lnTo>
                  <a:pt x="0" y="420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352484" y="5446658"/>
            <a:ext cx="4453975" cy="4453975"/>
          </a:xfrm>
          <a:custGeom>
            <a:avLst/>
            <a:gdLst/>
            <a:ahLst/>
            <a:cxnLst/>
            <a:rect l="l" t="t" r="r" b="b"/>
            <a:pathLst>
              <a:path w="4453975" h="4453975">
                <a:moveTo>
                  <a:pt x="0" y="0"/>
                </a:moveTo>
                <a:lnTo>
                  <a:pt x="4453975" y="0"/>
                </a:lnTo>
                <a:lnTo>
                  <a:pt x="4453975" y="4453975"/>
                </a:lnTo>
                <a:lnTo>
                  <a:pt x="0" y="4453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545849" y="5399120"/>
            <a:ext cx="4201190" cy="4201190"/>
          </a:xfrm>
          <a:custGeom>
            <a:avLst/>
            <a:gdLst/>
            <a:ahLst/>
            <a:cxnLst/>
            <a:rect l="l" t="t" r="r" b="b"/>
            <a:pathLst>
              <a:path w="4201190" h="4201190">
                <a:moveTo>
                  <a:pt x="0" y="0"/>
                </a:moveTo>
                <a:lnTo>
                  <a:pt x="4201190" y="0"/>
                </a:lnTo>
                <a:lnTo>
                  <a:pt x="4201190" y="4201190"/>
                </a:lnTo>
                <a:lnTo>
                  <a:pt x="0" y="420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868413" y="1197930"/>
            <a:ext cx="4201190" cy="4201190"/>
          </a:xfrm>
          <a:custGeom>
            <a:avLst/>
            <a:gdLst/>
            <a:ahLst/>
            <a:cxnLst/>
            <a:rect l="l" t="t" r="r" b="b"/>
            <a:pathLst>
              <a:path w="4201190" h="4201190">
                <a:moveTo>
                  <a:pt x="0" y="0"/>
                </a:moveTo>
                <a:lnTo>
                  <a:pt x="4201190" y="0"/>
                </a:lnTo>
                <a:lnTo>
                  <a:pt x="4201190" y="4201190"/>
                </a:lnTo>
                <a:lnTo>
                  <a:pt x="0" y="420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53619" y="5710309"/>
            <a:ext cx="1829994" cy="1062436"/>
          </a:xfrm>
          <a:custGeom>
            <a:avLst/>
            <a:gdLst/>
            <a:ahLst/>
            <a:cxnLst/>
            <a:rect l="l" t="t" r="r" b="b"/>
            <a:pathLst>
              <a:path w="2280679" h="1240119">
                <a:moveTo>
                  <a:pt x="0" y="0"/>
                </a:moveTo>
                <a:lnTo>
                  <a:pt x="2280679" y="0"/>
                </a:lnTo>
                <a:lnTo>
                  <a:pt x="2280679" y="1240119"/>
                </a:lnTo>
                <a:lnTo>
                  <a:pt x="0" y="12401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-456777" y="6172200"/>
            <a:ext cx="1265711" cy="4114800"/>
          </a:xfrm>
          <a:custGeom>
            <a:avLst/>
            <a:gdLst/>
            <a:ahLst/>
            <a:cxnLst/>
            <a:rect l="l" t="t" r="r" b="b"/>
            <a:pathLst>
              <a:path w="1265711" h="4114800">
                <a:moveTo>
                  <a:pt x="0" y="0"/>
                </a:moveTo>
                <a:lnTo>
                  <a:pt x="1265711" y="0"/>
                </a:lnTo>
                <a:lnTo>
                  <a:pt x="12657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3258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77518" y="8562999"/>
            <a:ext cx="2162131" cy="1284666"/>
          </a:xfrm>
          <a:custGeom>
            <a:avLst/>
            <a:gdLst/>
            <a:ahLst/>
            <a:cxnLst/>
            <a:rect l="l" t="t" r="r" b="b"/>
            <a:pathLst>
              <a:path w="2162131" h="1284666">
                <a:moveTo>
                  <a:pt x="0" y="0"/>
                </a:moveTo>
                <a:lnTo>
                  <a:pt x="2162131" y="0"/>
                </a:lnTo>
                <a:lnTo>
                  <a:pt x="2162131" y="1284666"/>
                </a:lnTo>
                <a:lnTo>
                  <a:pt x="0" y="12846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40117" y="439335"/>
            <a:ext cx="15038337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0"/>
              </a:lnSpc>
              <a:spcBef>
                <a:spcPct val="0"/>
              </a:spcBef>
            </a:pPr>
            <a:r>
              <a:rPr lang="en-US" sz="3900" dirty="0">
                <a:solidFill>
                  <a:srgbClr val="188898"/>
                </a:solidFill>
                <a:latin typeface="Poppins Bold"/>
              </a:rPr>
              <a:t>MIEJSCA PRACY W PRZEDSIĘBIORSTWACH SPOŁECZNYCH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41275" y="1755918"/>
            <a:ext cx="3405964" cy="3019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Osoba 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zatrudniana NIE MOŻE pracować w okresie 12 m-</a:t>
            </a:r>
            <a:r>
              <a:rPr lang="pl-PL" sz="2400" spc="120" noProof="0" dirty="0" err="1">
                <a:solidFill>
                  <a:srgbClr val="FFFFFF"/>
                </a:solidFill>
                <a:latin typeface="Neue Einstellung"/>
              </a:rPr>
              <a:t>cy</a:t>
            </a: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 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w danym PS przed dotacją</a:t>
            </a:r>
          </a:p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(wyjątek: staże)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36404" y="5675673"/>
            <a:ext cx="3405964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400" b="1" dirty="0">
                <a:solidFill>
                  <a:schemeClr val="bg1"/>
                </a:solidFill>
                <a:latin typeface="Neue Einstellung Bold" panose="020B0604020202020204" charset="-18"/>
              </a:rPr>
              <a:t>FORMA ZATRUDNIENIA</a:t>
            </a:r>
            <a:r>
              <a:rPr lang="pl-PL" sz="2400" b="1" dirty="0">
                <a:solidFill>
                  <a:schemeClr val="bg1"/>
                </a:solidFill>
                <a:latin typeface="Neue Einstellung Bold" panose="020B0604020202020204" charset="-18"/>
              </a:rPr>
              <a:t>:</a:t>
            </a:r>
            <a:endParaRPr lang="en-US" sz="2400" b="1" dirty="0">
              <a:solidFill>
                <a:schemeClr val="bg1"/>
              </a:solidFill>
              <a:latin typeface="Neue Einstellung Bold" panose="020B0604020202020204" charset="-18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48882" y="6665796"/>
            <a:ext cx="3405964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FFFF"/>
                </a:solidFill>
                <a:latin typeface="Neue Einstellung"/>
              </a:rPr>
              <a:t>umowa o pracę, spółdzielcza umowa o pracę zawarta nie wcześniej niż w dniu złożenia wniosku o wsparcie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38259" y="5612765"/>
            <a:ext cx="3405964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400" b="1" dirty="0" err="1">
                <a:solidFill>
                  <a:schemeClr val="bg1"/>
                </a:solidFill>
                <a:latin typeface="Neue Einstellung Bold" panose="020B0604020202020204" charset="-18"/>
              </a:rPr>
              <a:t>Utrzymanie</a:t>
            </a:r>
            <a:endParaRPr lang="en-US" sz="2400" b="1" dirty="0">
              <a:solidFill>
                <a:schemeClr val="bg1"/>
              </a:solidFill>
              <a:latin typeface="Neue Einstellung Bold" panose="020B0604020202020204" charset="-18"/>
            </a:endParaRPr>
          </a:p>
          <a:p>
            <a:pPr algn="ctr">
              <a:lnSpc>
                <a:spcPts val="3920"/>
              </a:lnSpc>
            </a:pPr>
            <a:r>
              <a:rPr lang="en-US" sz="2400" b="1" dirty="0">
                <a:solidFill>
                  <a:schemeClr val="bg1"/>
                </a:solidFill>
                <a:latin typeface="Neue Einstellung Bold" panose="020B0604020202020204" charset="-18"/>
              </a:rPr>
              <a:t> LICZBY MIEJSC PRACY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72746" y="6955155"/>
            <a:ext cx="3813450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spc="120">
                <a:solidFill>
                  <a:srgbClr val="FFFFFF"/>
                </a:solidFill>
                <a:latin typeface="Neue Einstellung"/>
              </a:rPr>
              <a:t>do zakończenia okresu trwałości nie można zmniejszyć liczby wszystkich zatrudnionych pracowników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43462" y="5691764"/>
            <a:ext cx="3405964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chemeClr val="bg1"/>
                </a:solidFill>
                <a:latin typeface="Neue Einstellung Bold" panose="020B0604020202020204" charset="-18"/>
              </a:rPr>
              <a:t>CIĄGŁOŚĆ ZATRUDNIENIA</a:t>
            </a:r>
            <a:r>
              <a:rPr lang="pl-PL" sz="2400" b="1" u="none" strike="noStrike" dirty="0">
                <a:solidFill>
                  <a:schemeClr val="bg1"/>
                </a:solidFill>
                <a:latin typeface="Neue Einstellung Bold" panose="020B0604020202020204" charset="-18"/>
              </a:rPr>
              <a:t>:</a:t>
            </a:r>
            <a:endParaRPr lang="en-US" sz="2400" b="1" u="none" strike="noStrike" dirty="0">
              <a:solidFill>
                <a:schemeClr val="bg1"/>
              </a:solidFill>
              <a:latin typeface="Neue Einstellung Bold" panose="020B0604020202020204" charset="-18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935704" y="6685323"/>
            <a:ext cx="3405964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spc="120">
                <a:solidFill>
                  <a:srgbClr val="FFFFFF"/>
                </a:solidFill>
                <a:latin typeface="Neue Einstellung"/>
              </a:rPr>
              <a:t>możliwość przerwy nieprzekraczającej 30 dni niewpływającej na zachowanie okresu trwałości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63291" y="1384024"/>
            <a:ext cx="3809756" cy="3589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pl-PL" sz="2300" spc="115" noProof="0" dirty="0">
                <a:solidFill>
                  <a:srgbClr val="FFFFFF"/>
                </a:solidFill>
                <a:latin typeface="Neue Einstellung"/>
              </a:rPr>
              <a:t>Utrzymanie </a:t>
            </a:r>
          </a:p>
          <a:p>
            <a:pPr marL="0" lvl="0" indent="0" algn="ctr">
              <a:lnSpc>
                <a:spcPts val="3220"/>
              </a:lnSpc>
              <a:spcBef>
                <a:spcPct val="0"/>
              </a:spcBef>
            </a:pPr>
            <a:r>
              <a:rPr lang="pl-PL" sz="2300" spc="115" noProof="0" dirty="0">
                <a:solidFill>
                  <a:srgbClr val="FFFFFF"/>
                </a:solidFill>
                <a:latin typeface="Neue Einstellung"/>
              </a:rPr>
              <a:t>statusu PS w okresie obowiązywania umowy na utworzenie i utrzymanie miejsca pracy i statusu PES w okresie 3 lat od rozliczenia wsparcia finansowego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361254" y="3011342"/>
            <a:ext cx="3502447" cy="1711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dirty="0">
                <a:solidFill>
                  <a:srgbClr val="FFFFFF"/>
                </a:solidFill>
                <a:latin typeface="Neue Einstellung" panose="020B0604020202020204" charset="-18"/>
              </a:rPr>
              <a:t>min. 3 osoby zatrudnione                            na min. ½ etatu,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dirty="0">
                <a:solidFill>
                  <a:srgbClr val="FFFFFF"/>
                </a:solidFill>
                <a:latin typeface="Neue Einstellung" panose="020B0604020202020204" charset="-18"/>
              </a:rPr>
              <a:t>30% OZWS</a:t>
            </a:r>
            <a:endParaRPr lang="en-US" sz="2400" spc="120" dirty="0">
              <a:solidFill>
                <a:srgbClr val="FFFFFF"/>
              </a:solidFill>
              <a:latin typeface="Neue Einstellung" panose="020B0604020202020204" charset="-18"/>
            </a:endParaRP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78086099-CF65-A1DF-5AFA-BD9A4CABB82F}"/>
              </a:ext>
            </a:extLst>
          </p:cNvPr>
          <p:cNvSpPr/>
          <p:nvPr/>
        </p:nvSpPr>
        <p:spPr>
          <a:xfrm>
            <a:off x="464475" y="1197930"/>
            <a:ext cx="4201190" cy="4201190"/>
          </a:xfrm>
          <a:custGeom>
            <a:avLst/>
            <a:gdLst/>
            <a:ahLst/>
            <a:cxnLst/>
            <a:rect l="l" t="t" r="r" b="b"/>
            <a:pathLst>
              <a:path w="4201190" h="4201190">
                <a:moveTo>
                  <a:pt x="0" y="0"/>
                </a:moveTo>
                <a:lnTo>
                  <a:pt x="4201190" y="0"/>
                </a:lnTo>
                <a:lnTo>
                  <a:pt x="4201190" y="4201190"/>
                </a:lnTo>
                <a:lnTo>
                  <a:pt x="0" y="420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8691E5-BEAD-BAEC-61E2-4AFF5FE96820}"/>
              </a:ext>
            </a:extLst>
          </p:cNvPr>
          <p:cNvSpPr txBox="1"/>
          <p:nvPr/>
        </p:nvSpPr>
        <p:spPr>
          <a:xfrm>
            <a:off x="973821" y="2296925"/>
            <a:ext cx="3233310" cy="2147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pl-PL" sz="2400" spc="120" noProof="0" dirty="0">
                <a:solidFill>
                  <a:srgbClr val="FFFFFF"/>
                </a:solidFill>
                <a:latin typeface="Neue Einstellung"/>
              </a:rPr>
              <a:t>Łączna liczba miejsc pracy utworzonych i utrzymanych w PS - 120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3D0D6C1-14BA-1C7A-A83F-CFFF693D1105}"/>
              </a:ext>
            </a:extLst>
          </p:cNvPr>
          <p:cNvSpPr txBox="1"/>
          <p:nvPr/>
        </p:nvSpPr>
        <p:spPr>
          <a:xfrm>
            <a:off x="5261726" y="2158113"/>
            <a:ext cx="3405964" cy="844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pl-PL" sz="2400" b="1" spc="120" dirty="0">
                <a:solidFill>
                  <a:schemeClr val="bg1"/>
                </a:solidFill>
                <a:latin typeface="Neue Einstellung Bold" panose="020B0604020202020204" charset="-18"/>
              </a:rPr>
              <a:t>PRZEDSIĘBIORSTWO SPOŁECZNE: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DCCD4ABF-9858-46FB-2047-51DEDA044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36" y="4881745"/>
            <a:ext cx="1629393" cy="162939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656A575-63A1-E7C3-E9F3-D19FEAD37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341" y="4750659"/>
            <a:ext cx="3351598" cy="1629393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53AE9CE1-996E-53AF-9946-B0FE12B706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61" y="5081496"/>
            <a:ext cx="1865295" cy="1038259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9D65AB9-BAE7-B03F-F0CD-1B32CA701ECE}"/>
              </a:ext>
            </a:extLst>
          </p:cNvPr>
          <p:cNvSpPr txBox="1"/>
          <p:nvPr/>
        </p:nvSpPr>
        <p:spPr>
          <a:xfrm>
            <a:off x="13993606" y="7953622"/>
            <a:ext cx="1556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SPOKONP</a:t>
            </a:r>
          </a:p>
          <a:p>
            <a:pPr algn="ctr"/>
            <a:r>
              <a:rPr lang="pl-PL" sz="2000" b="1" dirty="0">
                <a:latin typeface="Arial Nova Light" panose="020B0304020202020204" pitchFamily="34" charset="0"/>
              </a:rPr>
              <a:t>Sp. z o.o.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335D940-FFB6-BC87-1FA1-F4954C266C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0"/>
          <a:stretch/>
        </p:blipFill>
        <p:spPr>
          <a:xfrm>
            <a:off x="6142412" y="6516394"/>
            <a:ext cx="1890736" cy="1688232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428886A-330B-7167-D622-C8643A5158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2" b="30474"/>
          <a:stretch/>
        </p:blipFill>
        <p:spPr>
          <a:xfrm>
            <a:off x="423338" y="6789072"/>
            <a:ext cx="2443232" cy="106582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BA82D5D-7F4B-6200-C157-C437615AE228}"/>
              </a:ext>
            </a:extLst>
          </p:cNvPr>
          <p:cNvSpPr txBox="1"/>
          <p:nvPr/>
        </p:nvSpPr>
        <p:spPr>
          <a:xfrm>
            <a:off x="15907625" y="7608854"/>
            <a:ext cx="18741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Fundacja </a:t>
            </a:r>
          </a:p>
          <a:p>
            <a:pPr algn="ctr"/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Dom Jesieni</a:t>
            </a:r>
            <a:endParaRPr lang="pl-PL" sz="2200" dirty="0">
              <a:latin typeface="Arial Nova Light" panose="020B0304020202020204" pitchFamily="34" charset="0"/>
            </a:endParaRP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4AA6AD69-508E-EDF0-A6C5-9DDD2A2B1A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265" y="7560568"/>
            <a:ext cx="2898106" cy="795345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335D5F43-4048-AB0D-74F8-95565BF404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02" y="6350518"/>
            <a:ext cx="2715909" cy="77597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720ADA5-FA2B-3B70-7CAD-B3FCCFCDAF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7728"/>
          <a:stretch/>
        </p:blipFill>
        <p:spPr>
          <a:xfrm>
            <a:off x="7382610" y="8532287"/>
            <a:ext cx="1980149" cy="1299082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C4870A5C-B74C-86E2-AC62-0EF662835C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139" y="8799671"/>
            <a:ext cx="1729555" cy="797234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89FBD7FC-C3D9-0D39-DA26-5488316E42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 b="12704"/>
          <a:stretch/>
        </p:blipFill>
        <p:spPr>
          <a:xfrm>
            <a:off x="10113531" y="4960858"/>
            <a:ext cx="1890736" cy="130556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D3402850-D5E6-D4C2-8E2C-69A72F9459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958" y="6659468"/>
            <a:ext cx="1560579" cy="140208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48000ED-256C-4F64-9161-6B0212254B0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922" y="5211764"/>
            <a:ext cx="1333404" cy="1333404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B4D9751E-5BB9-2682-B551-E645BEB6AA0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943" y="8726793"/>
            <a:ext cx="1808599" cy="1018603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71347FD-B215-88C4-9D2A-82AC30BCCA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33" y="8501239"/>
            <a:ext cx="1903524" cy="1361179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9C3AAFE3-3E00-BFE6-21DD-82D6EC387A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1" b="21349"/>
          <a:stretch/>
        </p:blipFill>
        <p:spPr>
          <a:xfrm>
            <a:off x="5344187" y="8601265"/>
            <a:ext cx="1837761" cy="1065914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C0CB7994-D174-F343-8252-7F2AEBE8BEB3}"/>
              </a:ext>
            </a:extLst>
          </p:cNvPr>
          <p:cNvSpPr txBox="1"/>
          <p:nvPr/>
        </p:nvSpPr>
        <p:spPr>
          <a:xfrm>
            <a:off x="12187827" y="8783358"/>
            <a:ext cx="227664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TAXI </a:t>
            </a:r>
          </a:p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 KAŻDEGO </a:t>
            </a:r>
          </a:p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profit Sp. z o.o</a:t>
            </a: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F77EF962-87BD-C30D-316E-327CB11191A2}"/>
              </a:ext>
            </a:extLst>
          </p:cNvPr>
          <p:cNvGrpSpPr/>
          <p:nvPr/>
        </p:nvGrpSpPr>
        <p:grpSpPr>
          <a:xfrm>
            <a:off x="3048000" y="4182704"/>
            <a:ext cx="11671860" cy="600164"/>
            <a:chOff x="3001693" y="4777773"/>
            <a:chExt cx="11671860" cy="600164"/>
          </a:xfrm>
        </p:grpSpPr>
        <p:sp>
          <p:nvSpPr>
            <p:cNvPr id="5" name="Freeform 5"/>
            <p:cNvSpPr/>
            <p:nvPr/>
          </p:nvSpPr>
          <p:spPr>
            <a:xfrm rot="5400000">
              <a:off x="3611828" y="4205628"/>
              <a:ext cx="483423" cy="1703694"/>
            </a:xfrm>
            <a:custGeom>
              <a:avLst/>
              <a:gdLst/>
              <a:ahLst/>
              <a:cxnLst/>
              <a:rect l="l" t="t" r="r" b="b"/>
              <a:pathLst>
                <a:path w="483423" h="1703694">
                  <a:moveTo>
                    <a:pt x="0" y="0"/>
                  </a:moveTo>
                  <a:lnTo>
                    <a:pt x="483424" y="0"/>
                  </a:lnTo>
                  <a:lnTo>
                    <a:pt x="483424" y="1703694"/>
                  </a:lnTo>
                  <a:lnTo>
                    <a:pt x="0" y="1703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20E946F8-60B1-D90C-8B8D-4B6EC7ED9A88}"/>
                </a:ext>
              </a:extLst>
            </p:cNvPr>
            <p:cNvSpPr txBox="1"/>
            <p:nvPr/>
          </p:nvSpPr>
          <p:spPr>
            <a:xfrm>
              <a:off x="3421043" y="4777773"/>
              <a:ext cx="10818055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3300" spc="319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eue Einstellung Bold"/>
                </a:rPr>
                <a:t>ONI JUŻ OTRZYMALI DOTACJE:</a:t>
              </a:r>
              <a:endParaRPr lang="pl-PL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645DB107-C90F-19D4-F9DB-FDDDF7194A66}"/>
                </a:ext>
              </a:extLst>
            </p:cNvPr>
            <p:cNvSpPr/>
            <p:nvPr/>
          </p:nvSpPr>
          <p:spPr>
            <a:xfrm rot="16200000">
              <a:off x="13579994" y="4201655"/>
              <a:ext cx="483423" cy="1703694"/>
            </a:xfrm>
            <a:custGeom>
              <a:avLst/>
              <a:gdLst/>
              <a:ahLst/>
              <a:cxnLst/>
              <a:rect l="l" t="t" r="r" b="b"/>
              <a:pathLst>
                <a:path w="483423" h="1703694">
                  <a:moveTo>
                    <a:pt x="0" y="0"/>
                  </a:moveTo>
                  <a:lnTo>
                    <a:pt x="483424" y="0"/>
                  </a:lnTo>
                  <a:lnTo>
                    <a:pt x="483424" y="1703694"/>
                  </a:lnTo>
                  <a:lnTo>
                    <a:pt x="0" y="1703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 dirty="0"/>
            </a:p>
          </p:txBody>
        </p:sp>
      </p:grpSp>
      <p:grpSp>
        <p:nvGrpSpPr>
          <p:cNvPr id="32" name="Group 4">
            <a:extLst>
              <a:ext uri="{FF2B5EF4-FFF2-40B4-BE49-F238E27FC236}">
                <a16:creationId xmlns:a16="http://schemas.microsoft.com/office/drawing/2014/main" id="{CF48AD31-2FE1-6DD5-647B-8E3F351922BC}"/>
              </a:ext>
            </a:extLst>
          </p:cNvPr>
          <p:cNvGrpSpPr/>
          <p:nvPr/>
        </p:nvGrpSpPr>
        <p:grpSpPr>
          <a:xfrm>
            <a:off x="839100" y="308120"/>
            <a:ext cx="17065948" cy="3604464"/>
            <a:chOff x="-226713" y="-3736231"/>
            <a:chExt cx="25877171" cy="6052875"/>
          </a:xfrm>
          <a:solidFill>
            <a:schemeClr val="bg1">
              <a:lumMod val="85000"/>
            </a:schemeClr>
          </a:solidFill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F72E9BF4-2DAA-C816-048C-0C705FA63CC6}"/>
                </a:ext>
              </a:extLst>
            </p:cNvPr>
            <p:cNvSpPr/>
            <p:nvPr/>
          </p:nvSpPr>
          <p:spPr>
            <a:xfrm>
              <a:off x="-226713" y="-3736231"/>
              <a:ext cx="25877171" cy="6052875"/>
            </a:xfrm>
            <a:custGeom>
              <a:avLst/>
              <a:gdLst/>
              <a:ahLst/>
              <a:cxnLst/>
              <a:rect l="l" t="t" r="r" b="b"/>
              <a:pathLst>
                <a:path w="15793307" h="6052875">
                  <a:moveTo>
                    <a:pt x="15488507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5748075"/>
                  </a:lnTo>
                  <a:cubicBezTo>
                    <a:pt x="0" y="5916985"/>
                    <a:pt x="135890" y="6052875"/>
                    <a:pt x="304800" y="6052875"/>
                  </a:cubicBezTo>
                  <a:lnTo>
                    <a:pt x="15488507" y="6052875"/>
                  </a:lnTo>
                  <a:cubicBezTo>
                    <a:pt x="15657418" y="6052875"/>
                    <a:pt x="15793307" y="5916985"/>
                    <a:pt x="15793307" y="5748075"/>
                  </a:cubicBezTo>
                  <a:lnTo>
                    <a:pt x="15793307" y="304800"/>
                  </a:lnTo>
                  <a:cubicBezTo>
                    <a:pt x="15793307" y="135890"/>
                    <a:pt x="15657418" y="0"/>
                    <a:pt x="15488507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1" name="TextBox 11"/>
          <p:cNvSpPr txBox="1"/>
          <p:nvPr/>
        </p:nvSpPr>
        <p:spPr>
          <a:xfrm>
            <a:off x="1143000" y="1545151"/>
            <a:ext cx="1600200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pl-PL" sz="3200" spc="214" noProof="0" dirty="0">
                <a:latin typeface="Neue Einstellung Bold"/>
              </a:rPr>
              <a:t>Nabór wniosków o przyznanie wsparcia finansowego na </a:t>
            </a:r>
          </a:p>
          <a:p>
            <a:pPr marL="0" lvl="0" indent="0" algn="ctr">
              <a:spcBef>
                <a:spcPct val="0"/>
              </a:spcBef>
            </a:pPr>
            <a:r>
              <a:rPr lang="pl-PL" sz="3200" spc="214" noProof="0" dirty="0">
                <a:latin typeface="Neue Einstellung Bold"/>
              </a:rPr>
              <a:t>utworzenie i utrzymanie miejsc pracy w PS jest </a:t>
            </a:r>
          </a:p>
          <a:p>
            <a:pPr marL="0" lvl="0" indent="0" algn="ctr">
              <a:spcBef>
                <a:spcPct val="0"/>
              </a:spcBef>
            </a:pPr>
            <a:r>
              <a:rPr lang="pl-PL" sz="3600" u="sng" spc="214" noProof="0" dirty="0">
                <a:solidFill>
                  <a:srgbClr val="188898"/>
                </a:solidFill>
                <a:latin typeface="Neue Einstellung Bold"/>
              </a:rPr>
              <a:t>w trybie ciągłym </a:t>
            </a:r>
          </a:p>
          <a:p>
            <a:pPr marL="0" lvl="0" indent="0" algn="ctr">
              <a:spcBef>
                <a:spcPct val="0"/>
              </a:spcBef>
            </a:pPr>
            <a:r>
              <a:rPr lang="pl-PL" sz="3200" u="sng" spc="214" noProof="0" dirty="0">
                <a:solidFill>
                  <a:srgbClr val="188898"/>
                </a:solidFill>
                <a:latin typeface="Neue Einstellung Bold"/>
              </a:rPr>
              <a:t>– do wyczerpania środków zaplanowanych w projekcie. </a:t>
            </a:r>
            <a:endParaRPr lang="pl-PL" sz="3600" u="sng" spc="214" noProof="0" dirty="0">
              <a:solidFill>
                <a:srgbClr val="188898"/>
              </a:solidFill>
              <a:latin typeface="Neue Einstellung Bold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2468527" y="308120"/>
            <a:ext cx="13597934" cy="1048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59"/>
              </a:lnSpc>
            </a:pPr>
            <a:r>
              <a:rPr lang="pl-PL" sz="5400" spc="319" noProof="0" dirty="0">
                <a:solidFill>
                  <a:srgbClr val="000000"/>
                </a:solidFill>
                <a:latin typeface="Neue Einstellung Bold"/>
              </a:rPr>
              <a:t>Gotowi na dotacje z OWES dla PS?!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6A5768A-BE58-0B28-35AD-AA960C13077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1" b="34570"/>
          <a:stretch/>
        </p:blipFill>
        <p:spPr>
          <a:xfrm>
            <a:off x="14109615" y="5194446"/>
            <a:ext cx="2209800" cy="77871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524BE5E-F391-87FD-938B-E8502C317AE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151" y="6590251"/>
            <a:ext cx="1016614" cy="1018603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D3048D57-4F67-DD06-E166-535A16A178F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9" b="12337"/>
          <a:stretch/>
        </p:blipFill>
        <p:spPr>
          <a:xfrm>
            <a:off x="10913765" y="6975688"/>
            <a:ext cx="2063227" cy="1513258"/>
          </a:xfrm>
          <a:prstGeom prst="rect">
            <a:avLst/>
          </a:prstGeom>
        </p:spPr>
      </p:pic>
      <p:sp>
        <p:nvSpPr>
          <p:cNvPr id="35" name="pole tekstowe 34">
            <a:extLst>
              <a:ext uri="{FF2B5EF4-FFF2-40B4-BE49-F238E27FC236}">
                <a16:creationId xmlns:a16="http://schemas.microsoft.com/office/drawing/2014/main" id="{0BB293E7-3A6E-D9DE-8133-4019AACF3098}"/>
              </a:ext>
            </a:extLst>
          </p:cNvPr>
          <p:cNvSpPr txBox="1"/>
          <p:nvPr/>
        </p:nvSpPr>
        <p:spPr>
          <a:xfrm>
            <a:off x="12853445" y="6901077"/>
            <a:ext cx="14748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Fundacja </a:t>
            </a:r>
          </a:p>
          <a:p>
            <a:pPr algn="ctr"/>
            <a:r>
              <a:rPr lang="pl-PL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Tacjanek</a:t>
            </a:r>
            <a:endPara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Light" panose="020B0304020202020204" pitchFamily="34" charset="0"/>
            </a:endParaRP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DB637CC7-F141-2149-FE0E-44F5063EED9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7" t="17195" r="16590" b="16312"/>
          <a:stretch/>
        </p:blipFill>
        <p:spPr>
          <a:xfrm>
            <a:off x="16648360" y="5252677"/>
            <a:ext cx="1333404" cy="1305566"/>
          </a:xfrm>
          <a:prstGeom prst="rect">
            <a:avLst/>
          </a:prstGeom>
        </p:spPr>
      </p:pic>
      <p:grpSp>
        <p:nvGrpSpPr>
          <p:cNvPr id="41" name="Grupa 40">
            <a:extLst>
              <a:ext uri="{FF2B5EF4-FFF2-40B4-BE49-F238E27FC236}">
                <a16:creationId xmlns:a16="http://schemas.microsoft.com/office/drawing/2014/main" id="{D3A00773-414C-D091-814D-0DFA0372DB33}"/>
              </a:ext>
            </a:extLst>
          </p:cNvPr>
          <p:cNvGrpSpPr/>
          <p:nvPr/>
        </p:nvGrpSpPr>
        <p:grpSpPr>
          <a:xfrm>
            <a:off x="14771860" y="6609447"/>
            <a:ext cx="2114812" cy="707886"/>
            <a:chOff x="15304868" y="8118427"/>
            <a:chExt cx="2114812" cy="707886"/>
          </a:xfrm>
        </p:grpSpPr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4ED9FD86-1D6A-8F39-DB63-038CD558D773}"/>
                </a:ext>
              </a:extLst>
            </p:cNvPr>
            <p:cNvSpPr txBox="1"/>
            <p:nvPr/>
          </p:nvSpPr>
          <p:spPr>
            <a:xfrm>
              <a:off x="15945463" y="8118427"/>
              <a:ext cx="147421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Light" panose="020B0304020202020204" pitchFamily="34" charset="0"/>
                </a:rPr>
                <a:t>Fundacja NAMASTE</a:t>
              </a:r>
              <a:endParaRPr lang="pl-PL" sz="2000" dirty="0">
                <a:latin typeface="Arial Nova Light" panose="020B0304020202020204" pitchFamily="34" charset="0"/>
              </a:endParaRPr>
            </a:p>
          </p:txBody>
        </p:sp>
        <p:pic>
          <p:nvPicPr>
            <p:cNvPr id="40" name="Obraz 39">
              <a:extLst>
                <a:ext uri="{FF2B5EF4-FFF2-40B4-BE49-F238E27FC236}">
                  <a16:creationId xmlns:a16="http://schemas.microsoft.com/office/drawing/2014/main" id="{541E5F22-D3A8-2EE5-A1A3-B362E21B7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04868" y="8161416"/>
              <a:ext cx="621908" cy="621908"/>
            </a:xfrm>
            <a:prstGeom prst="rect">
              <a:avLst/>
            </a:prstGeom>
          </p:spPr>
        </p:pic>
      </p:grp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AC535D0A-C8E4-46B7-4CA5-D0644D54A1E0}"/>
              </a:ext>
            </a:extLst>
          </p:cNvPr>
          <p:cNvSpPr txBox="1"/>
          <p:nvPr/>
        </p:nvSpPr>
        <p:spPr>
          <a:xfrm>
            <a:off x="14936649" y="9063776"/>
            <a:ext cx="25638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Fundacja KMB</a:t>
            </a:r>
          </a:p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Widzę Świat Inaczej</a:t>
            </a:r>
          </a:p>
        </p:txBody>
      </p:sp>
      <p:pic>
        <p:nvPicPr>
          <p:cNvPr id="44" name="Obraz 43">
            <a:extLst>
              <a:ext uri="{FF2B5EF4-FFF2-40B4-BE49-F238E27FC236}">
                <a16:creationId xmlns:a16="http://schemas.microsoft.com/office/drawing/2014/main" id="{3F94E071-5536-4E9C-8F2B-BE1FEE908B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8689" y="5393951"/>
            <a:ext cx="1455054" cy="110112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E5127-82EF-6E00-AA81-D5BE4B4DD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>
            <a:extLst>
              <a:ext uri="{FF2B5EF4-FFF2-40B4-BE49-F238E27FC236}">
                <a16:creationId xmlns:a16="http://schemas.microsoft.com/office/drawing/2014/main" id="{2B8EAE9D-D2CB-976D-636B-B6A3915D0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17" y="-12810"/>
            <a:ext cx="18410610" cy="10285714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F9CDA30-F321-6B1B-BDAB-290433BBC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5" y="2161801"/>
            <a:ext cx="1629393" cy="1629393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04912C03-6DB6-5E62-B47B-FFA0C7F758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89" y="8963970"/>
            <a:ext cx="1672291" cy="930829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65AF758D-98AE-BD07-D892-2F253D63F7AB}"/>
              </a:ext>
            </a:extLst>
          </p:cNvPr>
          <p:cNvSpPr txBox="1"/>
          <p:nvPr/>
        </p:nvSpPr>
        <p:spPr>
          <a:xfrm rot="565468">
            <a:off x="10065211" y="4002233"/>
            <a:ext cx="1556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SPOKONP</a:t>
            </a:r>
          </a:p>
          <a:p>
            <a:pPr algn="ctr"/>
            <a:r>
              <a:rPr lang="pl-PL" sz="2000" b="1" dirty="0">
                <a:latin typeface="Arial Nova Light" panose="020B0304020202020204" pitchFamily="34" charset="0"/>
              </a:rPr>
              <a:t>Sp. z o.o.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A7D752EB-57E0-9BB9-B137-44616B1F39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41" b="30474"/>
          <a:stretch/>
        </p:blipFill>
        <p:spPr>
          <a:xfrm>
            <a:off x="10221894" y="9512757"/>
            <a:ext cx="2101518" cy="707886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FA172B3-6BDE-7EB3-8B25-F0E2563912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90" y="3109553"/>
            <a:ext cx="1729555" cy="797234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5C91DCA5-CB75-88E6-6E4B-FA7A191002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745" y="5797608"/>
            <a:ext cx="1560579" cy="140208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E1FE7F8-E2F0-EBDB-EA90-6F95B70EBC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629" y="1492951"/>
            <a:ext cx="1213885" cy="1213885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46AD8C1E-E253-2EB0-3E33-CA31738DFC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6599">
            <a:off x="365513" y="6412449"/>
            <a:ext cx="1544697" cy="869973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C635B7B3-0ADC-B2FA-E1D0-6B166113B3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7834">
            <a:off x="428680" y="8910966"/>
            <a:ext cx="1509160" cy="107917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1A20E1F-2FE1-EF13-2D8A-7E6937C122D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1" b="34570"/>
          <a:stretch/>
        </p:blipFill>
        <p:spPr>
          <a:xfrm>
            <a:off x="12842331" y="744634"/>
            <a:ext cx="2209800" cy="77871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A5453B9-1E8A-A459-C11D-D46FDF26A08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179" y="202334"/>
            <a:ext cx="883558" cy="885287"/>
          </a:xfrm>
          <a:prstGeom prst="rect">
            <a:avLst/>
          </a:prstGeom>
        </p:spPr>
      </p:pic>
      <p:grpSp>
        <p:nvGrpSpPr>
          <p:cNvPr id="41" name="Grupa 40">
            <a:extLst>
              <a:ext uri="{FF2B5EF4-FFF2-40B4-BE49-F238E27FC236}">
                <a16:creationId xmlns:a16="http://schemas.microsoft.com/office/drawing/2014/main" id="{F1F96DF0-6B94-7755-B5A6-E5314F5CBAD6}"/>
              </a:ext>
            </a:extLst>
          </p:cNvPr>
          <p:cNvGrpSpPr/>
          <p:nvPr/>
        </p:nvGrpSpPr>
        <p:grpSpPr>
          <a:xfrm>
            <a:off x="12937319" y="7982713"/>
            <a:ext cx="2114812" cy="707886"/>
            <a:chOff x="15304868" y="8118427"/>
            <a:chExt cx="2114812" cy="707886"/>
          </a:xfrm>
        </p:grpSpPr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E6ED130F-3C6F-3D01-5F47-B458FD4CCB7A}"/>
                </a:ext>
              </a:extLst>
            </p:cNvPr>
            <p:cNvSpPr txBox="1"/>
            <p:nvPr/>
          </p:nvSpPr>
          <p:spPr>
            <a:xfrm>
              <a:off x="15945463" y="8118427"/>
              <a:ext cx="147421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Light" panose="020B0304020202020204" pitchFamily="34" charset="0"/>
                </a:rPr>
                <a:t>Fundacja NAMASTE</a:t>
              </a:r>
              <a:endParaRPr lang="pl-PL" sz="2000" dirty="0">
                <a:latin typeface="Arial Nova Light" panose="020B0304020202020204" pitchFamily="34" charset="0"/>
              </a:endParaRPr>
            </a:p>
          </p:txBody>
        </p:sp>
        <p:pic>
          <p:nvPicPr>
            <p:cNvPr id="40" name="Obraz 39">
              <a:extLst>
                <a:ext uri="{FF2B5EF4-FFF2-40B4-BE49-F238E27FC236}">
                  <a16:creationId xmlns:a16="http://schemas.microsoft.com/office/drawing/2014/main" id="{CA3A15D4-39FF-7C37-38D8-5FB5819CE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04868" y="8161416"/>
              <a:ext cx="621908" cy="621908"/>
            </a:xfrm>
            <a:prstGeom prst="rect">
              <a:avLst/>
            </a:prstGeom>
          </p:spPr>
        </p:pic>
      </p:grp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59C56CF6-7682-CD40-941F-BCB7DC9F7344}"/>
              </a:ext>
            </a:extLst>
          </p:cNvPr>
          <p:cNvSpPr txBox="1"/>
          <p:nvPr/>
        </p:nvSpPr>
        <p:spPr>
          <a:xfrm rot="20316660">
            <a:off x="5187981" y="996236"/>
            <a:ext cx="24297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Ratownicze </a:t>
            </a:r>
          </a:p>
          <a:p>
            <a:pPr algn="ctr"/>
            <a:r>
              <a:rPr lang="pl-PL" sz="2400" dirty="0"/>
              <a:t>zabezpieczenie</a:t>
            </a:r>
          </a:p>
          <a:p>
            <a:pPr algn="ctr"/>
            <a:r>
              <a:rPr lang="pl-PL" sz="2400" dirty="0"/>
              <a:t>imprez masowych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3C0C9981-2140-5B01-35E7-95D46F71A808}"/>
              </a:ext>
            </a:extLst>
          </p:cNvPr>
          <p:cNvSpPr txBox="1"/>
          <p:nvPr/>
        </p:nvSpPr>
        <p:spPr>
          <a:xfrm rot="1545848">
            <a:off x="12884306" y="2369754"/>
            <a:ext cx="2315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Treningi </a:t>
            </a:r>
          </a:p>
          <a:p>
            <a:pPr algn="ctr"/>
            <a:r>
              <a:rPr lang="pl-PL" sz="2400" dirty="0"/>
              <a:t>i obozy sportowe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60854CC7-3131-D99C-F7F9-78F7CD0E5A90}"/>
              </a:ext>
            </a:extLst>
          </p:cNvPr>
          <p:cNvSpPr txBox="1"/>
          <p:nvPr/>
        </p:nvSpPr>
        <p:spPr>
          <a:xfrm rot="925163">
            <a:off x="16152111" y="4728001"/>
            <a:ext cx="12219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Zajęcia </a:t>
            </a:r>
          </a:p>
          <a:p>
            <a:pPr algn="ctr"/>
            <a:r>
              <a:rPr lang="pl-PL" sz="2400" dirty="0"/>
              <a:t>cyrkowe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8F45023-F0F6-3AB2-6AFE-8A5A3982936D}"/>
              </a:ext>
            </a:extLst>
          </p:cNvPr>
          <p:cNvSpPr txBox="1"/>
          <p:nvPr/>
        </p:nvSpPr>
        <p:spPr>
          <a:xfrm rot="383054">
            <a:off x="952640" y="7489003"/>
            <a:ext cx="1339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Usługi </a:t>
            </a:r>
          </a:p>
          <a:p>
            <a:pPr algn="ctr"/>
            <a:r>
              <a:rPr lang="pl-PL" sz="2400" dirty="0"/>
              <a:t>księgowe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A14EE5EA-AC5D-FC7A-E83D-5871CF061E81}"/>
              </a:ext>
            </a:extLst>
          </p:cNvPr>
          <p:cNvSpPr txBox="1"/>
          <p:nvPr/>
        </p:nvSpPr>
        <p:spPr>
          <a:xfrm rot="20573844">
            <a:off x="8789345" y="8114133"/>
            <a:ext cx="1705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Przedszkole </a:t>
            </a:r>
          </a:p>
          <a:p>
            <a:pPr algn="ctr"/>
            <a:r>
              <a:rPr lang="pl-PL" sz="2400" dirty="0"/>
              <a:t>i sala zabaw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E9381387-FA3F-611C-872F-5839A42AE919}"/>
              </a:ext>
            </a:extLst>
          </p:cNvPr>
          <p:cNvSpPr txBox="1"/>
          <p:nvPr/>
        </p:nvSpPr>
        <p:spPr>
          <a:xfrm rot="19623393">
            <a:off x="1449915" y="3938848"/>
            <a:ext cx="2198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Średniowieczny </a:t>
            </a:r>
          </a:p>
          <a:p>
            <a:pPr algn="ctr"/>
            <a:r>
              <a:rPr lang="pl-PL" sz="2400" dirty="0"/>
              <a:t>skansen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D75DCEA9-42A0-7841-2EEB-B2D9CFDDFD87}"/>
              </a:ext>
            </a:extLst>
          </p:cNvPr>
          <p:cNvSpPr txBox="1"/>
          <p:nvPr/>
        </p:nvSpPr>
        <p:spPr>
          <a:xfrm rot="19731741">
            <a:off x="4834193" y="4525462"/>
            <a:ext cx="2043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Gabinet </a:t>
            </a:r>
          </a:p>
          <a:p>
            <a:pPr algn="ctr"/>
            <a:r>
              <a:rPr lang="pl-PL" sz="2400" dirty="0"/>
              <a:t>psychologiczny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DA0A1DBC-CBC6-7F5F-BB6C-14586FB9F702}"/>
              </a:ext>
            </a:extLst>
          </p:cNvPr>
          <p:cNvSpPr txBox="1"/>
          <p:nvPr/>
        </p:nvSpPr>
        <p:spPr>
          <a:xfrm rot="295226">
            <a:off x="8780217" y="4927848"/>
            <a:ext cx="23499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Personalizowane </a:t>
            </a:r>
          </a:p>
          <a:p>
            <a:pPr algn="ctr"/>
            <a:r>
              <a:rPr lang="pl-PL" sz="2400" dirty="0"/>
              <a:t>wypieki </a:t>
            </a:r>
          </a:p>
          <a:p>
            <a:pPr algn="ctr"/>
            <a:r>
              <a:rPr lang="pl-PL" sz="2400" dirty="0"/>
              <a:t>z nadrukami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A99D1D82-214E-6ED7-55BA-28AAED9EF2F4}"/>
              </a:ext>
            </a:extLst>
          </p:cNvPr>
          <p:cNvSpPr txBox="1"/>
          <p:nvPr/>
        </p:nvSpPr>
        <p:spPr>
          <a:xfrm rot="19485638">
            <a:off x="4613431" y="7622342"/>
            <a:ext cx="1741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Usługi </a:t>
            </a:r>
          </a:p>
          <a:p>
            <a:pPr algn="ctr"/>
            <a:r>
              <a:rPr lang="pl-PL" sz="2400" dirty="0"/>
              <a:t>remontowo-</a:t>
            </a:r>
          </a:p>
          <a:p>
            <a:pPr algn="ctr"/>
            <a:r>
              <a:rPr lang="pl-PL" sz="2400" dirty="0"/>
              <a:t>porządkowe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94D1B31C-BC8D-5726-92E7-653F60547661}"/>
              </a:ext>
            </a:extLst>
          </p:cNvPr>
          <p:cNvSpPr txBox="1"/>
          <p:nvPr/>
        </p:nvSpPr>
        <p:spPr>
          <a:xfrm rot="1537969">
            <a:off x="13086070" y="6208748"/>
            <a:ext cx="1192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Terapia </a:t>
            </a:r>
          </a:p>
          <a:p>
            <a:pPr algn="ctr"/>
            <a:r>
              <a:rPr lang="pl-PL" sz="2400" dirty="0"/>
              <a:t>z ciałem</a:t>
            </a: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17B0AB97-4E6B-A058-E5AA-5C23DDF99FF8}"/>
              </a:ext>
            </a:extLst>
          </p:cNvPr>
          <p:cNvSpPr txBox="1"/>
          <p:nvPr/>
        </p:nvSpPr>
        <p:spPr>
          <a:xfrm rot="151220">
            <a:off x="9184101" y="1950136"/>
            <a:ext cx="17043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Fizjoterapia </a:t>
            </a:r>
          </a:p>
          <a:p>
            <a:pPr algn="ctr"/>
            <a:r>
              <a:rPr lang="pl-PL" sz="2400" dirty="0"/>
              <a:t>i masaż</a:t>
            </a:r>
          </a:p>
        </p:txBody>
      </p:sp>
      <p:pic>
        <p:nvPicPr>
          <p:cNvPr id="55" name="Obraz 54">
            <a:extLst>
              <a:ext uri="{FF2B5EF4-FFF2-40B4-BE49-F238E27FC236}">
                <a16:creationId xmlns:a16="http://schemas.microsoft.com/office/drawing/2014/main" id="{F2C6EEB0-1EBC-ACF6-6D20-990FDAED673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965" y="157099"/>
            <a:ext cx="1447376" cy="10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0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17997-E20F-136F-37A2-340924483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raz 71">
            <a:extLst>
              <a:ext uri="{FF2B5EF4-FFF2-40B4-BE49-F238E27FC236}">
                <a16:creationId xmlns:a16="http://schemas.microsoft.com/office/drawing/2014/main" id="{A09F10F8-A0B6-C913-4E8D-0AE6C77FC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15" b="-1"/>
          <a:stretch/>
        </p:blipFill>
        <p:spPr>
          <a:xfrm>
            <a:off x="12705921" y="4914901"/>
            <a:ext cx="5010706" cy="1750720"/>
          </a:xfrm>
          <a:prstGeom prst="rect">
            <a:avLst/>
          </a:prstGeom>
        </p:spPr>
      </p:pic>
      <p:pic>
        <p:nvPicPr>
          <p:cNvPr id="66" name="Obraz 65">
            <a:extLst>
              <a:ext uri="{FF2B5EF4-FFF2-40B4-BE49-F238E27FC236}">
                <a16:creationId xmlns:a16="http://schemas.microsoft.com/office/drawing/2014/main" id="{FAFEAC40-FFCE-EF21-11A4-0F2F0CB0E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15" b="-1"/>
          <a:stretch/>
        </p:blipFill>
        <p:spPr>
          <a:xfrm>
            <a:off x="7225261" y="4914901"/>
            <a:ext cx="5010706" cy="1750720"/>
          </a:xfrm>
          <a:prstGeom prst="rect">
            <a:avLst/>
          </a:prstGeom>
        </p:spPr>
      </p:pic>
      <p:pic>
        <p:nvPicPr>
          <p:cNvPr id="53" name="Obraz 52">
            <a:extLst>
              <a:ext uri="{FF2B5EF4-FFF2-40B4-BE49-F238E27FC236}">
                <a16:creationId xmlns:a16="http://schemas.microsoft.com/office/drawing/2014/main" id="{4CADB847-4065-4777-75E5-837E36D97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8" r="50000"/>
          <a:stretch/>
        </p:blipFill>
        <p:spPr>
          <a:xfrm>
            <a:off x="3547257" y="755096"/>
            <a:ext cx="2299718" cy="1983850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E7E6D193-5EE0-014C-C934-BF8713EE9E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86"/>
          <a:stretch/>
        </p:blipFill>
        <p:spPr>
          <a:xfrm>
            <a:off x="683622" y="3310379"/>
            <a:ext cx="6250578" cy="188663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6CE6088-D9C4-B213-96AA-56A428D01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6" t="32910" r="12963" b="24424"/>
          <a:stretch/>
        </p:blipFill>
        <p:spPr>
          <a:xfrm>
            <a:off x="0" y="6466332"/>
            <a:ext cx="3553353" cy="3810000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50DB42BD-B90E-1D71-D11E-5F7C150E4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7" t="32909" r="12962" b="27003"/>
          <a:stretch/>
        </p:blipFill>
        <p:spPr>
          <a:xfrm flipH="1">
            <a:off x="15220799" y="6808406"/>
            <a:ext cx="3067201" cy="3467926"/>
          </a:xfrm>
          <a:prstGeom prst="rect">
            <a:avLst/>
          </a:prstGeom>
        </p:spPr>
      </p:pic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82102ED-5F75-C5EF-9F76-5E27FEE7A99E}"/>
              </a:ext>
            </a:extLst>
          </p:cNvPr>
          <p:cNvSpPr txBox="1"/>
          <p:nvPr/>
        </p:nvSpPr>
        <p:spPr>
          <a:xfrm>
            <a:off x="4014364" y="1144870"/>
            <a:ext cx="162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>
                <a:latin typeface="Adumu" panose="02000503000000000000" pitchFamily="2" charset="0"/>
              </a:rPr>
              <a:t>29</a:t>
            </a:r>
            <a:endParaRPr lang="pl-PL" sz="6600" dirty="0">
              <a:latin typeface="Adumu" panose="02000503000000000000" pitchFamily="2" charset="0"/>
            </a:endParaRP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AEFBD702-7BB4-8AFA-E6F0-92194ABD5C27}"/>
              </a:ext>
            </a:extLst>
          </p:cNvPr>
          <p:cNvSpPr txBox="1"/>
          <p:nvPr/>
        </p:nvSpPr>
        <p:spPr>
          <a:xfrm>
            <a:off x="6155743" y="1230577"/>
            <a:ext cx="12717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spc="319" dirty="0">
                <a:solidFill>
                  <a:srgbClr val="000000"/>
                </a:solidFill>
                <a:latin typeface="Neue Einstellung Bold"/>
              </a:rPr>
              <a:t>podpisanych umów na utworzenie i utrzymanie miejsc pracy w przedsiębiorstwach społecznych*</a:t>
            </a:r>
            <a:endParaRPr lang="pl-PL" sz="3200" dirty="0"/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6409FDB9-B1A9-68E5-850F-74A544876BE9}"/>
              </a:ext>
            </a:extLst>
          </p:cNvPr>
          <p:cNvSpPr txBox="1"/>
          <p:nvPr/>
        </p:nvSpPr>
        <p:spPr>
          <a:xfrm>
            <a:off x="1219200" y="3830389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latin typeface="Adumu" panose="02000503000000000000" pitchFamily="2" charset="0"/>
              </a:rPr>
              <a:t>7 331 717,00 zł</a:t>
            </a:r>
            <a:endParaRPr lang="pl-PL" sz="4800" dirty="0">
              <a:latin typeface="Adumu" panose="02000503000000000000" pitchFamily="2" charset="0"/>
            </a:endParaRP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01D78D78-F9AE-8FC7-7C52-12BBE844DC8D}"/>
              </a:ext>
            </a:extLst>
          </p:cNvPr>
          <p:cNvSpPr txBox="1"/>
          <p:nvPr/>
        </p:nvSpPr>
        <p:spPr>
          <a:xfrm>
            <a:off x="7162800" y="3710247"/>
            <a:ext cx="10820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spc="319" dirty="0">
                <a:solidFill>
                  <a:srgbClr val="000000"/>
                </a:solidFill>
                <a:latin typeface="Neue Einstellung Bold"/>
              </a:rPr>
              <a:t>kwota podpisanych umów na utworzenie</a:t>
            </a:r>
          </a:p>
          <a:p>
            <a:r>
              <a:rPr lang="pl-PL" sz="3200" spc="319" dirty="0">
                <a:solidFill>
                  <a:srgbClr val="000000"/>
                </a:solidFill>
                <a:latin typeface="Neue Einstellung Bold"/>
              </a:rPr>
              <a:t>i utrzymanie miejsc pracy w PS*, w tym: </a:t>
            </a:r>
            <a:endParaRPr lang="pl-PL" sz="3200" dirty="0"/>
          </a:p>
        </p:txBody>
      </p:sp>
      <p:sp>
        <p:nvSpPr>
          <p:cNvPr id="57" name="pole tekstowe 56">
            <a:extLst>
              <a:ext uri="{FF2B5EF4-FFF2-40B4-BE49-F238E27FC236}">
                <a16:creationId xmlns:a16="http://schemas.microsoft.com/office/drawing/2014/main" id="{ADE5D487-ECEB-892B-BAB9-937F7E90B6E0}"/>
              </a:ext>
            </a:extLst>
          </p:cNvPr>
          <p:cNvSpPr txBox="1"/>
          <p:nvPr/>
        </p:nvSpPr>
        <p:spPr>
          <a:xfrm>
            <a:off x="7620000" y="5512358"/>
            <a:ext cx="42127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400" dirty="0">
                <a:latin typeface="Adumu" panose="02000503000000000000" pitchFamily="2" charset="0"/>
              </a:rPr>
              <a:t>3 742 516,00 zł</a:t>
            </a:r>
          </a:p>
        </p:txBody>
      </p: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3EBE63BD-6801-A85C-65C4-5950663EDC88}"/>
              </a:ext>
            </a:extLst>
          </p:cNvPr>
          <p:cNvSpPr txBox="1"/>
          <p:nvPr/>
        </p:nvSpPr>
        <p:spPr>
          <a:xfrm>
            <a:off x="8610600" y="5015590"/>
            <a:ext cx="2398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spc="319" dirty="0">
                <a:solidFill>
                  <a:srgbClr val="000000"/>
                </a:solidFill>
                <a:latin typeface="Neue Einstellung Bold"/>
              </a:rPr>
              <a:t>na utworzenie</a:t>
            </a:r>
            <a:endParaRPr lang="pl-PL" dirty="0"/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2FA88D81-D6F9-DB0A-E745-5E484938A488}"/>
              </a:ext>
            </a:extLst>
          </p:cNvPr>
          <p:cNvSpPr txBox="1"/>
          <p:nvPr/>
        </p:nvSpPr>
        <p:spPr>
          <a:xfrm>
            <a:off x="13962666" y="5005003"/>
            <a:ext cx="2398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spc="319" dirty="0">
                <a:solidFill>
                  <a:srgbClr val="000000"/>
                </a:solidFill>
                <a:latin typeface="Neue Einstellung Bold"/>
              </a:rPr>
              <a:t>na utrzymanie</a:t>
            </a:r>
            <a:endParaRPr lang="pl-PL" dirty="0"/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E3CC98D4-F213-C9B4-8731-C241B27D2586}"/>
              </a:ext>
            </a:extLst>
          </p:cNvPr>
          <p:cNvSpPr txBox="1"/>
          <p:nvPr/>
        </p:nvSpPr>
        <p:spPr>
          <a:xfrm>
            <a:off x="13122864" y="5512358"/>
            <a:ext cx="45937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400" dirty="0">
                <a:latin typeface="Adumu" panose="02000503000000000000" pitchFamily="2" charset="0"/>
              </a:rPr>
              <a:t>3 589 201,00 zł</a:t>
            </a:r>
          </a:p>
        </p:txBody>
      </p:sp>
      <p:pic>
        <p:nvPicPr>
          <p:cNvPr id="64" name="Obraz 63">
            <a:extLst>
              <a:ext uri="{FF2B5EF4-FFF2-40B4-BE49-F238E27FC236}">
                <a16:creationId xmlns:a16="http://schemas.microsoft.com/office/drawing/2014/main" id="{55E70E92-9F41-7862-22FF-196C26B55F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0" y="419100"/>
            <a:ext cx="2342850" cy="1267971"/>
          </a:xfrm>
          <a:prstGeom prst="rect">
            <a:avLst/>
          </a:prstGeom>
        </p:spPr>
      </p:pic>
      <p:sp>
        <p:nvSpPr>
          <p:cNvPr id="69" name="pole tekstowe 68">
            <a:extLst>
              <a:ext uri="{FF2B5EF4-FFF2-40B4-BE49-F238E27FC236}">
                <a16:creationId xmlns:a16="http://schemas.microsoft.com/office/drawing/2014/main" id="{DB063260-EB05-A4E2-9005-D8FE104D78E7}"/>
              </a:ext>
            </a:extLst>
          </p:cNvPr>
          <p:cNvSpPr txBox="1"/>
          <p:nvPr/>
        </p:nvSpPr>
        <p:spPr>
          <a:xfrm>
            <a:off x="710999" y="1810227"/>
            <a:ext cx="22132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spc="319" dirty="0">
                <a:solidFill>
                  <a:srgbClr val="009999"/>
                </a:solidFill>
                <a:latin typeface="Neue Einstellung Bold"/>
              </a:rPr>
              <a:t>2024-2025</a:t>
            </a:r>
            <a:endParaRPr lang="pl-PL" sz="2400" dirty="0">
              <a:solidFill>
                <a:srgbClr val="009999"/>
              </a:solidFill>
            </a:endParaRP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id="{09BCC77B-6F29-DA12-30D2-E0A199C9DC62}"/>
              </a:ext>
            </a:extLst>
          </p:cNvPr>
          <p:cNvSpPr txBox="1"/>
          <p:nvPr/>
        </p:nvSpPr>
        <p:spPr>
          <a:xfrm>
            <a:off x="3293735" y="9773683"/>
            <a:ext cx="11555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Adumu" panose="02000503000000000000" pitchFamily="2" charset="0"/>
              </a:rPr>
              <a:t>* </a:t>
            </a:r>
            <a:r>
              <a:rPr lang="pl-PL" sz="1200" spc="319" dirty="0">
                <a:solidFill>
                  <a:srgbClr val="000000"/>
                </a:solidFill>
                <a:latin typeface="Neue Einstellung Bold"/>
              </a:rPr>
              <a:t>Na podpisanie umów czekają 2 podmioty na łącznie 11 miejsc pracy na kwotę 813 000,00 zł</a:t>
            </a:r>
          </a:p>
        </p:txBody>
      </p:sp>
      <p:pic>
        <p:nvPicPr>
          <p:cNvPr id="74" name="Obraz 73">
            <a:extLst>
              <a:ext uri="{FF2B5EF4-FFF2-40B4-BE49-F238E27FC236}">
                <a16:creationId xmlns:a16="http://schemas.microsoft.com/office/drawing/2014/main" id="{E926BC59-5269-DE8F-4F6F-0D96D6BED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58"/>
          <a:stretch/>
        </p:blipFill>
        <p:spPr>
          <a:xfrm>
            <a:off x="3443994" y="6948527"/>
            <a:ext cx="3148436" cy="2342962"/>
          </a:xfrm>
          <a:prstGeom prst="rect">
            <a:avLst/>
          </a:prstGeom>
        </p:spPr>
      </p:pic>
      <p:sp>
        <p:nvSpPr>
          <p:cNvPr id="76" name="pole tekstowe 75">
            <a:extLst>
              <a:ext uri="{FF2B5EF4-FFF2-40B4-BE49-F238E27FC236}">
                <a16:creationId xmlns:a16="http://schemas.microsoft.com/office/drawing/2014/main" id="{2AAFDE3B-4BD0-31D1-0F38-EA01B914DF8E}"/>
              </a:ext>
            </a:extLst>
          </p:cNvPr>
          <p:cNvSpPr txBox="1"/>
          <p:nvPr/>
        </p:nvSpPr>
        <p:spPr>
          <a:xfrm>
            <a:off x="3898559" y="7335178"/>
            <a:ext cx="23051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9600" dirty="0">
                <a:latin typeface="Adumu" panose="02000503000000000000" pitchFamily="2" charset="0"/>
              </a:rPr>
              <a:t>109</a:t>
            </a:r>
            <a:endParaRPr lang="pl-PL" sz="8800" dirty="0">
              <a:latin typeface="Adumu" panose="02000503000000000000" pitchFamily="2" charset="0"/>
            </a:endParaRP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003BEB71-DC3B-ABAC-359C-1DDFA58BD1F0}"/>
              </a:ext>
            </a:extLst>
          </p:cNvPr>
          <p:cNvSpPr txBox="1"/>
          <p:nvPr/>
        </p:nvSpPr>
        <p:spPr>
          <a:xfrm>
            <a:off x="6934200" y="7335178"/>
            <a:ext cx="94379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spc="319" dirty="0">
                <a:solidFill>
                  <a:srgbClr val="000000"/>
                </a:solidFill>
                <a:latin typeface="Neue Einstellung Bold"/>
              </a:rPr>
              <a:t>miejsc pracy utworzonych w PS dla osób zagrożonych wykluczeniem społecznym* </a:t>
            </a:r>
          </a:p>
        </p:txBody>
      </p:sp>
    </p:spTree>
    <p:extLst>
      <p:ext uri="{BB962C8B-B14F-4D97-AF65-F5344CB8AC3E}">
        <p14:creationId xmlns:p14="http://schemas.microsoft.com/office/powerpoint/2010/main" val="2723897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27663" y="3537651"/>
            <a:ext cx="11232674" cy="210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300">
                <a:solidFill>
                  <a:srgbClr val="038F9D"/>
                </a:solidFill>
                <a:latin typeface="Neue Einstellung Bold"/>
              </a:rPr>
              <a:t>WSPARCIE OWES 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300">
                <a:solidFill>
                  <a:srgbClr val="038F9D"/>
                </a:solidFill>
                <a:latin typeface="Neue Einstellung Bold"/>
              </a:rPr>
              <a:t>W UZYSKANIU STATUSU PS</a:t>
            </a:r>
          </a:p>
        </p:txBody>
      </p:sp>
      <p:sp>
        <p:nvSpPr>
          <p:cNvPr id="3" name="Freeform 3"/>
          <p:cNvSpPr/>
          <p:nvPr/>
        </p:nvSpPr>
        <p:spPr>
          <a:xfrm>
            <a:off x="10423825" y="7156487"/>
            <a:ext cx="8002749" cy="3922696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8" y="0"/>
                </a:lnTo>
                <a:lnTo>
                  <a:pt x="8002748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959302" y="836525"/>
            <a:ext cx="2655083" cy="1436954"/>
          </a:xfrm>
          <a:custGeom>
            <a:avLst/>
            <a:gdLst/>
            <a:ahLst/>
            <a:cxnLst/>
            <a:rect l="l" t="t" r="r" b="b"/>
            <a:pathLst>
              <a:path w="2655083" h="1436954">
                <a:moveTo>
                  <a:pt x="0" y="0"/>
                </a:moveTo>
                <a:lnTo>
                  <a:pt x="2655082" y="0"/>
                </a:lnTo>
                <a:lnTo>
                  <a:pt x="2655082" y="1436954"/>
                </a:lnTo>
                <a:lnTo>
                  <a:pt x="0" y="1436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60305" y="1728725"/>
            <a:ext cx="16967390" cy="7970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pl-PL" sz="3399" noProof="0">
                <a:solidFill>
                  <a:srgbClr val="000000"/>
                </a:solidFill>
                <a:latin typeface="Poppins Bold"/>
              </a:rPr>
              <a:t>Podmiot ekonomii społecznej, który decyzją wojewody uzyskał status przedsiębiorstwa społecznego</a:t>
            </a:r>
            <a:r>
              <a:rPr lang="pl-PL" sz="3399" noProof="0">
                <a:solidFill>
                  <a:srgbClr val="000000"/>
                </a:solidFill>
                <a:latin typeface="Poppins"/>
              </a:rPr>
              <a:t> (zgodnie z Ustawą o ekonomii społecznej z dn. </a:t>
            </a:r>
            <a:r>
              <a:rPr lang="pl-PL" sz="3399" noProof="0" dirty="0">
                <a:solidFill>
                  <a:srgbClr val="000000"/>
                </a:solidFill>
                <a:latin typeface="Poppins"/>
              </a:rPr>
              <a:t>5.08.2022 r.).</a:t>
            </a:r>
          </a:p>
          <a:p>
            <a:pPr>
              <a:lnSpc>
                <a:spcPts val="4759"/>
              </a:lnSpc>
            </a:pPr>
            <a:endParaRPr lang="pl-PL" sz="3399" noProof="0" dirty="0">
              <a:solidFill>
                <a:srgbClr val="000000"/>
              </a:solidFill>
              <a:latin typeface="Poppins"/>
            </a:endParaRPr>
          </a:p>
          <a:p>
            <a:pPr>
              <a:lnSpc>
                <a:spcPts val="4759"/>
              </a:lnSpc>
            </a:pPr>
            <a:r>
              <a:rPr lang="pl-PL" sz="3399" noProof="0" dirty="0">
                <a:solidFill>
                  <a:srgbClr val="000000"/>
                </a:solidFill>
                <a:latin typeface="Poppins Bold"/>
              </a:rPr>
              <a:t>O status przedsiębiorstwa społecznego mogą ubiegać się:</a:t>
            </a:r>
          </a:p>
          <a:p>
            <a:pPr>
              <a:lnSpc>
                <a:spcPts val="4759"/>
              </a:lnSpc>
            </a:pPr>
            <a:r>
              <a:rPr lang="pl-PL" sz="3399" noProof="0" dirty="0">
                <a:solidFill>
                  <a:srgbClr val="000000"/>
                </a:solidFill>
                <a:latin typeface="Poppins"/>
              </a:rPr>
              <a:t>1) spółdzielnie socjalne,</a:t>
            </a:r>
          </a:p>
          <a:p>
            <a:pPr>
              <a:lnSpc>
                <a:spcPts val="4759"/>
              </a:lnSpc>
            </a:pPr>
            <a:r>
              <a:rPr lang="pl-PL" sz="3399" noProof="0" dirty="0">
                <a:solidFill>
                  <a:srgbClr val="000000"/>
                </a:solidFill>
                <a:latin typeface="Poppins"/>
              </a:rPr>
              <a:t>2) spółdzielnie pracy, w tym spółdzielnie inwalidów i spółdzielnie niewidomych, oraz spółdzielnie produkcji rolnej,</a:t>
            </a:r>
          </a:p>
          <a:p>
            <a:pPr>
              <a:lnSpc>
                <a:spcPts val="4759"/>
              </a:lnSpc>
            </a:pPr>
            <a:r>
              <a:rPr lang="pl-PL" sz="3399" noProof="0" dirty="0">
                <a:solidFill>
                  <a:srgbClr val="000000"/>
                </a:solidFill>
                <a:latin typeface="Poppins"/>
              </a:rPr>
              <a:t>3) organizacje pozarządowe: stowarzyszenia, fundacje, KGW</a:t>
            </a:r>
          </a:p>
          <a:p>
            <a:pPr>
              <a:lnSpc>
                <a:spcPts val="4759"/>
              </a:lnSpc>
            </a:pPr>
            <a:r>
              <a:rPr lang="pl-PL" sz="3399" noProof="0" dirty="0">
                <a:solidFill>
                  <a:srgbClr val="000000"/>
                </a:solidFill>
                <a:latin typeface="Poppins"/>
              </a:rPr>
              <a:t>4) osoby prawne i jednostki organizacyjne działające na podstawie przepisów o stosunku Państwa do Kościoła, </a:t>
            </a:r>
          </a:p>
          <a:p>
            <a:pPr>
              <a:lnSpc>
                <a:spcPts val="4759"/>
              </a:lnSpc>
            </a:pPr>
            <a:r>
              <a:rPr lang="pl-PL" sz="3399" noProof="0" dirty="0">
                <a:solidFill>
                  <a:srgbClr val="000000"/>
                </a:solidFill>
                <a:latin typeface="Poppins"/>
              </a:rPr>
              <a:t>5) spółki akcyjne i spółki z ograniczoną odpowiedzialnością oraz                        kluby sportowe. 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2503" y="8615967"/>
            <a:ext cx="2162131" cy="1284666"/>
          </a:xfrm>
          <a:custGeom>
            <a:avLst/>
            <a:gdLst/>
            <a:ahLst/>
            <a:cxnLst/>
            <a:rect l="l" t="t" r="r" b="b"/>
            <a:pathLst>
              <a:path w="2162131" h="1284666">
                <a:moveTo>
                  <a:pt x="0" y="0"/>
                </a:moveTo>
                <a:lnTo>
                  <a:pt x="2162131" y="0"/>
                </a:lnTo>
                <a:lnTo>
                  <a:pt x="2162131" y="1284666"/>
                </a:lnTo>
                <a:lnTo>
                  <a:pt x="0" y="128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89589" y="619125"/>
            <a:ext cx="1558788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0"/>
              </a:lnSpc>
              <a:spcBef>
                <a:spcPct val="0"/>
              </a:spcBef>
            </a:pPr>
            <a:r>
              <a:rPr lang="en-US" sz="6000">
                <a:solidFill>
                  <a:srgbClr val="FFC033"/>
                </a:solidFill>
                <a:latin typeface="Poppins Bold"/>
              </a:rPr>
              <a:t>PRZEDSIĘBIORSTWO SPOŁECZNE [PS]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36167DC-033B-F093-D70E-B323BE189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00495" flipH="1">
            <a:off x="16330465" y="336582"/>
            <a:ext cx="1297070" cy="9247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4745" y="1736632"/>
            <a:ext cx="16422634" cy="475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FFC033"/>
                </a:solidFill>
                <a:latin typeface="Neue Einstellung Bold"/>
              </a:rPr>
              <a:t>RODZAJ PROWADZONEJ DZIAŁALNOŚCI</a:t>
            </a:r>
          </a:p>
          <a:p>
            <a:pPr>
              <a:lnSpc>
                <a:spcPts val="3779"/>
              </a:lnSpc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1) działalność odpłatna pożytku publicznego (art. 8 ust. 1 ustawy z dnia 24 kwietnia 2003 r. </a:t>
            </a:r>
          </a:p>
          <a:p>
            <a:pPr>
              <a:lnSpc>
                <a:spcPts val="3779"/>
              </a:lnSpc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   o działalności pożytku publicznego i o wolontariacie),</a:t>
            </a:r>
          </a:p>
          <a:p>
            <a:pPr>
              <a:lnSpc>
                <a:spcPts val="3779"/>
              </a:lnSpc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2) działalność gospodarcza (art. 3 ustawy Prawo przedsiębiorców),</a:t>
            </a:r>
          </a:p>
          <a:p>
            <a:pPr>
              <a:lnSpc>
                <a:spcPts val="3779"/>
              </a:lnSpc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3) inna działalność o charakterze odpłatnym:?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       - działalność oświatowa (art. 170 ust. 1 ustawy Prawo oświatowe),?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       - działalność kulturalna (art. 1 ust. 1 ustawy o organizowaniu i prowadzeniu 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          działalności kulturalnej),?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       - działalność zarobkową kół gospodyń wiejskich (art. 22 ustawy o kołach gospodyń 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          wiejskich, jeżeli nie jest działalnością gospodarczą)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84745" y="6935741"/>
            <a:ext cx="16747210" cy="237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F5BE4A"/>
                </a:solidFill>
                <a:latin typeface="Neue Einstellung Bold"/>
              </a:rPr>
              <a:t>CELE DZIAŁALNOŚCI?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Działalność przedsiębiorstwa społecznego służy rozwojowi lokalnemu i ma na celu: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1) reintegrację społeczną i zawodową osób zagrożonych wykluczeniem społecznym    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lub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pl-PL" sz="2700" spc="135" noProof="0" dirty="0">
                <a:solidFill>
                  <a:srgbClr val="000000"/>
                </a:solidFill>
                <a:latin typeface="Neue Einstellung"/>
              </a:rPr>
              <a:t>2) realizację usług społecznych.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486470"/>
            <a:ext cx="9144000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pl-PL" sz="6000" spc="300" noProof="0" dirty="0">
                <a:solidFill>
                  <a:srgbClr val="188898"/>
                </a:solidFill>
                <a:latin typeface="Poppins Bold"/>
              </a:rPr>
              <a:t>WARUNKI DLA PS</a:t>
            </a:r>
          </a:p>
        </p:txBody>
      </p:sp>
      <p:sp>
        <p:nvSpPr>
          <p:cNvPr id="5" name="Freeform 5"/>
          <p:cNvSpPr/>
          <p:nvPr/>
        </p:nvSpPr>
        <p:spPr>
          <a:xfrm>
            <a:off x="285930" y="1793782"/>
            <a:ext cx="742770" cy="974443"/>
          </a:xfrm>
          <a:custGeom>
            <a:avLst/>
            <a:gdLst/>
            <a:ahLst/>
            <a:cxnLst/>
            <a:rect l="l" t="t" r="r" b="b"/>
            <a:pathLst>
              <a:path w="742770" h="974443">
                <a:moveTo>
                  <a:pt x="0" y="0"/>
                </a:moveTo>
                <a:lnTo>
                  <a:pt x="742770" y="0"/>
                </a:lnTo>
                <a:lnTo>
                  <a:pt x="742770" y="974443"/>
                </a:lnTo>
                <a:lnTo>
                  <a:pt x="0" y="974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6" name="Freeform 6"/>
          <p:cNvSpPr/>
          <p:nvPr/>
        </p:nvSpPr>
        <p:spPr>
          <a:xfrm>
            <a:off x="285930" y="6992891"/>
            <a:ext cx="742770" cy="974443"/>
          </a:xfrm>
          <a:custGeom>
            <a:avLst/>
            <a:gdLst/>
            <a:ahLst/>
            <a:cxnLst/>
            <a:rect l="l" t="t" r="r" b="b"/>
            <a:pathLst>
              <a:path w="742770" h="974443">
                <a:moveTo>
                  <a:pt x="0" y="0"/>
                </a:moveTo>
                <a:lnTo>
                  <a:pt x="742770" y="0"/>
                </a:lnTo>
                <a:lnTo>
                  <a:pt x="742770" y="974443"/>
                </a:lnTo>
                <a:lnTo>
                  <a:pt x="0" y="974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7" name="Freeform 7"/>
          <p:cNvSpPr/>
          <p:nvPr/>
        </p:nvSpPr>
        <p:spPr>
          <a:xfrm>
            <a:off x="15587230" y="341208"/>
            <a:ext cx="2444725" cy="1452574"/>
          </a:xfrm>
          <a:custGeom>
            <a:avLst/>
            <a:gdLst/>
            <a:ahLst/>
            <a:cxnLst/>
            <a:rect l="l" t="t" r="r" b="b"/>
            <a:pathLst>
              <a:path w="2444725" h="1452574">
                <a:moveTo>
                  <a:pt x="0" y="0"/>
                </a:moveTo>
                <a:lnTo>
                  <a:pt x="2444725" y="0"/>
                </a:lnTo>
                <a:lnTo>
                  <a:pt x="2444725" y="1452574"/>
                </a:lnTo>
                <a:lnTo>
                  <a:pt x="0" y="1452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8" name="Freeform 8"/>
          <p:cNvSpPr/>
          <p:nvPr/>
        </p:nvSpPr>
        <p:spPr>
          <a:xfrm rot="1544866">
            <a:off x="16900430" y="8382973"/>
            <a:ext cx="1020379" cy="744921"/>
          </a:xfrm>
          <a:custGeom>
            <a:avLst/>
            <a:gdLst/>
            <a:ahLst/>
            <a:cxnLst/>
            <a:rect l="l" t="t" r="r" b="b"/>
            <a:pathLst>
              <a:path w="1020379" h="744921">
                <a:moveTo>
                  <a:pt x="0" y="0"/>
                </a:moveTo>
                <a:lnTo>
                  <a:pt x="1020379" y="0"/>
                </a:lnTo>
                <a:lnTo>
                  <a:pt x="1020379" y="744921"/>
                </a:lnTo>
                <a:lnTo>
                  <a:pt x="0" y="744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8054221" y="9541146"/>
            <a:ext cx="9977735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  <a:spcBef>
                <a:spcPct val="0"/>
              </a:spcBef>
            </a:pPr>
            <a:r>
              <a:rPr lang="pl-PL" sz="2499" spc="124" noProof="0" dirty="0">
                <a:solidFill>
                  <a:srgbClr val="188898"/>
                </a:solidFill>
                <a:latin typeface="Neue Einstellung"/>
              </a:rPr>
              <a:t>Dział II (ustawa z dnia 5.08.2022 r. o ekonomii społecznej)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4745" y="1808144"/>
            <a:ext cx="16422634" cy="435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</a:pPr>
            <a:r>
              <a:rPr lang="en-US" sz="2700" spc="135" dirty="0">
                <a:solidFill>
                  <a:srgbClr val="FFC033"/>
                </a:solidFill>
                <a:latin typeface="Neue Einstellung Bold"/>
              </a:rPr>
              <a:t>ZATRUDNIENIE</a:t>
            </a:r>
          </a:p>
          <a:p>
            <a:pPr>
              <a:lnSpc>
                <a:spcPts val="3779"/>
              </a:lnSpc>
            </a:pP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PS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zatrudnia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co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najmniej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3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osoby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na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podstawie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umowy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pracę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lub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spółdzielczej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umowy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pracę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.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Każda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z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tych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osób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jest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zatrudniona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w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wymiarze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co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najmniej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1/2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etatu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.</a:t>
            </a:r>
          </a:p>
          <a:p>
            <a:pPr>
              <a:lnSpc>
                <a:spcPts val="3779"/>
              </a:lnSpc>
            </a:pP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W PS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działającym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w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celu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reintegracji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społecznej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i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zawodowej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osób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zagrożonych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wykluczeniem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społecznym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, co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najmniej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30%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ogółu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osób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zatrudnionych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stanowią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osoby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zagrożone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wykluczeniem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społecznym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,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wykonujące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pracę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na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podstawie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umowy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pracę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lub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spółdzielczej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umowy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pracę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.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Każda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z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tych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osób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zagrożonych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wykluczeniem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społecznym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jest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zatrudniona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w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wymiarze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co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najmniej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 1/2 </a:t>
            </a:r>
            <a:r>
              <a:rPr lang="en-US" sz="2700" spc="135" dirty="0" err="1">
                <a:solidFill>
                  <a:srgbClr val="000000"/>
                </a:solidFill>
                <a:latin typeface="Neue Einstellung"/>
              </a:rPr>
              <a:t>etatu</a:t>
            </a:r>
            <a:r>
              <a:rPr lang="en-US" sz="2700" spc="135" dirty="0">
                <a:solidFill>
                  <a:srgbClr val="000000"/>
                </a:solidFill>
                <a:latin typeface="Neue Einstellung"/>
              </a:rPr>
              <a:t>.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spc="135" dirty="0">
              <a:solidFill>
                <a:srgbClr val="000000"/>
              </a:solidFill>
              <a:latin typeface="Neue Einstellung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9802" y="6375699"/>
            <a:ext cx="16747210" cy="285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</a:pPr>
            <a:r>
              <a:rPr lang="en-US" sz="2700" spc="135">
                <a:solidFill>
                  <a:srgbClr val="F5BE4A"/>
                </a:solidFill>
                <a:latin typeface="Neue Einstellung Bold"/>
              </a:rPr>
              <a:t>ORGAN KONSULTACYJNO-DORADCZY</a:t>
            </a:r>
          </a:p>
          <a:p>
            <a:pPr>
              <a:lnSpc>
                <a:spcPts val="3779"/>
              </a:lnSpc>
            </a:pPr>
            <a:r>
              <a:rPr lang="en-US" sz="2700" spc="135">
                <a:solidFill>
                  <a:srgbClr val="000000"/>
                </a:solidFill>
                <a:latin typeface="Neue Einstellung"/>
              </a:rPr>
              <a:t>Przedsiębiorstwo społeczne posiada organ konsultacyjno-doradczy, w którego skład wchodzą wszystkie osoby zatrudnione. Jeżeli liczba zatrudnionych osób przekracza 10, organ konsultacyjno-doradczy może składać się z przedstawicieli tych osób w liczbie nie mniejszej niż 3.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spc="135">
              <a:solidFill>
                <a:srgbClr val="000000"/>
              </a:solidFill>
              <a:latin typeface="Neue Einstellung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486470"/>
            <a:ext cx="9144000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300" dirty="0">
                <a:solidFill>
                  <a:srgbClr val="188898"/>
                </a:solidFill>
                <a:latin typeface="Poppins Bold"/>
              </a:rPr>
              <a:t>WARUNKI DLA PS</a:t>
            </a:r>
          </a:p>
        </p:txBody>
      </p:sp>
      <p:sp>
        <p:nvSpPr>
          <p:cNvPr id="5" name="Freeform 5"/>
          <p:cNvSpPr/>
          <p:nvPr/>
        </p:nvSpPr>
        <p:spPr>
          <a:xfrm>
            <a:off x="285930" y="1865294"/>
            <a:ext cx="742770" cy="974443"/>
          </a:xfrm>
          <a:custGeom>
            <a:avLst/>
            <a:gdLst/>
            <a:ahLst/>
            <a:cxnLst/>
            <a:rect l="l" t="t" r="r" b="b"/>
            <a:pathLst>
              <a:path w="742770" h="974443">
                <a:moveTo>
                  <a:pt x="0" y="0"/>
                </a:moveTo>
                <a:lnTo>
                  <a:pt x="742770" y="0"/>
                </a:lnTo>
                <a:lnTo>
                  <a:pt x="742770" y="974443"/>
                </a:lnTo>
                <a:lnTo>
                  <a:pt x="0" y="974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70988" y="6432849"/>
            <a:ext cx="742770" cy="974443"/>
          </a:xfrm>
          <a:custGeom>
            <a:avLst/>
            <a:gdLst/>
            <a:ahLst/>
            <a:cxnLst/>
            <a:rect l="l" t="t" r="r" b="b"/>
            <a:pathLst>
              <a:path w="742770" h="974443">
                <a:moveTo>
                  <a:pt x="0" y="0"/>
                </a:moveTo>
                <a:lnTo>
                  <a:pt x="742769" y="0"/>
                </a:lnTo>
                <a:lnTo>
                  <a:pt x="742769" y="974443"/>
                </a:lnTo>
                <a:lnTo>
                  <a:pt x="0" y="974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587230" y="341208"/>
            <a:ext cx="2444725" cy="1452574"/>
          </a:xfrm>
          <a:custGeom>
            <a:avLst/>
            <a:gdLst/>
            <a:ahLst/>
            <a:cxnLst/>
            <a:rect l="l" t="t" r="r" b="b"/>
            <a:pathLst>
              <a:path w="2444725" h="1452574">
                <a:moveTo>
                  <a:pt x="0" y="0"/>
                </a:moveTo>
                <a:lnTo>
                  <a:pt x="2444725" y="0"/>
                </a:lnTo>
                <a:lnTo>
                  <a:pt x="2444725" y="1452574"/>
                </a:lnTo>
                <a:lnTo>
                  <a:pt x="0" y="1452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544866">
            <a:off x="16900430" y="8382973"/>
            <a:ext cx="1020379" cy="744921"/>
          </a:xfrm>
          <a:custGeom>
            <a:avLst/>
            <a:gdLst/>
            <a:ahLst/>
            <a:cxnLst/>
            <a:rect l="l" t="t" r="r" b="b"/>
            <a:pathLst>
              <a:path w="1020379" h="744921">
                <a:moveTo>
                  <a:pt x="0" y="0"/>
                </a:moveTo>
                <a:lnTo>
                  <a:pt x="1020379" y="0"/>
                </a:lnTo>
                <a:lnTo>
                  <a:pt x="1020379" y="744921"/>
                </a:lnTo>
                <a:lnTo>
                  <a:pt x="0" y="744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054221" y="9541146"/>
            <a:ext cx="9977735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  <a:spcBef>
                <a:spcPct val="0"/>
              </a:spcBef>
            </a:pPr>
            <a:r>
              <a:rPr lang="en-US" sz="2499" spc="124">
                <a:solidFill>
                  <a:srgbClr val="188898"/>
                </a:solidFill>
                <a:latin typeface="Neue Einstellung"/>
              </a:rPr>
              <a:t>Dział II (ustawa z dnia 5.08.2022 r. o ekonomii społecznej)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930765" y="2973390"/>
            <a:ext cx="6284910" cy="6284910"/>
          </a:xfrm>
          <a:custGeom>
            <a:avLst/>
            <a:gdLst/>
            <a:ahLst/>
            <a:cxnLst/>
            <a:rect l="l" t="t" r="r" b="b"/>
            <a:pathLst>
              <a:path w="6284910" h="6284910">
                <a:moveTo>
                  <a:pt x="0" y="0"/>
                </a:moveTo>
                <a:lnTo>
                  <a:pt x="6284910" y="0"/>
                </a:lnTo>
                <a:lnTo>
                  <a:pt x="6284910" y="6284910"/>
                </a:lnTo>
                <a:lnTo>
                  <a:pt x="0" y="6284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sp>
        <p:nvSpPr>
          <p:cNvPr id="3" name="Freeform 3"/>
          <p:cNvSpPr/>
          <p:nvPr/>
        </p:nvSpPr>
        <p:spPr>
          <a:xfrm>
            <a:off x="10944453" y="7296952"/>
            <a:ext cx="8002749" cy="3922696"/>
          </a:xfrm>
          <a:custGeom>
            <a:avLst/>
            <a:gdLst/>
            <a:ahLst/>
            <a:cxnLst/>
            <a:rect l="l" t="t" r="r" b="b"/>
            <a:pathLst>
              <a:path w="8002749" h="3922696">
                <a:moveTo>
                  <a:pt x="0" y="0"/>
                </a:moveTo>
                <a:lnTo>
                  <a:pt x="8002749" y="0"/>
                </a:lnTo>
                <a:lnTo>
                  <a:pt x="8002749" y="3922696"/>
                </a:lnTo>
                <a:lnTo>
                  <a:pt x="0" y="39226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6045260" y="1999847"/>
            <a:ext cx="6618208" cy="7609928"/>
            <a:chOff x="0" y="0"/>
            <a:chExt cx="2525032" cy="290340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25033" cy="2903402"/>
            </a:xfrm>
            <a:custGeom>
              <a:avLst/>
              <a:gdLst/>
              <a:ahLst/>
              <a:cxnLst/>
              <a:rect l="l" t="t" r="r" b="b"/>
              <a:pathLst>
                <a:path w="2525033" h="2903402">
                  <a:moveTo>
                    <a:pt x="2400572" y="2903401"/>
                  </a:moveTo>
                  <a:lnTo>
                    <a:pt x="124460" y="2903401"/>
                  </a:lnTo>
                  <a:cubicBezTo>
                    <a:pt x="55880" y="2903401"/>
                    <a:pt x="0" y="2847522"/>
                    <a:pt x="0" y="27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00572" y="0"/>
                  </a:lnTo>
                  <a:cubicBezTo>
                    <a:pt x="2469152" y="0"/>
                    <a:pt x="2525033" y="55880"/>
                    <a:pt x="2525033" y="124460"/>
                  </a:cubicBezTo>
                  <a:lnTo>
                    <a:pt x="2525033" y="2778942"/>
                  </a:lnTo>
                  <a:cubicBezTo>
                    <a:pt x="2525033" y="2847522"/>
                    <a:pt x="2469152" y="2903402"/>
                    <a:pt x="2400572" y="2903402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66035" y="1999847"/>
            <a:ext cx="5959585" cy="7609928"/>
            <a:chOff x="0" y="0"/>
            <a:chExt cx="2273749" cy="29034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73750" cy="2903402"/>
            </a:xfrm>
            <a:custGeom>
              <a:avLst/>
              <a:gdLst/>
              <a:ahLst/>
              <a:cxnLst/>
              <a:rect l="l" t="t" r="r" b="b"/>
              <a:pathLst>
                <a:path w="2273750" h="2903402">
                  <a:moveTo>
                    <a:pt x="2149289" y="2903401"/>
                  </a:moveTo>
                  <a:lnTo>
                    <a:pt x="124460" y="2903401"/>
                  </a:lnTo>
                  <a:cubicBezTo>
                    <a:pt x="55880" y="2903401"/>
                    <a:pt x="0" y="2847522"/>
                    <a:pt x="0" y="27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49290" y="0"/>
                  </a:lnTo>
                  <a:cubicBezTo>
                    <a:pt x="2217869" y="0"/>
                    <a:pt x="2273750" y="55880"/>
                    <a:pt x="2273750" y="124460"/>
                  </a:cubicBezTo>
                  <a:lnTo>
                    <a:pt x="2273750" y="2778942"/>
                  </a:lnTo>
                  <a:cubicBezTo>
                    <a:pt x="2273750" y="2847522"/>
                    <a:pt x="2217869" y="2903402"/>
                    <a:pt x="2149290" y="2903402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4320" y="1999847"/>
            <a:ext cx="5890944" cy="7609928"/>
            <a:chOff x="0" y="0"/>
            <a:chExt cx="2247561" cy="29034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47561" cy="2903402"/>
            </a:xfrm>
            <a:custGeom>
              <a:avLst/>
              <a:gdLst/>
              <a:ahLst/>
              <a:cxnLst/>
              <a:rect l="l" t="t" r="r" b="b"/>
              <a:pathLst>
                <a:path w="2247561" h="2903402">
                  <a:moveTo>
                    <a:pt x="2123101" y="2903401"/>
                  </a:moveTo>
                  <a:lnTo>
                    <a:pt x="124460" y="2903401"/>
                  </a:lnTo>
                  <a:cubicBezTo>
                    <a:pt x="55880" y="2903401"/>
                    <a:pt x="0" y="2847522"/>
                    <a:pt x="0" y="277894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23101" y="0"/>
                  </a:lnTo>
                  <a:cubicBezTo>
                    <a:pt x="2191681" y="0"/>
                    <a:pt x="2247561" y="55880"/>
                    <a:pt x="2247561" y="124460"/>
                  </a:cubicBezTo>
                  <a:lnTo>
                    <a:pt x="2247561" y="2778942"/>
                  </a:lnTo>
                  <a:cubicBezTo>
                    <a:pt x="2247561" y="2847522"/>
                    <a:pt x="2191681" y="2903402"/>
                    <a:pt x="2123101" y="2903402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endParaRPr lang="pl-PL" noProof="0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02228" y="2121728"/>
            <a:ext cx="17062636" cy="7488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23"/>
              </a:lnSpc>
            </a:pPr>
            <a:r>
              <a:rPr lang="pl-PL" sz="2799" noProof="0" dirty="0">
                <a:solidFill>
                  <a:srgbClr val="000000"/>
                </a:solidFill>
                <a:latin typeface="Poppins Bold"/>
              </a:rPr>
              <a:t>Korzyści związane ze wsparciem zatrudnienia osób defaworyzowanych</a:t>
            </a:r>
          </a:p>
          <a:p>
            <a:pPr>
              <a:lnSpc>
                <a:spcPts val="3723"/>
              </a:lnSpc>
            </a:pPr>
            <a:r>
              <a:rPr lang="pl-PL" sz="2799" noProof="0" dirty="0">
                <a:solidFill>
                  <a:srgbClr val="000000"/>
                </a:solidFill>
                <a:latin typeface="Poppins"/>
              </a:rPr>
              <a:t>dotacje na utworzenie i utrzymanie miejsc pracy oraz finansowe wsparcie reintegracyjne (OWES), refundacja składek ZUS, finansowanie ze środków Funduszu Pracy części wynagrodzenia pracowników, dotacje z Funduszu Pracy, dotacje z PFRON, dodatkowe wsparcie związane z zatrudnieniem osób z niepełnosprawnościami, zwrot kosztów poniesionych na dodatkowe koszty związane z zatrudnieniem osób z niepełnosprawnością</a:t>
            </a:r>
          </a:p>
          <a:p>
            <a:pPr>
              <a:lnSpc>
                <a:spcPts val="3723"/>
              </a:lnSpc>
            </a:pPr>
            <a:endParaRPr lang="pl-PL" sz="2799" noProof="0" dirty="0">
              <a:solidFill>
                <a:srgbClr val="000000"/>
              </a:solidFill>
              <a:latin typeface="Poppins"/>
            </a:endParaRPr>
          </a:p>
          <a:p>
            <a:pPr>
              <a:lnSpc>
                <a:spcPts val="3723"/>
              </a:lnSpc>
            </a:pPr>
            <a:r>
              <a:rPr lang="pl-PL" sz="2799" noProof="0" dirty="0">
                <a:solidFill>
                  <a:srgbClr val="000000"/>
                </a:solidFill>
                <a:latin typeface="Poppins Bold"/>
              </a:rPr>
              <a:t>Korzyści związane z dostępem do zamówień publicznych</a:t>
            </a:r>
          </a:p>
          <a:p>
            <a:pPr>
              <a:lnSpc>
                <a:spcPts val="3723"/>
              </a:lnSpc>
            </a:pPr>
            <a:r>
              <a:rPr lang="pl-PL" sz="2799" noProof="0" dirty="0">
                <a:solidFill>
                  <a:srgbClr val="000000"/>
                </a:solidFill>
                <a:latin typeface="Poppins"/>
              </a:rPr>
              <a:t>możliwość ograniczenia zamówienia publicznego wyłącznie do Przedsiębiorstw Społecznych</a:t>
            </a:r>
          </a:p>
          <a:p>
            <a:pPr>
              <a:lnSpc>
                <a:spcPts val="3723"/>
              </a:lnSpc>
            </a:pPr>
            <a:endParaRPr lang="pl-PL" sz="2799" noProof="0" dirty="0">
              <a:solidFill>
                <a:srgbClr val="000000"/>
              </a:solidFill>
              <a:latin typeface="Poppins"/>
            </a:endParaRPr>
          </a:p>
          <a:p>
            <a:pPr>
              <a:lnSpc>
                <a:spcPts val="3723"/>
              </a:lnSpc>
            </a:pPr>
            <a:r>
              <a:rPr lang="pl-PL" sz="2799" noProof="0" dirty="0">
                <a:solidFill>
                  <a:srgbClr val="000000"/>
                </a:solidFill>
                <a:latin typeface="Poppins Bold"/>
              </a:rPr>
              <a:t>Inne wsparcie, m.in:</a:t>
            </a:r>
          </a:p>
          <a:p>
            <a:pPr>
              <a:lnSpc>
                <a:spcPts val="3723"/>
              </a:lnSpc>
            </a:pPr>
            <a:r>
              <a:rPr lang="pl-PL" sz="2799" noProof="0" dirty="0">
                <a:solidFill>
                  <a:srgbClr val="000000"/>
                </a:solidFill>
                <a:latin typeface="Poppins"/>
              </a:rPr>
              <a:t>program “Przedsiębiorstwo PLUS Społeczne” na lata 2023 – 2025, zwolnienie podatkowe dochodów przeznaczonych na cele związane z reintegracją społeczną i zawodową, dofinansowanie do oprocentowania kredytów, obniżenie wpłat na PFRON w przypadku zakupu produkcji lub usługi od PS</a:t>
            </a:r>
          </a:p>
          <a:p>
            <a:pPr algn="l">
              <a:lnSpc>
                <a:spcPts val="3723"/>
              </a:lnSpc>
            </a:pPr>
            <a:endParaRPr lang="pl-PL" sz="2799" noProof="0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2228" y="886925"/>
            <a:ext cx="16126687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pl-PL" sz="5600" noProof="0" dirty="0">
                <a:solidFill>
                  <a:srgbClr val="FFC033"/>
                </a:solidFill>
                <a:latin typeface="Poppins Bold"/>
              </a:rPr>
              <a:t>PRZYWILEJE: INSTRUMENTY WSPARCIA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480895" y="302413"/>
            <a:ext cx="2444725" cy="1452574"/>
          </a:xfrm>
          <a:custGeom>
            <a:avLst/>
            <a:gdLst/>
            <a:ahLst/>
            <a:cxnLst/>
            <a:rect l="l" t="t" r="r" b="b"/>
            <a:pathLst>
              <a:path w="2444725" h="1452574">
                <a:moveTo>
                  <a:pt x="0" y="0"/>
                </a:moveTo>
                <a:lnTo>
                  <a:pt x="2444725" y="0"/>
                </a:lnTo>
                <a:lnTo>
                  <a:pt x="2444725" y="1452574"/>
                </a:lnTo>
                <a:lnTo>
                  <a:pt x="0" y="1452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65895" y="3396994"/>
            <a:ext cx="4371239" cy="4371239"/>
          </a:xfrm>
          <a:custGeom>
            <a:avLst/>
            <a:gdLst/>
            <a:ahLst/>
            <a:cxnLst/>
            <a:rect l="l" t="t" r="r" b="b"/>
            <a:pathLst>
              <a:path w="4371239" h="4371239">
                <a:moveTo>
                  <a:pt x="0" y="0"/>
                </a:moveTo>
                <a:lnTo>
                  <a:pt x="4371240" y="0"/>
                </a:lnTo>
                <a:lnTo>
                  <a:pt x="4371240" y="4371239"/>
                </a:lnTo>
                <a:lnTo>
                  <a:pt x="0" y="4371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31980" y="3369159"/>
            <a:ext cx="3363853" cy="4478531"/>
            <a:chOff x="0" y="0"/>
            <a:chExt cx="3663950" cy="4878070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4"/>
              <a:stretch>
                <a:fillRect l="-69128" t="-3668" r="-7786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538263" y="2543024"/>
            <a:ext cx="1207250" cy="1207250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538263" y="5338801"/>
            <a:ext cx="1207250" cy="120725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5592992" y="261552"/>
            <a:ext cx="2444725" cy="1452574"/>
          </a:xfrm>
          <a:custGeom>
            <a:avLst/>
            <a:gdLst/>
            <a:ahLst/>
            <a:cxnLst/>
            <a:rect l="l" t="t" r="r" b="b"/>
            <a:pathLst>
              <a:path w="2444725" h="1452574">
                <a:moveTo>
                  <a:pt x="0" y="0"/>
                </a:moveTo>
                <a:lnTo>
                  <a:pt x="2444724" y="0"/>
                </a:lnTo>
                <a:lnTo>
                  <a:pt x="2444724" y="1452574"/>
                </a:lnTo>
                <a:lnTo>
                  <a:pt x="0" y="1452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409796" y="3556833"/>
            <a:ext cx="842762" cy="615253"/>
          </a:xfrm>
          <a:custGeom>
            <a:avLst/>
            <a:gdLst/>
            <a:ahLst/>
            <a:cxnLst/>
            <a:rect l="l" t="t" r="r" b="b"/>
            <a:pathLst>
              <a:path w="842762" h="615253">
                <a:moveTo>
                  <a:pt x="0" y="0"/>
                </a:moveTo>
                <a:lnTo>
                  <a:pt x="842762" y="0"/>
                </a:lnTo>
                <a:lnTo>
                  <a:pt x="842762" y="615253"/>
                </a:lnTo>
                <a:lnTo>
                  <a:pt x="0" y="6152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566520" y="3312009"/>
            <a:ext cx="1124883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188898"/>
                </a:solidFill>
                <a:latin typeface="Neue Einstellung"/>
              </a:rPr>
              <a:t>Wysokość wynosi do 300% minimalnego wynagrodzenia na jednego pracownika.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66520" y="6266540"/>
            <a:ext cx="11729932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188898"/>
                </a:solidFill>
                <a:latin typeface="Neue Einstellung"/>
              </a:rPr>
              <a:t>PS składa w odpowiedzi na ogłoszony nabór WNIOSEK                   o udzielenie finansowego wsparcia reintegracyjnego                           i zawiera odrębną umowę.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29368" y="4709880"/>
            <a:ext cx="11725866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188898"/>
                </a:solidFill>
                <a:latin typeface="Neue Einstellung"/>
              </a:rPr>
              <a:t>Wypłata wsparcia reintegracyjnego w całym okresie realizacji IPR jest powiązana z jego realizacją.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954" y="2126464"/>
            <a:ext cx="16979255" cy="861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0"/>
              </a:lnSpc>
              <a:spcBef>
                <a:spcPct val="0"/>
              </a:spcBef>
            </a:pPr>
            <a:r>
              <a:rPr lang="en-US" sz="3000">
                <a:solidFill>
                  <a:srgbClr val="188898"/>
                </a:solidFill>
                <a:latin typeface="Neue Einstellung Bold"/>
              </a:rPr>
              <a:t>Dla PS zatrudniających nowych pracowników z grupy osób znajdujących się                                     w szczególnej sytuacji i dla których został opracowany IPR (tzw. grupy preferowane*)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9954" y="492088"/>
            <a:ext cx="17988367" cy="1254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48"/>
              </a:lnSpc>
            </a:pPr>
            <a:r>
              <a:rPr lang="en-US" sz="4498">
                <a:solidFill>
                  <a:srgbClr val="188898"/>
                </a:solidFill>
                <a:latin typeface="Neue Einstellung Bold"/>
              </a:rPr>
              <a:t>REALIZACJA IPR - </a:t>
            </a:r>
          </a:p>
          <a:p>
            <a:pPr>
              <a:lnSpc>
                <a:spcPts val="4948"/>
              </a:lnSpc>
              <a:spcBef>
                <a:spcPct val="0"/>
              </a:spcBef>
            </a:pPr>
            <a:r>
              <a:rPr lang="en-US" sz="4498">
                <a:solidFill>
                  <a:srgbClr val="188898"/>
                </a:solidFill>
                <a:latin typeface="Neue Einstellung Bold"/>
              </a:rPr>
              <a:t>FINANSOWE WSPARCIE REINTEGRACYJNE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0226" y="8213272"/>
            <a:ext cx="17827774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Neue Einstellung"/>
              </a:rPr>
              <a:t>*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osoba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bezrobotna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długotrwale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zarejestrowana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w PUP ;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osoba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z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niepełnosprawnością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;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absolwent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CIS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oraz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KIS;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osoba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uprawniona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do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specjalnego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zasiłku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opiekuńczego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;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osoba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usamodzielniana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;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osoba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z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zaburzeniami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psychicznymi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;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osoba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,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która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uzyskała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w RP status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uchodźcy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lub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ochronę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Neue Einstellung"/>
              </a:rPr>
              <a:t>uzupełniającą</a:t>
            </a:r>
            <a:r>
              <a:rPr lang="en-US" sz="2499" dirty="0">
                <a:solidFill>
                  <a:srgbClr val="000000"/>
                </a:solidFill>
                <a:latin typeface="Neue Einstellung"/>
              </a:rPr>
              <a:t>  </a:t>
            </a:r>
          </a:p>
          <a:p>
            <a:pPr marL="539749" lvl="1" indent="-269875">
              <a:lnSpc>
                <a:spcPts val="3499"/>
              </a:lnSpc>
            </a:pPr>
            <a:r>
              <a:rPr lang="en-US" sz="2499" dirty="0">
                <a:solidFill>
                  <a:srgbClr val="038F9D"/>
                </a:solidFill>
                <a:latin typeface="Neue Einstellung"/>
              </a:rPr>
              <a:t>(Art.2 pkt.6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lit.b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,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d,e,g,h,i,l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ustawy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 z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dnia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 5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sierpnia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 2022 r. o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ekonomii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 </a:t>
            </a:r>
            <a:r>
              <a:rPr lang="en-US" sz="2499" dirty="0" err="1">
                <a:solidFill>
                  <a:srgbClr val="038F9D"/>
                </a:solidFill>
                <a:latin typeface="Neue Einstellung"/>
              </a:rPr>
              <a:t>społecznej</a:t>
            </a:r>
            <a:r>
              <a:rPr lang="en-US" sz="2499" dirty="0">
                <a:solidFill>
                  <a:srgbClr val="038F9D"/>
                </a:solidFill>
                <a:latin typeface="Neue Einstellung"/>
              </a:rPr>
              <a:t>)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09796" y="4954704"/>
            <a:ext cx="842762" cy="615253"/>
          </a:xfrm>
          <a:custGeom>
            <a:avLst/>
            <a:gdLst/>
            <a:ahLst/>
            <a:cxnLst/>
            <a:rect l="l" t="t" r="r" b="b"/>
            <a:pathLst>
              <a:path w="842762" h="615253">
                <a:moveTo>
                  <a:pt x="0" y="0"/>
                </a:moveTo>
                <a:lnTo>
                  <a:pt x="842762" y="0"/>
                </a:lnTo>
                <a:lnTo>
                  <a:pt x="842762" y="615252"/>
                </a:lnTo>
                <a:lnTo>
                  <a:pt x="0" y="6152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409796" y="6470437"/>
            <a:ext cx="842762" cy="615253"/>
          </a:xfrm>
          <a:custGeom>
            <a:avLst/>
            <a:gdLst/>
            <a:ahLst/>
            <a:cxnLst/>
            <a:rect l="l" t="t" r="r" b="b"/>
            <a:pathLst>
              <a:path w="842762" h="615253">
                <a:moveTo>
                  <a:pt x="0" y="0"/>
                </a:moveTo>
                <a:lnTo>
                  <a:pt x="842762" y="0"/>
                </a:lnTo>
                <a:lnTo>
                  <a:pt x="842762" y="615253"/>
                </a:lnTo>
                <a:lnTo>
                  <a:pt x="0" y="6152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560E6FA-8FC4-EC10-3B82-F205AB980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57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4D81848-4E32-5DDC-2155-5A49024F0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615705C-9F81-D10F-4743-A1C9EE7A4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415B25F-C359-B809-9647-EF496E0AD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03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5A583A5-4948-627D-2E60-1B5F8B0DD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EA4991F-8EE2-5944-4A9A-A62FEB4EA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73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44E9CCE-963A-60C0-5885-C1EDE7620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47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D29D171-7F13-9B8A-0C74-B8B7CCA85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04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AB74951-D378-1D26-A43A-55C757D57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71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7B29F-C63F-8A4C-6D73-29BC67AFB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>
            <a:extLst>
              <a:ext uri="{FF2B5EF4-FFF2-40B4-BE49-F238E27FC236}">
                <a16:creationId xmlns:a16="http://schemas.microsoft.com/office/drawing/2014/main" id="{C9110864-897B-00F2-2522-2FFE8D6C4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855" y="643"/>
            <a:ext cx="9144002" cy="10285714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7CC0AB33-00FE-F02A-716B-3E8F85AA3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502" y="571502"/>
            <a:ext cx="10287001" cy="9144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1CB550B-278C-26A4-777F-F6D818D989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4"/>
            <a:ext cx="9142854" cy="514285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F20D133-ED9A-F6B1-28FC-3513BF1380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694" y="-4110"/>
            <a:ext cx="8744906" cy="491901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B00C5AC-C866-BD84-A977-6861D77434CC}"/>
              </a:ext>
            </a:extLst>
          </p:cNvPr>
          <p:cNvSpPr txBox="1"/>
          <p:nvPr/>
        </p:nvSpPr>
        <p:spPr>
          <a:xfrm>
            <a:off x="9391013" y="5304271"/>
            <a:ext cx="4337125" cy="4754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b="1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Zrealizowane: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b="1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2024 – 5 naborów po 6 organizacji</a:t>
            </a:r>
            <a:endParaRPr lang="pl-PL" kern="100" noProof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nabór: on-line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nabór: Szczecin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nabór: Mierzyn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 nabór: on-line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nabór: Szczecin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b="1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2025 – 3 nabory po 6 organizacji</a:t>
            </a:r>
            <a:endParaRPr lang="pl-PL" kern="100" noProof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nabór: Skarbimierzyce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VII nabór: Świnoujście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VIII nabór: </a:t>
            </a:r>
            <a:r>
              <a:rPr lang="pl-PL" kern="100" noProof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Wolin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8A43A3D-7698-15B8-C093-2E1C95D99A25}"/>
              </a:ext>
            </a:extLst>
          </p:cNvPr>
          <p:cNvSpPr txBox="1"/>
          <p:nvPr/>
        </p:nvSpPr>
        <p:spPr>
          <a:xfrm>
            <a:off x="13570606" y="5303625"/>
            <a:ext cx="4419600" cy="2556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b="1" kern="100" noProof="0" dirty="0">
                <a:solidFill>
                  <a:srgbClr val="009E4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zrealizowania: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b="1" kern="100" noProof="0" dirty="0">
                <a:solidFill>
                  <a:srgbClr val="009E4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2025 – 1 nabór dla 6 organizacji</a:t>
            </a:r>
            <a:endParaRPr lang="pl-PL" sz="2000" kern="100" noProof="0" dirty="0">
              <a:solidFill>
                <a:srgbClr val="009E4F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kern="100" noProof="0" dirty="0">
                <a:solidFill>
                  <a:srgbClr val="009E4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IX nabór: 10.09 – 18.09.2025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kern="100" noProof="0" dirty="0">
                <a:solidFill>
                  <a:srgbClr val="009E4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b="1" kern="100" noProof="0" dirty="0">
                <a:solidFill>
                  <a:srgbClr val="009E4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2026 – 1 nabór dla 6 organizacji</a:t>
            </a:r>
            <a:endParaRPr lang="pl-PL" sz="2000" kern="100" noProof="0" dirty="0">
              <a:solidFill>
                <a:srgbClr val="009E4F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</a:pPr>
            <a:r>
              <a:rPr lang="pl-PL" sz="2000" kern="100" noProof="0" dirty="0">
                <a:solidFill>
                  <a:srgbClr val="009E4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nabór: 9.01 – 19.01.2026</a:t>
            </a:r>
            <a:endParaRPr lang="pl-PL" noProof="0" dirty="0">
              <a:solidFill>
                <a:srgbClr val="009E4F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D74CFA4-C3E3-DE65-F7E2-7660085D51E6}"/>
              </a:ext>
            </a:extLst>
          </p:cNvPr>
          <p:cNvSpPr txBox="1"/>
          <p:nvPr/>
        </p:nvSpPr>
        <p:spPr>
          <a:xfrm>
            <a:off x="4662052" y="5557385"/>
            <a:ext cx="4337125" cy="3286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b="1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zrealizowania: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b="1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2025 – 1 nabór dla 5 organizacji</a:t>
            </a:r>
            <a:endParaRPr lang="pl-PL" sz="2000" kern="100" noProof="0" dirty="0">
              <a:solidFill>
                <a:srgbClr val="0033CC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IX nabór: </a:t>
            </a:r>
            <a:r>
              <a:rPr lang="pl-PL" sz="2000" kern="100" noProof="0" dirty="0">
                <a:solidFill>
                  <a:srgbClr val="0033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05.09 -15.09.2025 </a:t>
            </a:r>
            <a:r>
              <a:rPr lang="pl-PL" sz="2000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Międzyzdroje  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endParaRPr lang="pl-PL" sz="2000" b="1" kern="100" noProof="0" dirty="0">
              <a:solidFill>
                <a:srgbClr val="0033CC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b="1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 2026 – 2 nabory </a:t>
            </a:r>
            <a:r>
              <a:rPr lang="pl-PL" sz="2000" b="1" kern="100" noProof="0" dirty="0">
                <a:solidFill>
                  <a:srgbClr val="0033CC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pl-PL" sz="2000" b="1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 organizacji</a:t>
            </a:r>
            <a:endParaRPr lang="pl-PL" sz="2000" kern="100" noProof="0" dirty="0">
              <a:solidFill>
                <a:srgbClr val="0033CC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800"/>
              </a:spcAft>
            </a:pPr>
            <a:r>
              <a:rPr lang="pl-PL" sz="2000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IX nabór – I kwartał 2026</a:t>
            </a:r>
          </a:p>
          <a:p>
            <a:pPr marL="270510">
              <a:lnSpc>
                <a:spcPct val="107000"/>
              </a:lnSpc>
              <a:spcAft>
                <a:spcPts val="800"/>
              </a:spcAft>
            </a:pPr>
            <a:r>
              <a:rPr lang="pl-PL" sz="2000" kern="100" noProof="0" dirty="0">
                <a:solidFill>
                  <a:srgbClr val="0033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nabór – I kwartał 2026</a:t>
            </a:r>
            <a:endParaRPr lang="pl-PL" kern="100" noProof="0" dirty="0">
              <a:solidFill>
                <a:srgbClr val="0033CC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B35A6BE-1D0C-ADDA-8C0F-495E00A779BA}"/>
              </a:ext>
            </a:extLst>
          </p:cNvPr>
          <p:cNvSpPr txBox="1"/>
          <p:nvPr/>
        </p:nvSpPr>
        <p:spPr>
          <a:xfrm>
            <a:off x="605179" y="5557385"/>
            <a:ext cx="3966247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pl-PL" b="1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Zrealizowane:</a:t>
            </a:r>
          </a:p>
          <a:p>
            <a:pPr>
              <a:spcAft>
                <a:spcPts val="800"/>
              </a:spcAft>
            </a:pPr>
            <a:r>
              <a:rPr lang="pl-PL" b="1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Rok 2024 – 5 naborów po 5 organizacji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I ​ nabór 2024: Szczecin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II nabór 2024: Gryfice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III nabór 2024: Gryfice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IV nabór 2024: on-line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V nabór 2024: Szczecin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800"/>
              </a:spcAft>
            </a:pPr>
            <a:r>
              <a:rPr lang="pl-PL" b="1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Rok 2025 – 2 nabory po 5 organizacji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VI nabór 2025: Szczecin</a:t>
            </a:r>
          </a:p>
          <a:p>
            <a:pPr>
              <a:spcAft>
                <a:spcPts val="800"/>
              </a:spcAft>
            </a:pPr>
            <a:r>
              <a:rPr lang="pl-PL" kern="100" noProof="0" dirty="0">
                <a:latin typeface="Arial Narrow" panose="020B0606020202030204" pitchFamily="34" charset="0"/>
                <a:cs typeface="Times New Roman" panose="02020603050405020304" pitchFamily="18" charset="0"/>
              </a:rPr>
              <a:t>VII nabór 2025: Goleniów</a:t>
            </a:r>
          </a:p>
        </p:txBody>
      </p:sp>
    </p:spTree>
    <p:extLst>
      <p:ext uri="{BB962C8B-B14F-4D97-AF65-F5344CB8AC3E}">
        <p14:creationId xmlns:p14="http://schemas.microsoft.com/office/powerpoint/2010/main" val="3022959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878044" y="4098763"/>
            <a:ext cx="10531912" cy="373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pl-PL" sz="3499" spc="174" noProof="0" dirty="0">
                <a:solidFill>
                  <a:srgbClr val="188898"/>
                </a:solidFill>
                <a:latin typeface="Poppins Bold"/>
              </a:rPr>
              <a:t>Inkubator SZOWES – OWES Szczecin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pl-PL" sz="3499" spc="174" noProof="0" dirty="0">
                <a:solidFill>
                  <a:srgbClr val="188898"/>
                </a:solidFill>
                <a:latin typeface="Poppins Bold"/>
              </a:rPr>
              <a:t>ul. Cukrowa 8, pokój 921, 71-004 Szczecin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pl-PL" sz="3499" spc="174" noProof="0" dirty="0">
                <a:solidFill>
                  <a:srgbClr val="188898"/>
                </a:solidFill>
                <a:latin typeface="Poppins Bold"/>
              </a:rPr>
              <a:t>kom: 516 702 312,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pl-PL" sz="3499" spc="174" noProof="0" dirty="0">
                <a:solidFill>
                  <a:srgbClr val="188898"/>
                </a:solidFill>
                <a:latin typeface="Poppins Bold"/>
              </a:rPr>
              <a:t>kontakt@aktywneowes.pl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pl-PL" sz="3499" spc="174" noProof="0" dirty="0">
                <a:solidFill>
                  <a:srgbClr val="188898"/>
                </a:solidFill>
                <a:latin typeface="Poppins Bold"/>
              </a:rPr>
              <a:t>owesszczecin.pl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pl-PL" sz="3499" spc="174" noProof="0" dirty="0">
                <a:solidFill>
                  <a:srgbClr val="188898"/>
                </a:solidFill>
                <a:latin typeface="Poppins Bold"/>
              </a:rPr>
              <a:t>FB/OWES.Szczecin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117E49D-D7A8-F150-C714-B34997E3EA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88" y="952500"/>
            <a:ext cx="4776223" cy="258493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26DE395-06B8-450E-CDC2-E2F86F6BF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774" y="8572500"/>
            <a:ext cx="13442451" cy="996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5835</TotalTime>
  <Words>4005</Words>
  <Application>Microsoft Office PowerPoint</Application>
  <PresentationFormat>Niestandardowy</PresentationFormat>
  <Paragraphs>469</Paragraphs>
  <Slides>36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12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9" baseType="lpstr">
      <vt:lpstr>Adumu</vt:lpstr>
      <vt:lpstr>Neue Einstellung Bold</vt:lpstr>
      <vt:lpstr>Poppins</vt:lpstr>
      <vt:lpstr>Poppins Bold</vt:lpstr>
      <vt:lpstr>Arial</vt:lpstr>
      <vt:lpstr>Arial Narrow</vt:lpstr>
      <vt:lpstr>Arial Nova Light</vt:lpstr>
      <vt:lpstr>Neue Einstellung</vt:lpstr>
      <vt:lpstr>Poppins Medium</vt:lpstr>
      <vt:lpstr>Wingdings</vt:lpstr>
      <vt:lpstr>Poppins Bold Bold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do druku „SZOWES-OWES w regionie szczecińskim PLUS”</dc:title>
  <dc:creator>Admin</dc:creator>
  <cp:lastModifiedBy>Admin</cp:lastModifiedBy>
  <cp:revision>48</cp:revision>
  <dcterms:created xsi:type="dcterms:W3CDTF">2006-08-16T00:00:00Z</dcterms:created>
  <dcterms:modified xsi:type="dcterms:W3CDTF">2025-06-02T09:42:52Z</dcterms:modified>
  <dc:identifier>DAF-im-la9s</dc:identifier>
</cp:coreProperties>
</file>