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3" r:id="rId2"/>
    <p:sldMasterId id="2147483661" r:id="rId3"/>
  </p:sldMasterIdLst>
  <p:notesMasterIdLst>
    <p:notesMasterId r:id="rId30"/>
  </p:notesMasterIdLst>
  <p:handoutMasterIdLst>
    <p:handoutMasterId r:id="rId31"/>
  </p:handoutMasterIdLst>
  <p:sldIdLst>
    <p:sldId id="257" r:id="rId4"/>
    <p:sldId id="425" r:id="rId5"/>
    <p:sldId id="426" r:id="rId6"/>
    <p:sldId id="419" r:id="rId7"/>
    <p:sldId id="429" r:id="rId8"/>
    <p:sldId id="417" r:id="rId9"/>
    <p:sldId id="427" r:id="rId10"/>
    <p:sldId id="418" r:id="rId11"/>
    <p:sldId id="421" r:id="rId12"/>
    <p:sldId id="262" r:id="rId13"/>
    <p:sldId id="428" r:id="rId14"/>
    <p:sldId id="420" r:id="rId15"/>
    <p:sldId id="423" r:id="rId16"/>
    <p:sldId id="422" r:id="rId17"/>
    <p:sldId id="430" r:id="rId18"/>
    <p:sldId id="431" r:id="rId19"/>
    <p:sldId id="432" r:id="rId20"/>
    <p:sldId id="424" r:id="rId21"/>
    <p:sldId id="310" r:id="rId22"/>
    <p:sldId id="433" r:id="rId23"/>
    <p:sldId id="435" r:id="rId24"/>
    <p:sldId id="437" r:id="rId25"/>
    <p:sldId id="438" r:id="rId26"/>
    <p:sldId id="439" r:id="rId27"/>
    <p:sldId id="434" r:id="rId28"/>
    <p:sldId id="440" r:id="rId2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leted user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D53"/>
    <a:srgbClr val="000536"/>
    <a:srgbClr val="E3960B"/>
    <a:srgbClr val="000B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81" autoAdjust="0"/>
    <p:restoredTop sz="95328" autoAdjust="0"/>
  </p:normalViewPr>
  <p:slideViewPr>
    <p:cSldViewPr snapToGrid="0">
      <p:cViewPr varScale="1">
        <p:scale>
          <a:sx n="106" d="100"/>
          <a:sy n="106" d="100"/>
        </p:scale>
        <p:origin x="1278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95" d="100"/>
        <a:sy n="9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3688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pl-PL"/>
              <a:t>„Projekt jest finansowany w ramach Programu „Fundusz pomocowy dla organizacji pozarządowych oraz inicjatyw obywatelskich 2020” utworzonego przez Polsko-Amerykańską Fundację Wolności, realizowanego przez Fundację Edukacja dla Demokracji”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D643C2-3B99-4A08-8D7B-36A5A779FD9C}" type="datetimeFigureOut">
              <a:rPr lang="pl-PL" smtClean="0"/>
              <a:t>12.06.2025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pl-PL"/>
              <a:t>„Projekt jest finansowany w ramach Programu „Fundusz pomocowy dla organizacji pozarządowych oraz inicjatyw obywatelskich 2020” utworzonego przez Polsko-Amerykańską Fundację Wolności, realizowanego przez Fundację Edukacja dla Demokracji”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C2C38F-3AA7-40CE-91EF-BC66B21840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42479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pl-PL"/>
              <a:t>„Projekt jest finansowany w ramach Programu „Fundusz pomocowy dla organizacji pozarządowych oraz inicjatyw obywatelskich 2020” utworzonego przez Polsko-Amerykańską Fundację Wolności, realizowanego przez Fundację Edukacja dla Demokracji”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131848-5C57-4143-9089-49E56DA882B1}" type="datetimeFigureOut">
              <a:rPr lang="pl-PL" smtClean="0"/>
              <a:t>12.06.2025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pl-PL"/>
              <a:t>„Projekt jest finansowany w ramach Programu „Fundusz pomocowy dla organizacji pozarządowych oraz inicjatyw obywatelskich 2020” utworzonego przez Polsko-Amerykańską Fundację Wolności, realizowanego przez Fundację Edukacja dla Demokracji”</a:t>
            </a: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17F30-D2EF-46F9-A826-D980D878491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525667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f68fee2d7a_0_2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f68fee2d7a_0_2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fc8697bd44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fc8697bd44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Dla państwa dobra wiadomość jest taka, że możecie sprawdzić jak działa to rozwiązanie u siebie, bo do końca 2021 roku możecie korzystać z niego bezpłatnie.</a:t>
            </a:r>
          </a:p>
          <a:p>
            <a:endParaRPr lang="pl-PL" dirty="0"/>
          </a:p>
          <a:p>
            <a:r>
              <a:rPr lang="pl-PL" dirty="0"/>
              <a:t>Dzięki wsparciu od Marszałka Województwa Zachodniopomorskiego oraz otwartości Ministerstwa </a:t>
            </a:r>
            <a:r>
              <a:rPr lang="pl-PL" dirty="0" err="1"/>
              <a:t>RiPS</a:t>
            </a:r>
            <a:r>
              <a:rPr lang="pl-PL" dirty="0"/>
              <a:t> możemy udostępnić już teraz nasz system wszystkim zainteresowanym w Polsce podmiotom aby rozpoczęły budowanie sieci wsparcia lokalnego.  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17F30-D2EF-46F9-A826-D980D878491F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0329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Dla państwa dobra wiadomość jest taka, że możecie sprawdzić jak działa to rozwiązanie u siebie, bo do końca 2021 roku możecie korzystać z niego bezpłatnie.</a:t>
            </a:r>
          </a:p>
          <a:p>
            <a:endParaRPr lang="pl-PL" dirty="0"/>
          </a:p>
          <a:p>
            <a:r>
              <a:rPr lang="pl-PL" dirty="0"/>
              <a:t>Dzięki wsparciu od Marszałka Województwa Zachodniopomorskiego oraz otwartości Ministerstwa </a:t>
            </a:r>
            <a:r>
              <a:rPr lang="pl-PL" dirty="0" err="1"/>
              <a:t>RiPS</a:t>
            </a:r>
            <a:r>
              <a:rPr lang="pl-PL" dirty="0"/>
              <a:t> możemy udostępnić już teraz nasz system wszystkim zainteresowanym w Polsce podmiotom aby rozpoczęły budowanie sieci wsparcia lokalnego.  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17F30-D2EF-46F9-A826-D980D878491F}" type="slidenum">
              <a:rPr lang="pl-PL" smtClean="0"/>
              <a:t>25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5357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748937" y="1122363"/>
            <a:ext cx="9919063" cy="105478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pl-PL" dirty="0"/>
              <a:t>Tytuł: 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 hasCustomPrompt="1"/>
          </p:nvPr>
        </p:nvSpPr>
        <p:spPr>
          <a:xfrm>
            <a:off x="748937" y="3602038"/>
            <a:ext cx="10610057" cy="1765998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i="1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Imię i nazwisko prelegenta:</a:t>
            </a:r>
          </a:p>
          <a:p>
            <a:r>
              <a:rPr lang="pl-PL" dirty="0"/>
              <a:t>Organizator:</a:t>
            </a:r>
          </a:p>
          <a:p>
            <a:r>
              <a:rPr lang="pl-PL" dirty="0"/>
              <a:t>Data: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03242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22DE2-ACD7-4B36-ACB0-AD4A48EC7D59}" type="datetime1">
              <a:rPr lang="pl-PL" smtClean="0"/>
              <a:t>12.06.2025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6CEF0-333D-4381-AAED-E0A340BCA9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4994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A033D-FBF8-44C2-B0B0-099475A651A9}" type="datetime1">
              <a:rPr lang="pl-PL" smtClean="0"/>
              <a:t>12.06.2025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6CEF0-333D-4381-AAED-E0A340BCA9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756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EED34-6EE9-4A58-8243-50084EA1CE35}" type="datetime1">
              <a:rPr lang="pl-PL" smtClean="0"/>
              <a:t>12.06.2025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6CEF0-333D-4381-AAED-E0A340BCA9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3652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25CB-E008-4108-8B9F-589752EB0BEC}" type="datetime1">
              <a:rPr lang="pl-PL" smtClean="0"/>
              <a:t>12.06.2025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6CEF0-333D-4381-AAED-E0A340BCA9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190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44B4A-562C-49C2-A17C-6272E712D2BD}" type="datetime1">
              <a:rPr lang="pl-PL" smtClean="0"/>
              <a:t>12.06.2025</a:t>
            </a:fld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6CEF0-333D-4381-AAED-E0A340BCA9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7837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96B95-ABF4-4ECD-8E95-0D11F64168B3}" type="datetime1">
              <a:rPr lang="pl-PL" smtClean="0"/>
              <a:t>12.06.2025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6CEF0-333D-4381-AAED-E0A340BCA9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8803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011A2-DE88-4C35-BDE0-2533499CF32F}" type="datetime1">
              <a:rPr lang="pl-PL" smtClean="0"/>
              <a:t>12.06.2025</a:t>
            </a:fld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6CEF0-333D-4381-AAED-E0A340BCA9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166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1BB32-3F5B-4783-9600-FD2FB51DFE77}" type="datetime1">
              <a:rPr lang="pl-PL" smtClean="0"/>
              <a:t>12.06.2025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6CEF0-333D-4381-AAED-E0A340BCA9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27811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57DA9-1C80-4F9E-A9F9-CB58EFD5067D}" type="datetime1">
              <a:rPr lang="pl-PL" smtClean="0"/>
              <a:t>12.06.2025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6CEF0-333D-4381-AAED-E0A340BCA9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71019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576D6-B4BB-49D7-B94E-DB409CCF7B5B}" type="datetime1">
              <a:rPr lang="pl-PL" smtClean="0"/>
              <a:t>12.06.2025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6CEF0-333D-4381-AAED-E0A340BCA9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373085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5048-0E98-4BE1-9E91-2DF44D4A45EE}" type="datetime1">
              <a:rPr lang="pl-PL" smtClean="0"/>
              <a:t>12.06.2025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6CEF0-333D-4381-AAED-E0A340BCA9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91463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272F4-256E-4838-8CF5-9632DB608731}" type="datetimeFigureOut">
              <a:rPr lang="pl-PL" smtClean="0"/>
              <a:t>12.06.2025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83FE1-071C-4DA2-8D4C-08DF1740A2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855603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272F4-256E-4838-8CF5-9632DB608731}" type="datetimeFigureOut">
              <a:rPr lang="pl-PL" smtClean="0"/>
              <a:t>12.06.2025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83FE1-071C-4DA2-8D4C-08DF1740A2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09731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272F4-256E-4838-8CF5-9632DB608731}" type="datetimeFigureOut">
              <a:rPr lang="pl-PL" smtClean="0"/>
              <a:t>12.06.2025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83FE1-071C-4DA2-8D4C-08DF1740A2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16688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272F4-256E-4838-8CF5-9632DB608731}" type="datetimeFigureOut">
              <a:rPr lang="pl-PL" smtClean="0"/>
              <a:t>12.06.2025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83FE1-071C-4DA2-8D4C-08DF1740A2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515450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272F4-256E-4838-8CF5-9632DB608731}" type="datetimeFigureOut">
              <a:rPr lang="pl-PL" smtClean="0"/>
              <a:t>12.06.2025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83FE1-071C-4DA2-8D4C-08DF1740A2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32749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272F4-256E-4838-8CF5-9632DB608731}" type="datetimeFigureOut">
              <a:rPr lang="pl-PL" smtClean="0"/>
              <a:t>12.06.2025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83FE1-071C-4DA2-8D4C-08DF1740A2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197100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272F4-256E-4838-8CF5-9632DB608731}" type="datetimeFigureOut">
              <a:rPr lang="pl-PL" smtClean="0"/>
              <a:t>12.06.2025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83FE1-071C-4DA2-8D4C-08DF1740A2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10065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272F4-256E-4838-8CF5-9632DB608731}" type="datetimeFigureOut">
              <a:rPr lang="pl-PL" smtClean="0"/>
              <a:t>12.06.2025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83FE1-071C-4DA2-8D4C-08DF1740A2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731592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272F4-256E-4838-8CF5-9632DB608731}" type="datetimeFigureOut">
              <a:rPr lang="pl-PL" smtClean="0"/>
              <a:t>12.06.2025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83FE1-071C-4DA2-8D4C-08DF1740A2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03323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272F4-256E-4838-8CF5-9632DB608731}" type="datetimeFigureOut">
              <a:rPr lang="pl-PL" smtClean="0"/>
              <a:t>12.06.2025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83FE1-071C-4DA2-8D4C-08DF1740A2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44689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272F4-256E-4838-8CF5-9632DB608731}" type="datetimeFigureOut">
              <a:rPr lang="pl-PL" smtClean="0"/>
              <a:t>12.06.2025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83FE1-071C-4DA2-8D4C-08DF1740A2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1673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5223F-9C4D-4841-8520-5605C340C3BE}" type="datetimeFigureOut">
              <a:rPr lang="pl-PL" smtClean="0"/>
              <a:t>12.06.2025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4FDC1-39FC-499C-9206-F8ED8533AEE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800082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5223F-9C4D-4841-8520-5605C340C3BE}" type="datetimeFigureOut">
              <a:rPr lang="pl-PL" smtClean="0"/>
              <a:t>12.06.2025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4FDC1-39FC-499C-9206-F8ED8533AEE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629944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5223F-9C4D-4841-8520-5605C340C3BE}" type="datetimeFigureOut">
              <a:rPr lang="pl-PL" smtClean="0"/>
              <a:t>12.06.2025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4FDC1-39FC-499C-9206-F8ED8533AEE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257869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5223F-9C4D-4841-8520-5605C340C3BE}" type="datetimeFigureOut">
              <a:rPr lang="pl-PL" smtClean="0"/>
              <a:t>12.06.2025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4FDC1-39FC-499C-9206-F8ED8533AEE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467056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5223F-9C4D-4841-8520-5605C340C3BE}" type="datetimeFigureOut">
              <a:rPr lang="pl-PL" smtClean="0"/>
              <a:t>12.06.2025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4FDC1-39FC-499C-9206-F8ED8533AEE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88700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5223F-9C4D-4841-8520-5605C340C3BE}" type="datetimeFigureOut">
              <a:rPr lang="pl-PL" smtClean="0"/>
              <a:t>12.06.2025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4FDC1-39FC-499C-9206-F8ED8533AEE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98804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5223F-9C4D-4841-8520-5605C340C3BE}" type="datetimeFigureOut">
              <a:rPr lang="pl-PL" smtClean="0"/>
              <a:t>12.06.2025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4FDC1-39FC-499C-9206-F8ED8533AEE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012996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5223F-9C4D-4841-8520-5605C340C3BE}" type="datetimeFigureOut">
              <a:rPr lang="pl-PL" smtClean="0"/>
              <a:t>12.06.2025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4FDC1-39FC-499C-9206-F8ED8533AEE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7171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5223F-9C4D-4841-8520-5605C340C3BE}" type="datetimeFigureOut">
              <a:rPr lang="pl-PL" smtClean="0"/>
              <a:t>12.06.2025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4FDC1-39FC-499C-9206-F8ED8533AEE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449351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5223F-9C4D-4841-8520-5605C340C3BE}" type="datetimeFigureOut">
              <a:rPr lang="pl-PL" smtClean="0"/>
              <a:t>12.06.2025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4FDC1-39FC-499C-9206-F8ED8533AEE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586464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5223F-9C4D-4841-8520-5605C340C3BE}" type="datetimeFigureOut">
              <a:rPr lang="pl-PL" smtClean="0"/>
              <a:t>12.06.2025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4FDC1-39FC-499C-9206-F8ED8533AEE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1660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22DE2-ACD7-4B36-ACB0-AD4A48EC7D59}" type="datetime1">
              <a:rPr lang="pl-PL" smtClean="0"/>
              <a:t>12.06.2025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06CEF0-333D-4381-AAED-E0A340BCA9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8867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8272F4-256E-4838-8CF5-9632DB608731}" type="datetimeFigureOut">
              <a:rPr lang="pl-PL" smtClean="0"/>
              <a:t>12.06.2025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83FE1-071C-4DA2-8D4C-08DF1740A2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13329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5223F-9C4D-4841-8520-5605C340C3BE}" type="datetimeFigureOut">
              <a:rPr lang="pl-PL" smtClean="0"/>
              <a:t>12.06.2025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34FDC1-39FC-499C-9206-F8ED8533AEE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92999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jpe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/>
          <p:nvPr/>
        </p:nvSpPr>
        <p:spPr>
          <a:xfrm>
            <a:off x="74944" y="1784896"/>
            <a:ext cx="6694397" cy="2369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</a:pPr>
            <a:br>
              <a:rPr lang="pl-PL" sz="36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pl-PL" sz="3600" b="1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innowacje społeczne na wsi</a:t>
            </a:r>
            <a:br>
              <a:rPr lang="pl-PL" sz="3600" b="1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</a:br>
            <a:r>
              <a:rPr lang="pl-PL" sz="2400" dirty="0"/>
              <a:t>To możliwe! </a:t>
            </a:r>
            <a:r>
              <a:rPr lang="pl-PL" dirty="0"/>
              <a:t>	</a:t>
            </a:r>
          </a:p>
          <a:p>
            <a:pPr algn="ctr">
              <a:lnSpc>
                <a:spcPct val="115000"/>
              </a:lnSpc>
            </a:pPr>
            <a:endParaRPr sz="2400" dirty="0">
              <a:solidFill>
                <a:schemeClr val="dk1"/>
              </a:solidFill>
              <a:highlight>
                <a:schemeClr val="lt1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Roboto"/>
            </a:endParaRPr>
          </a:p>
        </p:txBody>
      </p:sp>
      <p:pic>
        <p:nvPicPr>
          <p:cNvPr id="17" name="Obraz 16">
            <a:extLst>
              <a:ext uri="{FF2B5EF4-FFF2-40B4-BE49-F238E27FC236}">
                <a16:creationId xmlns:a16="http://schemas.microsoft.com/office/drawing/2014/main" id="{67B551A8-C414-4795-860A-82B3477B8F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11" y="5784497"/>
            <a:ext cx="1327638" cy="538198"/>
          </a:xfrm>
          <a:prstGeom prst="rect">
            <a:avLst/>
          </a:prstGeom>
        </p:spPr>
      </p:pic>
      <p:sp>
        <p:nvSpPr>
          <p:cNvPr id="18" name="PoleTekstowe 6">
            <a:extLst>
              <a:ext uri="{FF2B5EF4-FFF2-40B4-BE49-F238E27FC236}">
                <a16:creationId xmlns:a16="http://schemas.microsoft.com/office/drawing/2014/main" id="{4A209680-280F-492C-B9D0-581498E706DE}"/>
              </a:ext>
            </a:extLst>
          </p:cNvPr>
          <p:cNvSpPr txBox="1"/>
          <p:nvPr/>
        </p:nvSpPr>
        <p:spPr>
          <a:xfrm>
            <a:off x="4259873" y="5830252"/>
            <a:ext cx="773559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600" kern="1800" spc="150" dirty="0"/>
              <a:t>Piotr Jaśkiewicz </a:t>
            </a:r>
            <a:r>
              <a:rPr lang="pl-PL" sz="2400" kern="1800" spc="150" dirty="0"/>
              <a:t>- </a:t>
            </a:r>
            <a:r>
              <a:rPr lang="pl-PL" sz="2000" b="1" kern="1800" spc="150" dirty="0"/>
              <a:t>Fundacja Nauka dla Środowiska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EEDA258-10A9-4986-86DB-E5FE5CF681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341" y="677220"/>
            <a:ext cx="4585189" cy="458518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255052BC-DEA5-4FC3-B03A-14896B7050F6}"/>
              </a:ext>
            </a:extLst>
          </p:cNvPr>
          <p:cNvSpPr/>
          <p:nvPr/>
        </p:nvSpPr>
        <p:spPr>
          <a:xfrm>
            <a:off x="0" y="5557681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600" b="1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potrzeba jest matką wynalazku 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07387583-AA21-4CAF-86C1-D9E2CFD7C7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717" y="1313328"/>
            <a:ext cx="7048084" cy="3448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041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CBE9B2F9-F7E8-4575-99E9-1C0B399F6EFC}"/>
              </a:ext>
            </a:extLst>
          </p:cNvPr>
          <p:cNvSpPr/>
          <p:nvPr/>
        </p:nvSpPr>
        <p:spPr>
          <a:xfrm>
            <a:off x="7421694" y="312445"/>
            <a:ext cx="38710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Raport Polska Wieś 2024</a:t>
            </a: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037C4904-7971-4F99-A32A-323A5B6E008B}"/>
              </a:ext>
            </a:extLst>
          </p:cNvPr>
          <p:cNvSpPr/>
          <p:nvPr/>
        </p:nvSpPr>
        <p:spPr>
          <a:xfrm>
            <a:off x="7074880" y="5424357"/>
            <a:ext cx="47493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>
                <a:solidFill>
                  <a:srgbClr val="20272E"/>
                </a:solidFill>
              </a:rPr>
              <a:t>Redakcja naukowa: </a:t>
            </a:r>
            <a:br>
              <a:rPr lang="pl-PL" dirty="0">
                <a:solidFill>
                  <a:srgbClr val="20272E"/>
                </a:solidFill>
              </a:rPr>
            </a:br>
            <a:r>
              <a:rPr lang="pl-PL" dirty="0">
                <a:solidFill>
                  <a:srgbClr val="20272E"/>
                </a:solidFill>
              </a:rPr>
              <a:t>prof. dr hab. Walenty Poczta, dr A. Hałasiewicz</a:t>
            </a:r>
          </a:p>
          <a:p>
            <a:r>
              <a:rPr lang="pl-PL" dirty="0">
                <a:solidFill>
                  <a:srgbClr val="20272E"/>
                </a:solidFill>
              </a:rPr>
              <a:t>Wydawca: Fundacja na rzecz Rozwoju Polskiego Rolnictwa i Wydawnictwo Naukowe Scholar</a:t>
            </a:r>
            <a:endParaRPr lang="pl-PL" dirty="0">
              <a:solidFill>
                <a:srgbClr val="20272E"/>
              </a:solidFill>
              <a:effectLst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991BB376-D6B9-4FEE-9B92-0E855097DF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5153" y="1254223"/>
            <a:ext cx="2735507" cy="3896873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639C146B-22F4-497C-957F-33570DB0E3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4" y="1254223"/>
            <a:ext cx="2735506" cy="4034276"/>
          </a:xfrm>
          <a:prstGeom prst="rect">
            <a:avLst/>
          </a:prstGeom>
        </p:spPr>
      </p:pic>
      <p:sp>
        <p:nvSpPr>
          <p:cNvPr id="7" name="Prostokąt 6">
            <a:extLst>
              <a:ext uri="{FF2B5EF4-FFF2-40B4-BE49-F238E27FC236}">
                <a16:creationId xmlns:a16="http://schemas.microsoft.com/office/drawing/2014/main" id="{7171E9DB-F386-41E7-A6F8-6D72F038C7AA}"/>
              </a:ext>
            </a:extLst>
          </p:cNvPr>
          <p:cNvSpPr/>
          <p:nvPr/>
        </p:nvSpPr>
        <p:spPr>
          <a:xfrm>
            <a:off x="636941" y="352010"/>
            <a:ext cx="54590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Zrób to sam. Twój wpływ na rozwój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9D3F8E1A-0CC8-486E-960B-832D3DDA0A0D}"/>
              </a:ext>
            </a:extLst>
          </p:cNvPr>
          <p:cNvSpPr/>
          <p:nvPr/>
        </p:nvSpPr>
        <p:spPr>
          <a:xfrm>
            <a:off x="243253" y="5488468"/>
            <a:ext cx="48738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Autorzy: Theo </a:t>
            </a:r>
            <a:r>
              <a:rPr lang="pl-PL" dirty="0" err="1"/>
              <a:t>Keane</a:t>
            </a:r>
            <a:r>
              <a:rPr lang="pl-PL" dirty="0"/>
              <a:t>, </a:t>
            </a:r>
            <a:r>
              <a:rPr lang="pl-PL" dirty="0" err="1"/>
              <a:t>Brenton</a:t>
            </a:r>
            <a:r>
              <a:rPr lang="pl-PL" dirty="0"/>
              <a:t> </a:t>
            </a:r>
            <a:r>
              <a:rPr lang="pl-PL" dirty="0" err="1"/>
              <a:t>Caffin</a:t>
            </a:r>
            <a:r>
              <a:rPr lang="pl-PL" dirty="0"/>
              <a:t>, Michael </a:t>
            </a:r>
            <a:r>
              <a:rPr lang="pl-PL" dirty="0" err="1"/>
              <a:t>Soto</a:t>
            </a:r>
            <a:r>
              <a:rPr lang="pl-PL" dirty="0"/>
              <a:t>, </a:t>
            </a:r>
            <a:r>
              <a:rPr lang="pl-PL" dirty="0" err="1"/>
              <a:t>Ayush</a:t>
            </a:r>
            <a:r>
              <a:rPr lang="pl-PL" dirty="0"/>
              <a:t> </a:t>
            </a:r>
            <a:r>
              <a:rPr lang="pl-PL" dirty="0" err="1"/>
              <a:t>Chauhan</a:t>
            </a:r>
            <a:r>
              <a:rPr lang="pl-PL" dirty="0"/>
              <a:t>, </a:t>
            </a:r>
            <a:r>
              <a:rPr lang="pl-PL" dirty="0" err="1"/>
              <a:t>Rikta</a:t>
            </a:r>
            <a:r>
              <a:rPr lang="pl-PL" dirty="0"/>
              <a:t> </a:t>
            </a:r>
            <a:r>
              <a:rPr lang="pl-PL" dirty="0" err="1"/>
              <a:t>Krishnaswamy</a:t>
            </a:r>
            <a:r>
              <a:rPr lang="pl-PL" dirty="0"/>
              <a:t>, </a:t>
            </a:r>
            <a:br>
              <a:rPr lang="pl-PL" dirty="0"/>
            </a:br>
            <a:r>
              <a:rPr lang="pl-PL" dirty="0" err="1"/>
              <a:t>Geke</a:t>
            </a:r>
            <a:r>
              <a:rPr lang="pl-PL" dirty="0"/>
              <a:t> van </a:t>
            </a:r>
            <a:r>
              <a:rPr lang="pl-PL" dirty="0" err="1"/>
              <a:t>Dijk</a:t>
            </a:r>
            <a:r>
              <a:rPr lang="pl-PL" dirty="0"/>
              <a:t>, </a:t>
            </a:r>
            <a:r>
              <a:rPr lang="pl-PL" dirty="0" err="1"/>
              <a:t>Megha</a:t>
            </a:r>
            <a:r>
              <a:rPr lang="pl-PL" dirty="0"/>
              <a:t> </a:t>
            </a:r>
            <a:r>
              <a:rPr lang="pl-PL" dirty="0" err="1"/>
              <a:t>Wadhawan</a:t>
            </a:r>
            <a:endParaRPr lang="pl-PL" dirty="0"/>
          </a:p>
          <a:p>
            <a:r>
              <a:rPr lang="pl-PL" dirty="0"/>
              <a:t>Wydawca: </a:t>
            </a:r>
            <a:r>
              <a:rPr lang="pl-PL" dirty="0" err="1"/>
              <a:t>Nesta</a:t>
            </a:r>
            <a:r>
              <a:rPr lang="pl-PL" dirty="0"/>
              <a:t>, Fundacja Stocznia (wyd. polskie)</a:t>
            </a:r>
          </a:p>
        </p:txBody>
      </p:sp>
    </p:spTree>
    <p:extLst>
      <p:ext uri="{BB962C8B-B14F-4D97-AF65-F5344CB8AC3E}">
        <p14:creationId xmlns:p14="http://schemas.microsoft.com/office/powerpoint/2010/main" val="1125679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96D219EB-A16F-42D2-8B6B-5953D2B8E2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519" y="527168"/>
            <a:ext cx="7332725" cy="5108465"/>
          </a:xfrm>
          <a:prstGeom prst="rect">
            <a:avLst/>
          </a:prstGeom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81E9FE04-3931-45D3-8F53-D3EAADE25B3A}"/>
              </a:ext>
            </a:extLst>
          </p:cNvPr>
          <p:cNvSpPr/>
          <p:nvPr/>
        </p:nvSpPr>
        <p:spPr>
          <a:xfrm>
            <a:off x="545125" y="4945836"/>
            <a:ext cx="488852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>
                <a:solidFill>
                  <a:srgbClr val="000000"/>
                </a:solidFill>
                <a:ea typeface="Calibri" panose="020F0502020204030204" pitchFamily="34" charset="0"/>
              </a:rPr>
              <a:t>przyrost rzeczywisty występuje w 1/3 gmin w Polsce, </a:t>
            </a:r>
            <a:br>
              <a:rPr lang="pl-PL" sz="2800" b="1" dirty="0">
                <a:solidFill>
                  <a:srgbClr val="000000"/>
                </a:solidFill>
                <a:ea typeface="Calibri" panose="020F0502020204030204" pitchFamily="34" charset="0"/>
              </a:rPr>
            </a:br>
            <a:r>
              <a:rPr lang="pl-PL" sz="2800" b="1" dirty="0">
                <a:solidFill>
                  <a:srgbClr val="000000"/>
                </a:solidFill>
                <a:ea typeface="Calibri" panose="020F0502020204030204" pitchFamily="34" charset="0"/>
              </a:rPr>
              <a:t>aż 2/3 gmin notuje ubytek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450BD1D1-481C-45A6-AE86-34F9DF977DD8}"/>
              </a:ext>
            </a:extLst>
          </p:cNvPr>
          <p:cNvSpPr/>
          <p:nvPr/>
        </p:nvSpPr>
        <p:spPr>
          <a:xfrm>
            <a:off x="0" y="527169"/>
            <a:ext cx="1219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l-PL" sz="3200" dirty="0"/>
          </a:p>
          <a:p>
            <a:pPr algn="ctr"/>
            <a:endParaRPr lang="pl-PL" sz="3200" dirty="0"/>
          </a:p>
          <a:p>
            <a:pPr algn="ctr"/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2596220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53BA3B15-D56F-4D24-8EC4-3F3D943C9527}"/>
              </a:ext>
            </a:extLst>
          </p:cNvPr>
          <p:cNvSpPr/>
          <p:nvPr/>
        </p:nvSpPr>
        <p:spPr>
          <a:xfrm>
            <a:off x="619858" y="5389635"/>
            <a:ext cx="112937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>
                <a:solidFill>
                  <a:srgbClr val="000000"/>
                </a:solidFill>
                <a:ea typeface="Calibri" panose="020F0502020204030204" pitchFamily="34" charset="0"/>
              </a:rPr>
              <a:t>Udział ludności rezydującej na wsi pomiędzy latami 2002-2021 </a:t>
            </a:r>
            <a:br>
              <a:rPr lang="pl-PL" sz="3200" b="1" dirty="0">
                <a:solidFill>
                  <a:srgbClr val="000000"/>
                </a:solidFill>
                <a:ea typeface="Calibri" panose="020F0502020204030204" pitchFamily="34" charset="0"/>
              </a:rPr>
            </a:br>
            <a:r>
              <a:rPr lang="pl-PL" sz="3200" b="1" dirty="0">
                <a:solidFill>
                  <a:srgbClr val="000000"/>
                </a:solidFill>
                <a:ea typeface="Calibri" panose="020F0502020204030204" pitchFamily="34" charset="0"/>
              </a:rPr>
              <a:t>z zwiększył się z 38,5% do 40,1%.</a:t>
            </a:r>
            <a:r>
              <a:rPr lang="pl-PL" sz="3200" dirty="0">
                <a:solidFill>
                  <a:srgbClr val="000000"/>
                </a:solidFill>
                <a:ea typeface="Calibri" panose="020F0502020204030204" pitchFamily="34" charset="0"/>
              </a:rPr>
              <a:t> </a:t>
            </a:r>
            <a:endParaRPr lang="pl-PL" sz="3200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46FE547-CC71-42B5-B6D1-2A2628C30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789" y="164751"/>
            <a:ext cx="7231673" cy="522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18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12D8ED43-BE53-44D9-A969-67B56DD6C952}"/>
              </a:ext>
            </a:extLst>
          </p:cNvPr>
          <p:cNvSpPr/>
          <p:nvPr/>
        </p:nvSpPr>
        <p:spPr>
          <a:xfrm>
            <a:off x="660888" y="3167340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sz="2800" dirty="0">
                <a:solidFill>
                  <a:srgbClr val="000000"/>
                </a:solidFill>
                <a:ea typeface="Calibri" panose="020F0502020204030204" pitchFamily="34" charset="0"/>
              </a:rPr>
              <a:t>proces "</a:t>
            </a:r>
            <a:r>
              <a:rPr lang="pl-PL" sz="2800" b="1" dirty="0">
                <a:solidFill>
                  <a:srgbClr val="000000"/>
                </a:solidFill>
                <a:ea typeface="Calibri" panose="020F0502020204030204" pitchFamily="34" charset="0"/>
              </a:rPr>
              <a:t>demograficznego zwijania się</a:t>
            </a:r>
            <a:r>
              <a:rPr lang="pl-PL" sz="2800" dirty="0">
                <a:solidFill>
                  <a:srgbClr val="000000"/>
                </a:solidFill>
                <a:ea typeface="Calibri" panose="020F0502020204030204" pitchFamily="34" charset="0"/>
              </a:rPr>
              <a:t>" obszarów wiejskich i małych miast jest </a:t>
            </a:r>
            <a:r>
              <a:rPr lang="pl-PL" sz="2800" b="1" dirty="0">
                <a:solidFill>
                  <a:srgbClr val="000000"/>
                </a:solidFill>
                <a:ea typeface="Calibri" panose="020F0502020204030204" pitchFamily="34" charset="0"/>
              </a:rPr>
              <a:t>szczególnie widoczny na peryferiach </a:t>
            </a:r>
            <a:br>
              <a:rPr lang="pl-PL" sz="2800" b="1" dirty="0">
                <a:solidFill>
                  <a:srgbClr val="000000"/>
                </a:solidFill>
                <a:ea typeface="Calibri" panose="020F0502020204030204" pitchFamily="34" charset="0"/>
              </a:rPr>
            </a:br>
            <a:r>
              <a:rPr lang="pl-PL" sz="2800" b="1" dirty="0">
                <a:solidFill>
                  <a:srgbClr val="000000"/>
                </a:solidFill>
                <a:ea typeface="Calibri" panose="020F0502020204030204" pitchFamily="34" charset="0"/>
              </a:rPr>
              <a:t>oraz na obszarach popegeerowskich</a:t>
            </a:r>
            <a:r>
              <a:rPr lang="pl-PL" sz="2800" dirty="0">
                <a:solidFill>
                  <a:srgbClr val="000000"/>
                </a:solidFill>
                <a:ea typeface="Calibri" panose="020F0502020204030204" pitchFamily="34" charset="0"/>
              </a:rPr>
              <a:t>.</a:t>
            </a:r>
            <a:br>
              <a:rPr lang="pl-PL" sz="2800" dirty="0">
                <a:solidFill>
                  <a:srgbClr val="000000"/>
                </a:solidFill>
                <a:ea typeface="Calibri" panose="020F0502020204030204" pitchFamily="34" charset="0"/>
              </a:rPr>
            </a:br>
            <a:r>
              <a:rPr lang="pl-PL" sz="2800" dirty="0">
                <a:solidFill>
                  <a:srgbClr val="000000"/>
                </a:solidFill>
                <a:ea typeface="Calibri" panose="020F0502020204030204" pitchFamily="34" charset="0"/>
              </a:rPr>
              <a:t>(wykluczenie komunikacyjne)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2EDF63D-64F0-415A-9A09-AC785EF89F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0"/>
          <a:stretch/>
        </p:blipFill>
        <p:spPr>
          <a:xfrm>
            <a:off x="6954715" y="832111"/>
            <a:ext cx="4451839" cy="5459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703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F21C91D8-6748-4456-BC77-4CF861548B09}"/>
              </a:ext>
            </a:extLst>
          </p:cNvPr>
          <p:cNvSpPr/>
          <p:nvPr/>
        </p:nvSpPr>
        <p:spPr>
          <a:xfrm>
            <a:off x="378068" y="2208932"/>
            <a:ext cx="500721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pl-PL" sz="2800" b="1" dirty="0">
                <a:solidFill>
                  <a:srgbClr val="000000"/>
                </a:solidFill>
                <a:ea typeface="Calibri" panose="020F0502020204030204" pitchFamily="34" charset="0"/>
              </a:rPr>
              <a:t>dostęp do wysokiej jakości kapitału społecznego </a:t>
            </a:r>
            <a:r>
              <a:rPr lang="pl-PL" sz="2800" dirty="0">
                <a:solidFill>
                  <a:srgbClr val="000000"/>
                </a:solidFill>
                <a:ea typeface="Calibri" panose="020F0502020204030204" pitchFamily="34" charset="0"/>
              </a:rPr>
              <a:t>(KGW)</a:t>
            </a:r>
          </a:p>
          <a:p>
            <a:pPr fontAlgn="base"/>
            <a:r>
              <a:rPr lang="pl-PL" sz="2800" b="1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</a:p>
          <a:p>
            <a:pPr fontAlgn="base"/>
            <a:endParaRPr lang="pl-PL" sz="2800" b="1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 fontAlgn="base"/>
            <a:endParaRPr lang="pl-PL" sz="2800" b="1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 fontAlgn="base"/>
            <a:r>
              <a:rPr lang="pl-PL" sz="2800" b="1" dirty="0">
                <a:solidFill>
                  <a:srgbClr val="000000"/>
                </a:solidFill>
                <a:ea typeface="Calibri" panose="020F0502020204030204" pitchFamily="34" charset="0"/>
              </a:rPr>
              <a:t>wzmacniany „prostymi” środkami finansowymi …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4B18EFA4-C3E2-43FF-8208-13587486E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015" y="388836"/>
            <a:ext cx="6953942" cy="5910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399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5D17381F-7F81-4A7B-AC7D-B73FD25B0DF8}"/>
              </a:ext>
            </a:extLst>
          </p:cNvPr>
          <p:cNvSpPr/>
          <p:nvPr/>
        </p:nvSpPr>
        <p:spPr>
          <a:xfrm>
            <a:off x="995613" y="2483635"/>
            <a:ext cx="493479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200" dirty="0">
                <a:solidFill>
                  <a:srgbClr val="000000"/>
                </a:solidFill>
                <a:ea typeface="Times New Roman" panose="02020603050405020304" pitchFamily="18" charset="0"/>
              </a:rPr>
              <a:t>Na polskiej wsi odnotowano nie tylko malejącą dynamikę liczby ludności, ale także </a:t>
            </a:r>
            <a:r>
              <a:rPr lang="pl-PL" sz="3200" b="1" dirty="0">
                <a:solidFill>
                  <a:srgbClr val="000000"/>
                </a:solidFill>
                <a:ea typeface="Times New Roman" panose="02020603050405020304" pitchFamily="18" charset="0"/>
              </a:rPr>
              <a:t>głęboką zmianę struktury wiekowej. </a:t>
            </a:r>
            <a:br>
              <a:rPr lang="pl-PL" sz="3200" b="1" dirty="0">
                <a:solidFill>
                  <a:srgbClr val="000000"/>
                </a:solidFill>
                <a:ea typeface="Times New Roman" panose="02020603050405020304" pitchFamily="18" charset="0"/>
              </a:rPr>
            </a:br>
            <a:endParaRPr lang="pl-PL" sz="3200" b="1" dirty="0">
              <a:solidFill>
                <a:srgbClr val="000000"/>
              </a:solidFill>
              <a:ea typeface="Times New Roman" panose="02020603050405020304" pitchFamily="18" charset="0"/>
            </a:endParaRPr>
          </a:p>
        </p:txBody>
      </p:sp>
      <p:sp>
        <p:nvSpPr>
          <p:cNvPr id="5" name="pole tekstowe 5">
            <a:extLst>
              <a:ext uri="{FF2B5EF4-FFF2-40B4-BE49-F238E27FC236}">
                <a16:creationId xmlns:a16="http://schemas.microsoft.com/office/drawing/2014/main" id="{8F2FB7F3-566A-410E-BD55-FFCE57016C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2551" y="908898"/>
            <a:ext cx="3133836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2600" dirty="0">
                <a:solidFill>
                  <a:schemeClr val="bg1"/>
                </a:solidFill>
              </a:rPr>
              <a:t>Gminy, w których </a:t>
            </a:r>
            <a:r>
              <a:rPr lang="pl-PL" altLang="pl-PL" sz="2600" b="1" dirty="0">
                <a:solidFill>
                  <a:schemeClr val="bg1"/>
                </a:solidFill>
              </a:rPr>
              <a:t>odsetek osób powyżej 65 roku życia będzie w przedziale od 20-38% 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A73A00B9-E4E7-47D2-B1CE-2E864BC690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9089" y="0"/>
            <a:ext cx="4598377" cy="684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691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BB030171-59EA-4F19-9DCE-CE14DD0A3FA5}"/>
              </a:ext>
            </a:extLst>
          </p:cNvPr>
          <p:cNvSpPr/>
          <p:nvPr/>
        </p:nvSpPr>
        <p:spPr>
          <a:xfrm>
            <a:off x="48356" y="1059402"/>
            <a:ext cx="120938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rgbClr val="000000"/>
                </a:solidFill>
                <a:ea typeface="Times New Roman" panose="02020603050405020304" pitchFamily="18" charset="0"/>
              </a:rPr>
              <a:t>zmniejszała się odmienność mieszkańców wsi </a:t>
            </a:r>
            <a:br>
              <a:rPr lang="pl-PL" sz="2400" b="1" dirty="0">
                <a:solidFill>
                  <a:srgbClr val="000000"/>
                </a:solidFill>
                <a:ea typeface="Times New Roman" panose="02020603050405020304" pitchFamily="18" charset="0"/>
              </a:rPr>
            </a:br>
            <a:r>
              <a:rPr lang="pl-PL" sz="2400" b="1" dirty="0">
                <a:solidFill>
                  <a:srgbClr val="000000"/>
                </a:solidFill>
                <a:ea typeface="Times New Roman" panose="02020603050405020304" pitchFamily="18" charset="0"/>
              </a:rPr>
              <a:t>zbliżanie postaw i stylu życia oraz sytuacji materialnej do mieszkańców miast.</a:t>
            </a:r>
            <a:endParaRPr lang="pl-PL" sz="2400" b="1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24EA3D4B-C3A3-4F10-8479-34D13AD837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08" b="19231"/>
          <a:stretch/>
        </p:blipFill>
        <p:spPr>
          <a:xfrm>
            <a:off x="2239021" y="2000250"/>
            <a:ext cx="8042117" cy="4299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154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0"/>
          <p:cNvSpPr/>
          <p:nvPr/>
        </p:nvSpPr>
        <p:spPr>
          <a:xfrm>
            <a:off x="420565" y="2741662"/>
            <a:ext cx="11210193" cy="40336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7175" dist="114300" dir="8940000" algn="bl" rotWithShape="0">
              <a:srgbClr val="000000">
                <a:alpha val="22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19" name="Google Shape;219;p20"/>
          <p:cNvSpPr txBox="1"/>
          <p:nvPr/>
        </p:nvSpPr>
        <p:spPr>
          <a:xfrm>
            <a:off x="528326" y="650246"/>
            <a:ext cx="4012902" cy="1237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pl-PL" sz="2800" b="1" dirty="0">
                <a:ea typeface="Poppins"/>
                <a:cs typeface="Poppins"/>
                <a:sym typeface="Poppins"/>
              </a:rPr>
              <a:t>Sytuacja osób starszych w Polsce w 2023 r. </a:t>
            </a:r>
          </a:p>
        </p:txBody>
      </p:sp>
      <p:pic>
        <p:nvPicPr>
          <p:cNvPr id="220" name="Google Shape;22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256553" flipH="1">
            <a:off x="2386840" y="121288"/>
            <a:ext cx="181897" cy="3588636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0"/>
          <p:cNvSpPr txBox="1"/>
          <p:nvPr/>
        </p:nvSpPr>
        <p:spPr>
          <a:xfrm>
            <a:off x="5233027" y="3787806"/>
            <a:ext cx="1870400" cy="1777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06999"/>
              </a:lnSpc>
            </a:pPr>
            <a:r>
              <a:rPr lang="pl-PL" sz="1500" dirty="0">
                <a:solidFill>
                  <a:srgbClr val="000536"/>
                </a:solidFill>
              </a:rPr>
              <a:t>w 2023 roku z Internetu korzystało </a:t>
            </a:r>
            <a:r>
              <a:rPr lang="pl-PL" b="1" dirty="0">
                <a:solidFill>
                  <a:srgbClr val="000536"/>
                </a:solidFill>
              </a:rPr>
              <a:t>61,9%</a:t>
            </a:r>
            <a:r>
              <a:rPr lang="pl-PL" dirty="0">
                <a:solidFill>
                  <a:srgbClr val="000536"/>
                </a:solidFill>
              </a:rPr>
              <a:t> </a:t>
            </a:r>
            <a:r>
              <a:rPr lang="pl-PL" sz="1500" dirty="0">
                <a:solidFill>
                  <a:srgbClr val="000536"/>
                </a:solidFill>
              </a:rPr>
              <a:t>osób w wieku 60–74 lata. </a:t>
            </a:r>
            <a:br>
              <a:rPr lang="pl-PL" sz="1500" dirty="0">
                <a:solidFill>
                  <a:srgbClr val="000536"/>
                </a:solidFill>
              </a:rPr>
            </a:br>
            <a:r>
              <a:rPr lang="pl-PL" sz="1500" dirty="0">
                <a:solidFill>
                  <a:srgbClr val="000536"/>
                </a:solidFill>
              </a:rPr>
              <a:t>Używały smartfonów </a:t>
            </a:r>
            <a:br>
              <a:rPr lang="pl-PL" sz="1500" dirty="0">
                <a:solidFill>
                  <a:srgbClr val="000536"/>
                </a:solidFill>
              </a:rPr>
            </a:br>
            <a:r>
              <a:rPr lang="pl-PL" sz="1500" dirty="0">
                <a:solidFill>
                  <a:srgbClr val="000536"/>
                </a:solidFill>
              </a:rPr>
              <a:t>i laptopów</a:t>
            </a:r>
            <a:r>
              <a:rPr lang="pl-PL" sz="1500" dirty="0">
                <a:solidFill>
                  <a:srgbClr val="0D0D53"/>
                </a:solidFill>
              </a:rPr>
              <a:t>.</a:t>
            </a:r>
            <a:endParaRPr sz="1500" dirty="0">
              <a:solidFill>
                <a:srgbClr val="0D0D53"/>
              </a:solidFill>
              <a:sym typeface="Poppins"/>
            </a:endParaRPr>
          </a:p>
        </p:txBody>
      </p:sp>
      <p:pic>
        <p:nvPicPr>
          <p:cNvPr id="225" name="Google Shape;22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57474" y="3213578"/>
            <a:ext cx="506900" cy="50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120993" y="3249116"/>
            <a:ext cx="506900" cy="50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02687" y="4199776"/>
            <a:ext cx="506900" cy="5069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228" name="Google Shape;228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34711" y="4302446"/>
            <a:ext cx="506900" cy="50690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0"/>
          <p:cNvSpPr txBox="1"/>
          <p:nvPr/>
        </p:nvSpPr>
        <p:spPr>
          <a:xfrm>
            <a:off x="7629818" y="4863251"/>
            <a:ext cx="2089200" cy="1283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06999"/>
              </a:lnSpc>
            </a:pPr>
            <a:r>
              <a:rPr lang="pl-PL" sz="1500" dirty="0">
                <a:solidFill>
                  <a:srgbClr val="0D0D53"/>
                </a:solidFill>
              </a:rPr>
              <a:t>udział kobiet w zbiorowości osób starszych w 2023 r. wyniósł </a:t>
            </a:r>
            <a:r>
              <a:rPr lang="pl-PL" b="1" dirty="0">
                <a:solidFill>
                  <a:srgbClr val="0D0D53"/>
                </a:solidFill>
              </a:rPr>
              <a:t>58,1%</a:t>
            </a:r>
            <a:endParaRPr b="1" dirty="0">
              <a:solidFill>
                <a:srgbClr val="0D0D53"/>
              </a:solidFill>
              <a:sym typeface="Poppins"/>
            </a:endParaRPr>
          </a:p>
        </p:txBody>
      </p:sp>
      <p:sp>
        <p:nvSpPr>
          <p:cNvPr id="233" name="Google Shape;233;p20"/>
          <p:cNvSpPr txBox="1"/>
          <p:nvPr/>
        </p:nvSpPr>
        <p:spPr>
          <a:xfrm>
            <a:off x="2913153" y="4758462"/>
            <a:ext cx="1995705" cy="1908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pl-PL" sz="1500" dirty="0">
                <a:solidFill>
                  <a:srgbClr val="000536"/>
                </a:solidFill>
              </a:rPr>
              <a:t>grupie wieku 60–64 lata odsetek osób angażujących się w zdobywanie wiedzy osiągnął </a:t>
            </a:r>
            <a:r>
              <a:rPr lang="pl-PL" b="1" dirty="0">
                <a:solidFill>
                  <a:srgbClr val="000536"/>
                </a:solidFill>
              </a:rPr>
              <a:t>33,9%, </a:t>
            </a:r>
            <a:br>
              <a:rPr lang="pl-PL" sz="1500" dirty="0">
                <a:solidFill>
                  <a:srgbClr val="000536"/>
                </a:solidFill>
              </a:rPr>
            </a:br>
            <a:r>
              <a:rPr lang="pl-PL" sz="1500" dirty="0">
                <a:solidFill>
                  <a:srgbClr val="000536"/>
                </a:solidFill>
              </a:rPr>
              <a:t>a w grupie 65–69 lat  29,6%</a:t>
            </a:r>
            <a:endParaRPr sz="1500" dirty="0">
              <a:solidFill>
                <a:srgbClr val="000536"/>
              </a:solidFill>
              <a:sym typeface="Poppins"/>
            </a:endParaRPr>
          </a:p>
        </p:txBody>
      </p:sp>
      <p:pic>
        <p:nvPicPr>
          <p:cNvPr id="234" name="Google Shape;234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30386" y="3226587"/>
            <a:ext cx="522841" cy="5069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0"/>
          <p:cNvSpPr txBox="1"/>
          <p:nvPr/>
        </p:nvSpPr>
        <p:spPr>
          <a:xfrm>
            <a:off x="9568991" y="3843548"/>
            <a:ext cx="1870400" cy="1610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pl-PL" sz="1500" dirty="0">
                <a:solidFill>
                  <a:srgbClr val="000536"/>
                </a:solidFill>
              </a:rPr>
              <a:t>w 2023 r. 7,9 mln </a:t>
            </a:r>
            <a:br>
              <a:rPr lang="pl-PL" sz="1500" dirty="0">
                <a:solidFill>
                  <a:srgbClr val="000536"/>
                </a:solidFill>
              </a:rPr>
            </a:br>
            <a:r>
              <a:rPr lang="pl-PL" sz="1500" dirty="0">
                <a:solidFill>
                  <a:srgbClr val="000536"/>
                </a:solidFill>
              </a:rPr>
              <a:t>(tj. </a:t>
            </a:r>
            <a:r>
              <a:rPr lang="pl-PL" b="1" dirty="0">
                <a:solidFill>
                  <a:srgbClr val="000536"/>
                </a:solidFill>
              </a:rPr>
              <a:t>84,6%</a:t>
            </a:r>
            <a:r>
              <a:rPr lang="pl-PL" sz="1500" dirty="0">
                <a:solidFill>
                  <a:srgbClr val="000536"/>
                </a:solidFill>
              </a:rPr>
              <a:t>) osób w wieku 60–89 lat było biernych zawodowo</a:t>
            </a:r>
          </a:p>
          <a:p>
            <a:endParaRPr lang="en-GB" sz="1500" dirty="0">
              <a:sym typeface="Poppins"/>
            </a:endParaRPr>
          </a:p>
          <a:p>
            <a:pPr marL="228594" indent="-228594">
              <a:buFontTx/>
              <a:buChar char="-"/>
            </a:pPr>
            <a:endParaRPr sz="1067"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7" name="Google Shape;237;p20"/>
          <p:cNvSpPr txBox="1"/>
          <p:nvPr/>
        </p:nvSpPr>
        <p:spPr>
          <a:xfrm>
            <a:off x="993608" y="3741061"/>
            <a:ext cx="1875403" cy="1692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pl-PL" sz="1500" dirty="0">
                <a:solidFill>
                  <a:srgbClr val="0D0D53"/>
                </a:solidFill>
              </a:rPr>
              <a:t>65–69 lat </a:t>
            </a:r>
            <a:br>
              <a:rPr lang="pl-PL" sz="1500" dirty="0">
                <a:solidFill>
                  <a:srgbClr val="0D0D53"/>
                </a:solidFill>
              </a:rPr>
            </a:br>
            <a:r>
              <a:rPr lang="pl-PL" sz="1500" dirty="0">
                <a:solidFill>
                  <a:srgbClr val="0D0D53"/>
                </a:solidFill>
              </a:rPr>
              <a:t>udział w ogólnej liczbie osób starszych wyniósł </a:t>
            </a:r>
            <a:r>
              <a:rPr lang="pl-PL" b="1" dirty="0">
                <a:solidFill>
                  <a:srgbClr val="0D0D53"/>
                </a:solidFill>
              </a:rPr>
              <a:t>25,5%</a:t>
            </a:r>
          </a:p>
          <a:p>
            <a:endParaRPr lang="pl-PL" sz="1600" b="1" dirty="0">
              <a:sym typeface="Poppins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15799901-BCE6-4EE0-894F-FB53D3B8AB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20531" y="1205403"/>
            <a:ext cx="1083620" cy="601211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432A0B52-68E6-407D-85CA-8D7B6D94330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582" y="57950"/>
            <a:ext cx="3675537" cy="367553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34B13A9D-30CC-4966-935B-913EEAEB2E6D}"/>
              </a:ext>
            </a:extLst>
          </p:cNvPr>
          <p:cNvSpPr/>
          <p:nvPr/>
        </p:nvSpPr>
        <p:spPr>
          <a:xfrm>
            <a:off x="0" y="484383"/>
            <a:ext cx="120938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rgbClr val="000000"/>
                </a:solidFill>
                <a:ea typeface="Times New Roman" panose="02020603050405020304" pitchFamily="18" charset="0"/>
              </a:rPr>
              <a:t>uzależnienie cyfrowe </a:t>
            </a:r>
            <a:br>
              <a:rPr lang="pl-PL" sz="2400" b="1" dirty="0">
                <a:solidFill>
                  <a:srgbClr val="000000"/>
                </a:solidFill>
                <a:ea typeface="Times New Roman" panose="02020603050405020304" pitchFamily="18" charset="0"/>
              </a:rPr>
            </a:br>
            <a:br>
              <a:rPr lang="pl-PL" sz="2400" b="1" dirty="0">
                <a:solidFill>
                  <a:srgbClr val="000000"/>
                </a:solidFill>
                <a:ea typeface="Times New Roman" panose="02020603050405020304" pitchFamily="18" charset="0"/>
              </a:rPr>
            </a:br>
            <a:r>
              <a:rPr lang="pl-PL" sz="2400" b="1" dirty="0"/>
              <a:t>możliwość nauki wszystkiego i dostęp do wiedzy bez wysokiego progu wejścia</a:t>
            </a:r>
          </a:p>
          <a:p>
            <a:pPr algn="ctr"/>
            <a:endParaRPr lang="pl-PL" sz="2400" b="1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FAE5D029-6C13-4BD6-9387-04668E883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700" y="1732156"/>
            <a:ext cx="7086600" cy="460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3540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A5A7CAE4-C976-4BC1-9FA3-B7E03A17E9EB}"/>
              </a:ext>
            </a:extLst>
          </p:cNvPr>
          <p:cNvSpPr/>
          <p:nvPr/>
        </p:nvSpPr>
        <p:spPr>
          <a:xfrm>
            <a:off x="1047749" y="1520959"/>
            <a:ext cx="457053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>
                <a:solidFill>
                  <a:srgbClr val="000000"/>
                </a:solidFill>
                <a:ea typeface="Calibri" panose="020F0502020204030204" pitchFamily="34" charset="0"/>
              </a:rPr>
              <a:t>Według danych Eurostatu</a:t>
            </a:r>
            <a:br>
              <a:rPr lang="pl-PL" sz="2800" dirty="0">
                <a:solidFill>
                  <a:srgbClr val="000000"/>
                </a:solidFill>
                <a:ea typeface="Calibri" panose="020F0502020204030204" pitchFamily="34" charset="0"/>
              </a:rPr>
            </a:br>
            <a:r>
              <a:rPr lang="pl-PL" sz="2800" dirty="0">
                <a:solidFill>
                  <a:srgbClr val="000000"/>
                </a:solidFill>
                <a:ea typeface="Calibri" panose="020F0502020204030204" pitchFamily="34" charset="0"/>
              </a:rPr>
              <a:t>w Polsce odnotowano ponad </a:t>
            </a:r>
            <a:r>
              <a:rPr lang="pl-PL" sz="2800" b="1" dirty="0">
                <a:solidFill>
                  <a:srgbClr val="000000"/>
                </a:solidFill>
                <a:ea typeface="Calibri" panose="020F0502020204030204" pitchFamily="34" charset="0"/>
              </a:rPr>
              <a:t>20% wzrost liczby mikroprzedsiębiorstw na obszarach wiejskich</a:t>
            </a:r>
            <a:r>
              <a:rPr lang="pl-PL" sz="2800" dirty="0">
                <a:solidFill>
                  <a:srgbClr val="000000"/>
                </a:solidFill>
                <a:ea typeface="Calibri" panose="020F0502020204030204" pitchFamily="34" charset="0"/>
              </a:rPr>
              <a:t>, </a:t>
            </a:r>
            <a:br>
              <a:rPr lang="pl-PL" sz="2800" dirty="0">
                <a:solidFill>
                  <a:srgbClr val="000000"/>
                </a:solidFill>
                <a:ea typeface="Calibri" panose="020F0502020204030204" pitchFamily="34" charset="0"/>
              </a:rPr>
            </a:br>
            <a:r>
              <a:rPr lang="pl-PL" sz="2800" dirty="0">
                <a:solidFill>
                  <a:srgbClr val="000000"/>
                </a:solidFill>
                <a:ea typeface="Calibri" panose="020F0502020204030204" pitchFamily="34" charset="0"/>
              </a:rPr>
              <a:t>co świadczy o ożywieniu przedsiębiorczości i aktywności gospodarczej. </a:t>
            </a:r>
            <a:endParaRPr lang="pl-PL" sz="2800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19D039B-8BC7-461E-AD0D-B934058F72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4758" y="374404"/>
            <a:ext cx="6038851" cy="603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640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583DC157-4C22-4EB4-A6BC-971D6C670C4C}"/>
              </a:ext>
            </a:extLst>
          </p:cNvPr>
          <p:cNvSpPr/>
          <p:nvPr/>
        </p:nvSpPr>
        <p:spPr>
          <a:xfrm>
            <a:off x="6187888" y="4664252"/>
            <a:ext cx="51039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2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„rola wyborcy wiejskiego była znacząca i taka raczej pozostanie”</a:t>
            </a:r>
            <a:r>
              <a:rPr lang="pl-PL" sz="3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  </a:t>
            </a:r>
            <a:endParaRPr lang="pl-PL" sz="3200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3F65FF26-888B-4D87-AA0B-7FBF0CBFB3AE}"/>
              </a:ext>
            </a:extLst>
          </p:cNvPr>
          <p:cNvSpPr/>
          <p:nvPr/>
        </p:nvSpPr>
        <p:spPr>
          <a:xfrm>
            <a:off x="6187888" y="864554"/>
            <a:ext cx="5184962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>
                <a:solidFill>
                  <a:srgbClr val="1D1E1E"/>
                </a:solidFill>
                <a:latin typeface="Lexend"/>
              </a:rPr>
              <a:t>Ponad 80% polskiego społeczeństwa uważa, że politycy i polityczki powinni częściej zasięgać opinii ludzi przy podejmowaniu ważnych decyzji</a:t>
            </a:r>
            <a:r>
              <a:rPr lang="pl-PL" sz="2000" b="1" dirty="0">
                <a:solidFill>
                  <a:srgbClr val="1D1E1E"/>
                </a:solidFill>
                <a:latin typeface="Lexend"/>
              </a:rPr>
              <a:t>, </a:t>
            </a:r>
            <a:r>
              <a:rPr lang="pl-PL" sz="2000" dirty="0">
                <a:solidFill>
                  <a:srgbClr val="1D1E1E"/>
                </a:solidFill>
                <a:latin typeface="Lexend"/>
              </a:rPr>
              <a:t>ale trzeba zmienić zasady rozmowy – wynika z badania przeprowadzonego przez IPSOS dla </a:t>
            </a:r>
            <a:r>
              <a:rPr lang="pl-PL" sz="2000" dirty="0" err="1">
                <a:solidFill>
                  <a:srgbClr val="1D1E1E"/>
                </a:solidFill>
                <a:latin typeface="Lexend"/>
              </a:rPr>
              <a:t>More</a:t>
            </a:r>
            <a:r>
              <a:rPr lang="pl-PL" sz="2000" dirty="0">
                <a:solidFill>
                  <a:srgbClr val="1D1E1E"/>
                </a:solidFill>
                <a:latin typeface="Lexend"/>
              </a:rPr>
              <a:t> in </a:t>
            </a:r>
            <a:r>
              <a:rPr lang="pl-PL" sz="2000" dirty="0" err="1">
                <a:solidFill>
                  <a:srgbClr val="1D1E1E"/>
                </a:solidFill>
                <a:latin typeface="Lexend"/>
              </a:rPr>
              <a:t>Common</a:t>
            </a:r>
            <a:r>
              <a:rPr lang="pl-PL" sz="2000" dirty="0">
                <a:solidFill>
                  <a:srgbClr val="1D1E1E"/>
                </a:solidFill>
                <a:latin typeface="Lexend"/>
              </a:rPr>
              <a:t> i Fundacji Stocznia.</a:t>
            </a:r>
            <a:endParaRPr lang="pl-PL" sz="2000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8BEC1D15-18E6-4219-9E08-99D0C8404A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82" y="566004"/>
            <a:ext cx="4314825" cy="608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8849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F082A070-65C0-4267-9A64-9AA35F4576A9}"/>
              </a:ext>
            </a:extLst>
          </p:cNvPr>
          <p:cNvSpPr/>
          <p:nvPr/>
        </p:nvSpPr>
        <p:spPr>
          <a:xfrm>
            <a:off x="1" y="38020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b="1" dirty="0">
                <a:solidFill>
                  <a:srgbClr val="000000"/>
                </a:solidFill>
                <a:ea typeface="Calibri" panose="020F0502020204030204" pitchFamily="34" charset="0"/>
              </a:rPr>
              <a:t>Średnia wielkość gospodarstwa w 2020 r. to tylko 11,3 ha.</a:t>
            </a:r>
            <a:endParaRPr lang="pl-PL" sz="2800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F20907F-33FA-43E1-9F20-84389F6C2949}"/>
              </a:ext>
            </a:extLst>
          </p:cNvPr>
          <p:cNvSpPr/>
          <p:nvPr/>
        </p:nvSpPr>
        <p:spPr>
          <a:xfrm>
            <a:off x="0" y="5852776"/>
            <a:ext cx="121509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dirty="0"/>
              <a:t>spada opłacalność i rośnie „nieuczciwa” konkurencja</a:t>
            </a:r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1CAAEC59-1FCF-4118-A54B-ADB69CB0F7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604" y="1275243"/>
            <a:ext cx="6647753" cy="4505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1953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4DA8F654-B0EC-4673-A394-DCD2C15B93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411" y="1208942"/>
            <a:ext cx="9270931" cy="5153092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5402D64C-344E-481C-9617-6BC7A6C16D3A}"/>
              </a:ext>
            </a:extLst>
          </p:cNvPr>
          <p:cNvSpPr/>
          <p:nvPr/>
        </p:nvSpPr>
        <p:spPr>
          <a:xfrm>
            <a:off x="558052" y="778309"/>
            <a:ext cx="1143905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b="1" dirty="0"/>
              <a:t>Produkcja towarowa rolnictwa </a:t>
            </a:r>
            <a:r>
              <a:rPr lang="pl-PL" sz="2800" dirty="0"/>
              <a:t>od 2004 r. zwiększała się średniorocznie o 2,34%. Sprawiło to, że </a:t>
            </a:r>
            <a:r>
              <a:rPr lang="pl-PL" sz="2800" b="1" dirty="0"/>
              <a:t>w 2022 r. była o 35% wyższa</a:t>
            </a:r>
            <a:r>
              <a:rPr lang="pl-PL" sz="2800" dirty="0"/>
              <a:t> </a:t>
            </a:r>
            <a:r>
              <a:rPr lang="pl-PL" sz="2800" b="1" dirty="0"/>
              <a:t>niż na początku 2004</a:t>
            </a:r>
            <a:r>
              <a:rPr lang="pl-PL" sz="2800" dirty="0"/>
              <a:t>.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F20907F-33FA-43E1-9F20-84389F6C2949}"/>
              </a:ext>
            </a:extLst>
          </p:cNvPr>
          <p:cNvSpPr/>
          <p:nvPr/>
        </p:nvSpPr>
        <p:spPr>
          <a:xfrm>
            <a:off x="3251688" y="6238223"/>
            <a:ext cx="69180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Inkubatory przetwórstwa lokalnego produktów rolnych.</a:t>
            </a:r>
          </a:p>
        </p:txBody>
      </p:sp>
    </p:spTree>
    <p:extLst>
      <p:ext uri="{BB962C8B-B14F-4D97-AF65-F5344CB8AC3E}">
        <p14:creationId xmlns:p14="http://schemas.microsoft.com/office/powerpoint/2010/main" val="39276602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F33AB0BD-2930-4786-8675-7ED9762EDC0B}"/>
              </a:ext>
            </a:extLst>
          </p:cNvPr>
          <p:cNvSpPr/>
          <p:nvPr/>
        </p:nvSpPr>
        <p:spPr>
          <a:xfrm>
            <a:off x="8414239" y="2625190"/>
            <a:ext cx="69180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600" b="1" dirty="0">
                <a:solidFill>
                  <a:srgbClr val="000000"/>
                </a:solidFill>
                <a:ea typeface="Calibri" panose="020F0502020204030204" pitchFamily="34" charset="0"/>
              </a:rPr>
              <a:t>występowanie </a:t>
            </a:r>
            <a:br>
              <a:rPr lang="pl-PL" sz="3600" b="1" dirty="0">
                <a:solidFill>
                  <a:srgbClr val="000000"/>
                </a:solidFill>
                <a:ea typeface="Calibri" panose="020F0502020204030204" pitchFamily="34" charset="0"/>
              </a:rPr>
            </a:br>
            <a:r>
              <a:rPr lang="pl-PL" sz="3600" b="1" dirty="0">
                <a:solidFill>
                  <a:srgbClr val="000000"/>
                </a:solidFill>
                <a:ea typeface="Calibri" panose="020F0502020204030204" pitchFamily="34" charset="0"/>
              </a:rPr>
              <a:t>suszy rolniczej 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A3BF5F34-FD86-4395-816D-100B66A4DE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473" y="921008"/>
            <a:ext cx="6438242" cy="478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9063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F33AB0BD-2930-4786-8675-7ED9762EDC0B}"/>
              </a:ext>
            </a:extLst>
          </p:cNvPr>
          <p:cNvSpPr/>
          <p:nvPr/>
        </p:nvSpPr>
        <p:spPr>
          <a:xfrm>
            <a:off x="8612067" y="2877726"/>
            <a:ext cx="69180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600" b="1" dirty="0">
                <a:solidFill>
                  <a:srgbClr val="000000"/>
                </a:solidFill>
                <a:ea typeface="Calibri" panose="020F0502020204030204" pitchFamily="34" charset="0"/>
              </a:rPr>
              <a:t>powstają</a:t>
            </a:r>
            <a:br>
              <a:rPr lang="pl-PL" sz="3600" b="1" dirty="0">
                <a:solidFill>
                  <a:srgbClr val="000000"/>
                </a:solidFill>
                <a:ea typeface="Calibri" panose="020F0502020204030204" pitchFamily="34" charset="0"/>
              </a:rPr>
            </a:br>
            <a:r>
              <a:rPr lang="pl-PL" sz="3600" b="1" dirty="0">
                <a:solidFill>
                  <a:srgbClr val="000000"/>
                </a:solidFill>
                <a:ea typeface="Calibri" panose="020F0502020204030204" pitchFamily="34" charset="0"/>
              </a:rPr>
              <a:t>Spółki Wodne!</a:t>
            </a:r>
            <a:endParaRPr lang="pl-PL" sz="3600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DE35831-374C-4399-AE39-9961E72A05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884" y="272562"/>
            <a:ext cx="6101861" cy="6101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9629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3EA4901E-CFEF-4AAF-A8D5-1AC64491CA41}"/>
              </a:ext>
            </a:extLst>
          </p:cNvPr>
          <p:cNvSpPr/>
          <p:nvPr/>
        </p:nvSpPr>
        <p:spPr>
          <a:xfrm>
            <a:off x="1500554" y="424181"/>
            <a:ext cx="100349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pl-PL" sz="3600" b="1" dirty="0"/>
              <a:t>możemy wdrażać innowacje społeczne na wsi,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F8FCFFC-C3A9-45A0-91CB-4CD314C31A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847" y="1103434"/>
            <a:ext cx="7020656" cy="526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8677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E17892A-6448-44F5-8080-2AF92BB174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971" y="1786559"/>
            <a:ext cx="6967675" cy="4621891"/>
          </a:xfrm>
          <a:prstGeom prst="rect">
            <a:avLst/>
          </a:prstGeom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081F3CAD-BD2C-4489-9D08-94394F46F2B8}"/>
              </a:ext>
            </a:extLst>
          </p:cNvPr>
          <p:cNvSpPr/>
          <p:nvPr/>
        </p:nvSpPr>
        <p:spPr>
          <a:xfrm>
            <a:off x="3520587" y="689002"/>
            <a:ext cx="51508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pl-PL" sz="3600" b="1" dirty="0"/>
              <a:t>…i to bez żadnego ale ;) </a:t>
            </a:r>
          </a:p>
          <a:p>
            <a:pPr fontAlgn="base"/>
            <a:endParaRPr lang="pl-PL" sz="3600" b="1" dirty="0"/>
          </a:p>
        </p:txBody>
      </p:sp>
    </p:spTree>
    <p:extLst>
      <p:ext uri="{BB962C8B-B14F-4D97-AF65-F5344CB8AC3E}">
        <p14:creationId xmlns:p14="http://schemas.microsoft.com/office/powerpoint/2010/main" val="34809986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28DA28DC-2142-4AD7-B64A-94F48ECF40E8}"/>
              </a:ext>
            </a:extLst>
          </p:cNvPr>
          <p:cNvSpPr/>
          <p:nvPr/>
        </p:nvSpPr>
        <p:spPr>
          <a:xfrm>
            <a:off x="925705" y="1161928"/>
            <a:ext cx="41567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3600" b="1" dirty="0">
                <a:solidFill>
                  <a:srgbClr val="1B1B1A"/>
                </a:solidFill>
              </a:rPr>
              <a:t>patrzeć w przyszłość </a:t>
            </a:r>
            <a:endParaRPr lang="pl-PL" sz="3600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3D5F3D6C-B9D9-495B-88CC-E512A8543283}"/>
              </a:ext>
            </a:extLst>
          </p:cNvPr>
          <p:cNvSpPr/>
          <p:nvPr/>
        </p:nvSpPr>
        <p:spPr>
          <a:xfrm>
            <a:off x="771839" y="6019378"/>
            <a:ext cx="60276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000" dirty="0">
                <a:solidFill>
                  <a:srgbClr val="1B1B1A"/>
                </a:solidFill>
              </a:rPr>
              <a:t>zrozumieć, co muszę zrobić, by zrealizować swój pomysł </a:t>
            </a:r>
            <a:endParaRPr lang="pl-PL" sz="2000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726E6C01-82ED-485C-BDAE-407DA75529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7513" y="1808258"/>
            <a:ext cx="5776546" cy="405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9600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11E0B4FD-E687-4E51-A998-05F683254276}"/>
              </a:ext>
            </a:extLst>
          </p:cNvPr>
          <p:cNvSpPr/>
          <p:nvPr/>
        </p:nvSpPr>
        <p:spPr>
          <a:xfrm>
            <a:off x="969438" y="931957"/>
            <a:ext cx="44028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3600" b="1" dirty="0">
                <a:solidFill>
                  <a:srgbClr val="1B1B1A"/>
                </a:solidFill>
              </a:rPr>
              <a:t>opracować jasny plan 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D474F4DB-553E-4E40-8CB2-87EDF67D97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614" y="1793631"/>
            <a:ext cx="7663185" cy="4497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9020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C6E0928F-8B9F-456B-A6F0-E7A0AA07BF9E}"/>
              </a:ext>
            </a:extLst>
          </p:cNvPr>
          <p:cNvSpPr/>
          <p:nvPr/>
        </p:nvSpPr>
        <p:spPr>
          <a:xfrm>
            <a:off x="807709" y="830846"/>
            <a:ext cx="62711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3600" b="1" dirty="0">
                <a:solidFill>
                  <a:srgbClr val="1B1B1A"/>
                </a:solidFill>
              </a:rPr>
              <a:t>doprecyzować swoje priorytety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762B792A-C4EB-4851-8C69-59695F5F25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279" y="1747500"/>
            <a:ext cx="6727581" cy="455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1807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28F441C2-6DCA-4EE2-830D-EF4EA58E4355}"/>
              </a:ext>
            </a:extLst>
          </p:cNvPr>
          <p:cNvSpPr/>
          <p:nvPr/>
        </p:nvSpPr>
        <p:spPr>
          <a:xfrm>
            <a:off x="719786" y="962730"/>
            <a:ext cx="43121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3600" b="1" dirty="0">
                <a:solidFill>
                  <a:srgbClr val="1B1B1A"/>
                </a:solidFill>
              </a:rPr>
              <a:t>zbierać opinie innych 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436236FF-D246-48C8-87FF-CE41943E5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1404" y="1736689"/>
            <a:ext cx="6595696" cy="449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7488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CB56F671-61FE-41A7-B4A1-3E7776DF5819}"/>
              </a:ext>
            </a:extLst>
          </p:cNvPr>
          <p:cNvSpPr/>
          <p:nvPr/>
        </p:nvSpPr>
        <p:spPr>
          <a:xfrm>
            <a:off x="983234" y="967127"/>
            <a:ext cx="39623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3600" b="1" dirty="0">
                <a:solidFill>
                  <a:srgbClr val="1B1B1A"/>
                </a:solidFill>
              </a:rPr>
              <a:t>testować i ulepszać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70F8986-1884-4BC9-94E7-4A53C94428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789" y="851388"/>
            <a:ext cx="5050815" cy="479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2402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Tekstowe 6">
            <a:extLst>
              <a:ext uri="{FF2B5EF4-FFF2-40B4-BE49-F238E27FC236}">
                <a16:creationId xmlns:a16="http://schemas.microsoft.com/office/drawing/2014/main" id="{ED32F74E-4D0F-CD41-BB33-9D56FC22E764}"/>
              </a:ext>
            </a:extLst>
          </p:cNvPr>
          <p:cNvSpPr txBox="1"/>
          <p:nvPr/>
        </p:nvSpPr>
        <p:spPr>
          <a:xfrm>
            <a:off x="5670420" y="2910465"/>
            <a:ext cx="7465974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l-PL"/>
            </a:defPPr>
            <a:lvl1pPr fontAlgn="base">
              <a:defRPr sz="3600" b="1"/>
            </a:lvl1pPr>
          </a:lstStyle>
          <a:p>
            <a:pPr algn="ctr"/>
            <a:r>
              <a:rPr lang="pl-PL" dirty="0"/>
              <a:t>zróbmy razem </a:t>
            </a:r>
            <a:br>
              <a:rPr lang="pl-PL" dirty="0"/>
            </a:br>
            <a:r>
              <a:rPr lang="pl-PL" dirty="0"/>
              <a:t>coś dobrego</a:t>
            </a:r>
          </a:p>
        </p:txBody>
      </p:sp>
      <p:sp>
        <p:nvSpPr>
          <p:cNvPr id="14" name="PoleTekstowe 6">
            <a:extLst>
              <a:ext uri="{FF2B5EF4-FFF2-40B4-BE49-F238E27FC236}">
                <a16:creationId xmlns:a16="http://schemas.microsoft.com/office/drawing/2014/main" id="{39E905CA-01F4-094B-A4D9-0EDE4492B061}"/>
              </a:ext>
            </a:extLst>
          </p:cNvPr>
          <p:cNvSpPr txBox="1"/>
          <p:nvPr/>
        </p:nvSpPr>
        <p:spPr>
          <a:xfrm>
            <a:off x="4298823" y="5784042"/>
            <a:ext cx="74659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2400" kern="1800" spc="100" dirty="0">
                <a:ea typeface="PT Sans Caption" charset="-52"/>
                <a:cs typeface="PT Sans Caption" charset="-52"/>
              </a:rPr>
              <a:t>Piotr Jaśkiewicz | </a:t>
            </a:r>
            <a:r>
              <a:rPr lang="pl-PL" sz="2400" kern="1800" spc="100" dirty="0" err="1">
                <a:ea typeface="PT Sans Caption" charset="-52"/>
                <a:cs typeface="PT Sans Caption" charset="-52"/>
              </a:rPr>
              <a:t>pj@nds.fund</a:t>
            </a:r>
            <a:endParaRPr lang="pl-PL" sz="2400" kern="1800" spc="100" dirty="0">
              <a:ea typeface="PT Sans Caption" charset="-52"/>
              <a:cs typeface="PT Sans Caption" charset="-52"/>
            </a:endParaRPr>
          </a:p>
          <a:p>
            <a:pPr algn="ctr"/>
            <a:endParaRPr lang="pl-PL" sz="3200" kern="1800" spc="100" dirty="0">
              <a:ea typeface="PT Sans Caption" charset="-52"/>
              <a:cs typeface="PT Sans Caption" charset="-52"/>
            </a:endParaRP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BE469600-D310-423A-9500-B5B8AD424A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439" y="402223"/>
            <a:ext cx="1664768" cy="674864"/>
          </a:xfrm>
          <a:prstGeom prst="rect">
            <a:avLst/>
          </a:prstGeom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081F3CAD-BD2C-4489-9D08-94394F46F2B8}"/>
              </a:ext>
            </a:extLst>
          </p:cNvPr>
          <p:cNvSpPr/>
          <p:nvPr/>
        </p:nvSpPr>
        <p:spPr>
          <a:xfrm>
            <a:off x="1195871" y="5706735"/>
            <a:ext cx="51508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pl-PL" sz="3600" b="1" dirty="0"/>
              <a:t>…i to bez żadnego ale ;)</a:t>
            </a:r>
          </a:p>
          <a:p>
            <a:pPr fontAlgn="base"/>
            <a:endParaRPr lang="pl-PL" sz="3600" b="1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5082392-EE6F-4DA1-923C-DCC973ADB3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227" y="466780"/>
            <a:ext cx="5042388" cy="504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518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9C8C55CF-27D4-B9F6-0805-ABD13C3E33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30563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13004</TotalTime>
  <Words>656</Words>
  <Application>Microsoft Office PowerPoint</Application>
  <PresentationFormat>Panoramiczny</PresentationFormat>
  <Paragraphs>56</Paragraphs>
  <Slides>26</Slides>
  <Notes>4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3</vt:i4>
      </vt:variant>
      <vt:variant>
        <vt:lpstr>Tytuły slajdów</vt:lpstr>
      </vt:variant>
      <vt:variant>
        <vt:i4>26</vt:i4>
      </vt:variant>
    </vt:vector>
  </HeadingPairs>
  <TitlesOfParts>
    <vt:vector size="36" baseType="lpstr">
      <vt:lpstr>Arial</vt:lpstr>
      <vt:lpstr>Calibri</vt:lpstr>
      <vt:lpstr>Calibri Light</vt:lpstr>
      <vt:lpstr>Lexend</vt:lpstr>
      <vt:lpstr>Poppins</vt:lpstr>
      <vt:lpstr>PT Sans Caption</vt:lpstr>
      <vt:lpstr>Times New Roman</vt:lpstr>
      <vt:lpstr>Motyw pakietu Office</vt:lpstr>
      <vt:lpstr>1_Projekt niestandardowy</vt:lpstr>
      <vt:lpstr>Projekt niestandardowy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NDSFUND</dc:creator>
  <cp:lastModifiedBy>Maciej Patynowski</cp:lastModifiedBy>
  <cp:revision>241</cp:revision>
  <dcterms:created xsi:type="dcterms:W3CDTF">2021-02-18T12:31:19Z</dcterms:created>
  <dcterms:modified xsi:type="dcterms:W3CDTF">2025-06-12T08:44:17Z</dcterms:modified>
</cp:coreProperties>
</file>