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3162" r:id="rId3"/>
    <p:sldId id="3164" r:id="rId4"/>
    <p:sldId id="3166" r:id="rId5"/>
    <p:sldId id="3168" r:id="rId6"/>
    <p:sldId id="3170" r:id="rId7"/>
    <p:sldId id="3172" r:id="rId8"/>
    <p:sldId id="3174" r:id="rId9"/>
    <p:sldId id="3179" r:id="rId10"/>
    <p:sldId id="3180" r:id="rId11"/>
    <p:sldId id="3178" r:id="rId12"/>
    <p:sldId id="3175" r:id="rId13"/>
    <p:sldId id="3176" r:id="rId14"/>
    <p:sldId id="3177" r:id="rId15"/>
    <p:sldId id="3182" r:id="rId16"/>
    <p:sldId id="3181" r:id="rId17"/>
    <p:sldId id="3185" r:id="rId18"/>
    <p:sldId id="3186" r:id="rId19"/>
    <p:sldId id="3187" r:id="rId20"/>
    <p:sldId id="3184" r:id="rId21"/>
    <p:sldId id="3188" r:id="rId22"/>
    <p:sldId id="3183" r:id="rId23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FFFFCC"/>
    <a:srgbClr val="008000"/>
    <a:srgbClr val="CCFF66"/>
    <a:srgbClr val="CCFF33"/>
    <a:srgbClr val="0000FF"/>
    <a:srgbClr val="FF3399"/>
    <a:srgbClr val="FFFF00"/>
    <a:srgbClr val="CCFF99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Styl pośredni 3 — Ak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Styl z motywem 1 — Ak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Styl jasny 3 — Ak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03447BB-5D67-496B-8E87-E561075AD55C}" styleName="Styl ciemny 1 — Ak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Styl z motywem 2 — Ak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Styl z motywem 2 — Ak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Styl jasny 3 — Ak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 jasny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Styl pośredni 1 — Ak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083E6E3-FA7D-4D7B-A595-EF9225AFEA82}" styleName="Styl jasny 1 — Ak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yl jasny 1 — Ak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64" autoAdjust="0"/>
    <p:restoredTop sz="94872" autoAdjust="0"/>
  </p:normalViewPr>
  <p:slideViewPr>
    <p:cSldViewPr>
      <p:cViewPr varScale="1">
        <p:scale>
          <a:sx n="115" d="100"/>
          <a:sy n="115" d="100"/>
        </p:scale>
        <p:origin x="140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779" y="-67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5E2DE-A1AA-49EE-AEDD-07DC8CB986B6}" type="datetimeFigureOut">
              <a:rPr lang="pl-PL" smtClean="0"/>
              <a:t>05.06.2025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473BE-6540-4BBD-AE33-24C847369D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26631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16CDD-82ED-426B-A558-CF9D51A95750}" type="datetimeFigureOut">
              <a:rPr lang="pl-PL" smtClean="0"/>
              <a:t>05.06.2025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95B42-47D4-4A1C-8DDD-3EE2087E5E2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043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376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5024" indent="-286548" defTabSz="91376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6190" indent="-229238" defTabSz="91376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4666" indent="-229238" defTabSz="91376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3142" indent="-229238" defTabSz="91376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1618" indent="-229238" defTabSz="91376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0094" indent="-229238" defTabSz="91376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8570" indent="-229238" defTabSz="91376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7047" indent="-229238" defTabSz="91376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37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A584E2-4E97-4678-8851-DE92BB013979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37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9650" y="509588"/>
            <a:ext cx="2865438" cy="214947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2037" y="2659181"/>
            <a:ext cx="8622563" cy="4043457"/>
          </a:xfrm>
          <a:noFill/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5855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95B42-47D4-4A1C-8DDD-3EE2087E5E2D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0294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95B42-47D4-4A1C-8DDD-3EE2087E5E2D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1803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95B42-47D4-4A1C-8DDD-3EE2087E5E2D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7542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95B42-47D4-4A1C-8DDD-3EE2087E5E2D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6107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95B42-47D4-4A1C-8DDD-3EE2087E5E2D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583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156" y="5733256"/>
            <a:ext cx="8478478" cy="1008112"/>
          </a:xfrm>
          <a:prstGeom prst="rect">
            <a:avLst/>
          </a:prstGeom>
        </p:spPr>
      </p:pic>
      <p:sp>
        <p:nvSpPr>
          <p:cNvPr id="12" name="Tytuł 1"/>
          <p:cNvSpPr>
            <a:spLocks noGrp="1"/>
          </p:cNvSpPr>
          <p:nvPr>
            <p:ph type="ctrTitle" hasCustomPrompt="1"/>
          </p:nvPr>
        </p:nvSpPr>
        <p:spPr>
          <a:xfrm>
            <a:off x="685800" y="2492896"/>
            <a:ext cx="7772400" cy="1368152"/>
          </a:xfrm>
        </p:spPr>
        <p:txBody>
          <a:bodyPr>
            <a:normAutofit/>
          </a:bodyPr>
          <a:lstStyle>
            <a:lvl1pPr algn="ctr">
              <a:defRPr/>
            </a:lvl1pPr>
          </a:lstStyle>
          <a:p>
            <a:r>
              <a:rPr lang="pl-PL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-18"/>
                <a:ea typeface="Verdana" panose="020B0604030504040204" pitchFamily="34" charset="0"/>
                <a:cs typeface="Verdana" panose="020B0604030504040204" pitchFamily="34" charset="0"/>
              </a:rPr>
              <a:t>TYTUŁ PREZENTACJI</a:t>
            </a:r>
            <a:endParaRPr lang="pl-PL" sz="3200" dirty="0">
              <a:solidFill>
                <a:schemeClr val="tx1">
                  <a:lumMod val="75000"/>
                  <a:lumOff val="25000"/>
                </a:schemeClr>
              </a:solidFill>
              <a:latin typeface="Tw Cen MT" panose="020B0602020104020603" pitchFamily="34" charset="-18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941168"/>
            <a:ext cx="6400800" cy="1224136"/>
          </a:xfrm>
        </p:spPr>
        <p:txBody>
          <a:bodyPr>
            <a:normAutofit fontScale="92500" lnSpcReduction="10000"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r>
              <a:rPr lang="pl-P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-18"/>
                <a:ea typeface="Verdana" panose="020B0604030504040204" pitchFamily="34" charset="0"/>
                <a:cs typeface="Verdana" panose="020B0604030504040204" pitchFamily="34" charset="0"/>
              </a:rPr>
              <a:t>IMIĘ I NAZWISKO AUTORA</a:t>
            </a:r>
          </a:p>
          <a:p>
            <a:endParaRPr lang="pl-PL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Tw Cen MT" panose="020B0602020104020603" pitchFamily="34" charset="-18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Tw Cen MT" panose="020B0602020104020603" pitchFamily="34" charset="-18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pl-PL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-18"/>
                <a:ea typeface="Verdana" panose="020B0604030504040204" pitchFamily="34" charset="0"/>
                <a:cs typeface="Verdana" panose="020B0604030504040204" pitchFamily="34" charset="0"/>
              </a:rPr>
              <a:t>Miasto, data</a:t>
            </a:r>
          </a:p>
          <a:p>
            <a:endParaRPr lang="pl-PL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Tw Cen MT" panose="020B0602020104020603" pitchFamily="34" charset="-18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" name="Obraz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7286" y="1127389"/>
            <a:ext cx="2249429" cy="1365507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244408" cy="122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10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244408" cy="122988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156" y="5733256"/>
            <a:ext cx="8478478" cy="1008112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2114" y="1556792"/>
            <a:ext cx="3096000" cy="187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616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>
          <a:xfrm>
            <a:off x="6930887" y="6525344"/>
            <a:ext cx="2133600" cy="332656"/>
          </a:xfrm>
          <a:prstGeom prst="rect">
            <a:avLst/>
          </a:prstGeom>
        </p:spPr>
        <p:txBody>
          <a:bodyPr/>
          <a:lstStyle/>
          <a:p>
            <a:pPr algn="r"/>
            <a:fld id="{920C7187-FB7E-408C-9C47-843C5B21F0AD}" type="slidenum">
              <a:rPr lang="pl-PL" sz="1600" smtClean="0"/>
              <a:pPr algn="r"/>
              <a:t>‹#›</a:t>
            </a:fld>
            <a:endParaRPr lang="pl-PL" sz="1600"/>
          </a:p>
        </p:txBody>
      </p:sp>
    </p:spTree>
    <p:extLst>
      <p:ext uri="{BB962C8B-B14F-4D97-AF65-F5344CB8AC3E}">
        <p14:creationId xmlns:p14="http://schemas.microsoft.com/office/powerpoint/2010/main" val="1282587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>
          <a:xfrm>
            <a:off x="6930887" y="6525344"/>
            <a:ext cx="2133600" cy="332656"/>
          </a:xfrm>
          <a:prstGeom prst="rect">
            <a:avLst/>
          </a:prstGeom>
        </p:spPr>
        <p:txBody>
          <a:bodyPr/>
          <a:lstStyle/>
          <a:p>
            <a:pPr algn="r"/>
            <a:fld id="{920C7187-FB7E-408C-9C47-843C5B21F0AD}" type="slidenum">
              <a:rPr lang="pl-PL" sz="1600" smtClean="0"/>
              <a:pPr algn="r"/>
              <a:t>‹#›</a:t>
            </a:fld>
            <a:endParaRPr lang="pl-PL" sz="1600"/>
          </a:p>
        </p:txBody>
      </p:sp>
    </p:spTree>
    <p:extLst>
      <p:ext uri="{BB962C8B-B14F-4D97-AF65-F5344CB8AC3E}">
        <p14:creationId xmlns:p14="http://schemas.microsoft.com/office/powerpoint/2010/main" val="3781530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numeru slajdu 3"/>
          <p:cNvSpPr>
            <a:spLocks noGrp="1"/>
          </p:cNvSpPr>
          <p:nvPr>
            <p:ph type="sldNum" sz="quarter" idx="4294967295"/>
          </p:nvPr>
        </p:nvSpPr>
        <p:spPr>
          <a:xfrm>
            <a:off x="6930887" y="6525344"/>
            <a:ext cx="2133600" cy="332656"/>
          </a:xfrm>
          <a:prstGeom prst="rect">
            <a:avLst/>
          </a:prstGeom>
        </p:spPr>
        <p:txBody>
          <a:bodyPr/>
          <a:lstStyle/>
          <a:p>
            <a:pPr algn="r"/>
            <a:fld id="{920C7187-FB7E-408C-9C47-843C5B21F0AD}" type="slidenum">
              <a:rPr lang="pl-PL" sz="1600" smtClean="0"/>
              <a:pPr algn="r"/>
              <a:t>‹#›</a:t>
            </a:fld>
            <a:endParaRPr lang="pl-PL" sz="1600"/>
          </a:p>
        </p:txBody>
      </p:sp>
    </p:spTree>
    <p:extLst>
      <p:ext uri="{BB962C8B-B14F-4D97-AF65-F5344CB8AC3E}">
        <p14:creationId xmlns:p14="http://schemas.microsoft.com/office/powerpoint/2010/main" val="3887048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3322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numeru slajdu 3"/>
          <p:cNvSpPr>
            <a:spLocks noGrp="1"/>
          </p:cNvSpPr>
          <p:nvPr>
            <p:ph type="sldNum" sz="quarter" idx="4294967295"/>
          </p:nvPr>
        </p:nvSpPr>
        <p:spPr>
          <a:xfrm>
            <a:off x="6930887" y="6525344"/>
            <a:ext cx="2133600" cy="332656"/>
          </a:xfrm>
          <a:prstGeom prst="rect">
            <a:avLst/>
          </a:prstGeom>
        </p:spPr>
        <p:txBody>
          <a:bodyPr/>
          <a:lstStyle/>
          <a:p>
            <a:pPr algn="r"/>
            <a:fld id="{920C7187-FB7E-408C-9C47-843C5B21F0AD}" type="slidenum">
              <a:rPr lang="pl-PL" sz="1600" smtClean="0"/>
              <a:pPr algn="r"/>
              <a:t>‹#›</a:t>
            </a:fld>
            <a:endParaRPr lang="pl-PL" sz="1600"/>
          </a:p>
        </p:txBody>
      </p:sp>
    </p:spTree>
    <p:extLst>
      <p:ext uri="{BB962C8B-B14F-4D97-AF65-F5344CB8AC3E}">
        <p14:creationId xmlns:p14="http://schemas.microsoft.com/office/powerpoint/2010/main" val="69689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3"/>
          <p:cNvSpPr>
            <a:spLocks noGrp="1"/>
          </p:cNvSpPr>
          <p:nvPr>
            <p:ph type="sldNum" sz="quarter" idx="4294967295"/>
          </p:nvPr>
        </p:nvSpPr>
        <p:spPr>
          <a:xfrm>
            <a:off x="6930887" y="6525344"/>
            <a:ext cx="2133600" cy="332656"/>
          </a:xfrm>
          <a:prstGeom prst="rect">
            <a:avLst/>
          </a:prstGeom>
        </p:spPr>
        <p:txBody>
          <a:bodyPr/>
          <a:lstStyle/>
          <a:p>
            <a:pPr algn="r"/>
            <a:fld id="{920C7187-FB7E-408C-9C47-843C5B21F0AD}" type="slidenum">
              <a:rPr lang="pl-PL" sz="1600" smtClean="0"/>
              <a:pPr algn="r"/>
              <a:t>‹#›</a:t>
            </a:fld>
            <a:endParaRPr lang="pl-PL" sz="1600"/>
          </a:p>
        </p:txBody>
      </p:sp>
      <p:sp>
        <p:nvSpPr>
          <p:cNvPr id="3" name="Tytuł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46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9796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9796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9796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numeru slajdu 3"/>
          <p:cNvSpPr>
            <a:spLocks noGrp="1"/>
          </p:cNvSpPr>
          <p:nvPr>
            <p:ph type="sldNum" sz="quarter" idx="4294967295"/>
          </p:nvPr>
        </p:nvSpPr>
        <p:spPr>
          <a:xfrm>
            <a:off x="6930887" y="6525344"/>
            <a:ext cx="2133600" cy="332656"/>
          </a:xfrm>
          <a:prstGeom prst="rect">
            <a:avLst/>
          </a:prstGeom>
        </p:spPr>
        <p:txBody>
          <a:bodyPr/>
          <a:lstStyle/>
          <a:p>
            <a:pPr algn="r"/>
            <a:fld id="{920C7187-FB7E-408C-9C47-843C5B21F0AD}" type="slidenum">
              <a:rPr lang="pl-PL" sz="1600" smtClean="0"/>
              <a:pPr algn="r"/>
              <a:t>‹#›</a:t>
            </a:fld>
            <a:endParaRPr lang="pl-PL" sz="1600"/>
          </a:p>
        </p:txBody>
      </p:sp>
    </p:spTree>
    <p:extLst>
      <p:ext uri="{BB962C8B-B14F-4D97-AF65-F5344CB8AC3E}">
        <p14:creationId xmlns:p14="http://schemas.microsoft.com/office/powerpoint/2010/main" val="2602252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/>
          <p:cNvSpPr txBox="1">
            <a:spLocks/>
          </p:cNvSpPr>
          <p:nvPr/>
        </p:nvSpPr>
        <p:spPr>
          <a:xfrm>
            <a:off x="457200" y="274638"/>
            <a:ext cx="8229600" cy="86015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pl-PL" sz="3000" dirty="0">
              <a:latin typeface="Tw Cen MT" panose="020B0602020104020603" pitchFamily="34" charset="-18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Symbol zastępczy zawartości 2"/>
          <p:cNvSpPr txBox="1">
            <a:spLocks/>
          </p:cNvSpPr>
          <p:nvPr/>
        </p:nvSpPr>
        <p:spPr>
          <a:xfrm>
            <a:off x="457200" y="1916832"/>
            <a:ext cx="8229600" cy="381642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sz="2600" dirty="0">
              <a:latin typeface="Tw Cen MT" panose="020B0602020104020603" pitchFamily="34" charset="-18"/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156" y="6237312"/>
            <a:ext cx="8478478" cy="504056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394616"/>
            <a:ext cx="1440000" cy="874144"/>
          </a:xfrm>
          <a:prstGeom prst="rect">
            <a:avLst/>
          </a:prstGeom>
        </p:spPr>
      </p:pic>
      <p:sp>
        <p:nvSpPr>
          <p:cNvPr id="13" name="Symbol zastępczy tytułu 12"/>
          <p:cNvSpPr>
            <a:spLocks noGrp="1"/>
          </p:cNvSpPr>
          <p:nvPr>
            <p:ph type="title"/>
          </p:nvPr>
        </p:nvSpPr>
        <p:spPr>
          <a:xfrm>
            <a:off x="1907544" y="116632"/>
            <a:ext cx="678862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TYTUŁ SLAJDU</a:t>
            </a:r>
            <a:endParaRPr lang="pl-PL" dirty="0"/>
          </a:p>
        </p:txBody>
      </p:sp>
      <p:sp>
        <p:nvSpPr>
          <p:cNvPr id="14" name="Symbol zastępczy tekstu 1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z="2000" dirty="0" smtClean="0"/>
              <a:t>Tekst prezentacji</a:t>
            </a:r>
            <a:endParaRPr lang="pl-PL" dirty="0" smtClean="0"/>
          </a:p>
        </p:txBody>
      </p:sp>
      <p:sp>
        <p:nvSpPr>
          <p:cNvPr id="8" name="Symbol zastępczy numeru slajdu 3"/>
          <p:cNvSpPr>
            <a:spLocks noGrp="1"/>
          </p:cNvSpPr>
          <p:nvPr>
            <p:ph type="sldNum" sz="quarter" idx="4"/>
          </p:nvPr>
        </p:nvSpPr>
        <p:spPr>
          <a:xfrm>
            <a:off x="6930887" y="6525344"/>
            <a:ext cx="2133600" cy="332656"/>
          </a:xfrm>
          <a:prstGeom prst="rect">
            <a:avLst/>
          </a:prstGeom>
        </p:spPr>
        <p:txBody>
          <a:bodyPr/>
          <a:lstStyle/>
          <a:p>
            <a:pPr algn="r"/>
            <a:fld id="{920C7187-FB7E-408C-9C47-843C5B21F0AD}" type="slidenum">
              <a:rPr lang="pl-PL" sz="1600" smtClean="0"/>
              <a:pPr algn="r"/>
              <a:t>‹#›</a:t>
            </a:fld>
            <a:endParaRPr lang="pl-PL" sz="1600"/>
          </a:p>
        </p:txBody>
      </p:sp>
    </p:spTree>
    <p:extLst>
      <p:ext uri="{BB962C8B-B14F-4D97-AF65-F5344CB8AC3E}">
        <p14:creationId xmlns:p14="http://schemas.microsoft.com/office/powerpoint/2010/main" val="535240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150000"/>
        </a:lnSpc>
        <a:spcBef>
          <a:spcPct val="0"/>
        </a:spcBef>
        <a:buNone/>
        <a:defRPr sz="3000" kern="1200" baseline="0">
          <a:solidFill>
            <a:schemeClr val="tx1"/>
          </a:solidFill>
          <a:latin typeface="Tw Cen MT" panose="020B0602020104020603" pitchFamily="34" charset="-18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Tw Cen MT" panose="020B0602020104020603" pitchFamily="34" charset="-18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Tw Cen MT" panose="020B0602020104020603" pitchFamily="34" charset="-18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w Cen MT" panose="020B0602020104020603" pitchFamily="34" charset="-18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Tw Cen MT" panose="020B0602020104020603" pitchFamily="34" charset="-18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Tw Cen MT" panose="020B0602020104020603" pitchFamily="34" charset="-18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hyperlink" Target="https://www.google.pl/url?sa=i&amp;rct=j&amp;q=&amp;esrc=s&amp;source=images&amp;cd=&amp;cad=rja&amp;uact=8&amp;ved=0ahUKEwjJ88CX54bXAhXEXBQKHdYJC8kQjRwIBw&amp;url=https://pixabay.com/pl/wie%C5%9B-pole-widok-pole-uprawne-lato-264776/&amp;psig=AOvVaw367IclqQJZpiL1FPnySARF&amp;ust=1508850200856292" TargetMode="Externa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energiazrolnictwa.pl/" TargetMode="External"/><Relationship Id="rId1" Type="http://schemas.openxmlformats.org/officeDocument/2006/relationships/slideLayout" Target="../slideLayouts/slideLayout3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microsoft.com/office/2007/relationships/hdphoto" Target="../media/hdphoto7.wdp"/><Relationship Id="rId5" Type="http://schemas.openxmlformats.org/officeDocument/2006/relationships/image" Target="../media/image21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pl/url?sa=i&amp;rct=j&amp;q=&amp;esrc=s&amp;source=images&amp;cd=&amp;cad=rja&amp;uact=8&amp;ved=0ahUKEwiLqry_quvWAhWCWxQKHXTeDOYQjRwIBw&amp;url=https://pl.dreamstime.com/obraz-royalty-free-krowa-na-dojnym-kartonie-i-szkle-mleko-image26659126&amp;psig=AOvVaw0s0ANBR1OSumGbStR1Ib3H&amp;ust=1507906196307010" TargetMode="External"/><Relationship Id="rId3" Type="http://schemas.openxmlformats.org/officeDocument/2006/relationships/hyperlink" Target="http://www.google.pl/url?sa=i&amp;rct=j&amp;q=&amp;esrc=s&amp;source=images&amp;cd=&amp;cad=rja&amp;uact=8&amp;ved=0ahUKEwiu-or93JLWAhVH5xoKHbbHChEQjRwIBw&amp;url=http://www.istockphoto.com/pl/ilustracje/clip-art&amp;psig=AFQjCNH14J7FlALyfx_9kVkhW1odRNet6Q&amp;ust=1504861734484553" TargetMode="External"/><Relationship Id="rId7" Type="http://schemas.openxmlformats.org/officeDocument/2006/relationships/image" Target="../media/image27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google.pl/url?sa=i&amp;rct=j&amp;q=&amp;esrc=s&amp;source=images&amp;cd=&amp;cad=rja&amp;uact=8&amp;ved=0ahUKEwjii9nX3JLWAhUDOhoKHQsnBT8QjRwIBw&amp;url=http://www.istockphoto.com/pl/ilustracje/marchewka&amp;psig=AFQjCNE_vCfoonLcuCqqV4tQ3EpsBec0RQ&amp;ust=1504861649786766" TargetMode="External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0" Type="http://schemas.openxmlformats.org/officeDocument/2006/relationships/image" Target="../media/image29.png"/><Relationship Id="rId4" Type="http://schemas.openxmlformats.org/officeDocument/2006/relationships/image" Target="../media/image25.jpeg"/><Relationship Id="rId9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1.wdp"/><Relationship Id="rId5" Type="http://schemas.openxmlformats.org/officeDocument/2006/relationships/image" Target="../media/image32.png"/><Relationship Id="rId4" Type="http://schemas.microsoft.com/office/2007/relationships/hdphoto" Target="../media/hdphoto10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upujswiadomie.gov.pl/" TargetMode="External"/><Relationship Id="rId7" Type="http://schemas.microsoft.com/office/2007/relationships/hdphoto" Target="../media/hdphoto14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microsoft.com/office/2007/relationships/hdphoto" Target="../media/hdphoto13.wdp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hyperlink" Target="http://www.bitwaregionow.pl/" TargetMode="External"/><Relationship Id="rId1" Type="http://schemas.openxmlformats.org/officeDocument/2006/relationships/slideLayout" Target="../slideLayouts/slideLayout3.xml"/><Relationship Id="rId6" Type="http://schemas.microsoft.com/office/2007/relationships/hdphoto" Target="../media/hdphoto16.wdp"/><Relationship Id="rId5" Type="http://schemas.openxmlformats.org/officeDocument/2006/relationships/image" Target="../media/image47.png"/><Relationship Id="rId4" Type="http://schemas.microsoft.com/office/2007/relationships/hdphoto" Target="../media/hdphoto15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7" Type="http://schemas.openxmlformats.org/officeDocument/2006/relationships/image" Target="../media/image52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jpeg"/><Relationship Id="rId5" Type="http://schemas.openxmlformats.org/officeDocument/2006/relationships/image" Target="../media/image50.jp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szczecin@kowr.gov.pl" TargetMode="External"/><Relationship Id="rId2" Type="http://schemas.openxmlformats.org/officeDocument/2006/relationships/hyperlink" Target="http://www.kowr.gov.pl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36512" y="2564904"/>
            <a:ext cx="9180512" cy="246134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pl-PL" sz="3200" b="1" dirty="0" smtClean="0"/>
              <a:t>Zadania Krajowego Ośrodka </a:t>
            </a:r>
            <a:r>
              <a:rPr lang="pl-PL" sz="3200" b="1" dirty="0"/>
              <a:t>Wsparcia </a:t>
            </a:r>
            <a:r>
              <a:rPr lang="pl-PL" sz="3200" b="1" dirty="0" smtClean="0"/>
              <a:t>Rolnictwa</a:t>
            </a:r>
            <a:r>
              <a:rPr lang="pl-PL" sz="3200" b="1" dirty="0"/>
              <a:t/>
            </a:r>
            <a:br>
              <a:rPr lang="pl-PL" sz="3200" b="1" dirty="0"/>
            </a:br>
            <a:r>
              <a:rPr lang="pl-PL" sz="3200" b="1" dirty="0" smtClean="0"/>
              <a:t>skierowane do obszarów wiejskich</a:t>
            </a:r>
            <a:endParaRPr lang="pl-PL" sz="3200" b="1" i="1" dirty="0">
              <a:solidFill>
                <a:srgbClr val="FF0000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-49931" y="5085184"/>
            <a:ext cx="9193931" cy="115212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pl-PL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l-PL" sz="1600" dirty="0" smtClean="0"/>
              <a:t>Krzysztof Berest</a:t>
            </a:r>
            <a:endParaRPr lang="pl-PL" sz="1600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l-PL" sz="1600" dirty="0" smtClean="0"/>
              <a:t>Zastępca </a:t>
            </a:r>
            <a:r>
              <a:rPr lang="pl-PL" sz="1600" dirty="0" smtClean="0"/>
              <a:t>Dyrektora </a:t>
            </a:r>
            <a:r>
              <a:rPr lang="pl-PL" sz="1600" dirty="0" smtClean="0"/>
              <a:t>Oddziału Terenowego KOWR w Szczecinie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pl-PL" sz="1600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64704"/>
            <a:ext cx="2436741" cy="1918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980728"/>
            <a:ext cx="2664296" cy="1643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275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44234" y="0"/>
            <a:ext cx="6544190" cy="128486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l-PL" sz="2600" b="1" dirty="0" err="1" smtClean="0"/>
              <a:t>KOWR</a:t>
            </a:r>
            <a:r>
              <a:rPr lang="pl-PL" sz="2600" b="1" dirty="0" smtClean="0"/>
              <a:t> działa w wielu obszarach</a:t>
            </a:r>
            <a:br>
              <a:rPr lang="pl-PL" sz="2600" b="1" dirty="0" smtClean="0"/>
            </a:br>
            <a:r>
              <a:rPr lang="pl-PL" sz="2600" b="1" dirty="0" smtClean="0">
                <a:solidFill>
                  <a:srgbClr val="0066CC"/>
                </a:solidFill>
              </a:rPr>
              <a:t>na </a:t>
            </a:r>
            <a:r>
              <a:rPr lang="pl-PL" sz="2600" b="1" dirty="0">
                <a:solidFill>
                  <a:srgbClr val="0066CC"/>
                </a:solidFill>
              </a:rPr>
              <a:t>rzecz rozwoju </a:t>
            </a:r>
            <a:r>
              <a:rPr lang="pl-PL" sz="2600" b="1" dirty="0" smtClean="0">
                <a:solidFill>
                  <a:srgbClr val="0066CC"/>
                </a:solidFill>
              </a:rPr>
              <a:t>sektora rolno-spożywczego</a:t>
            </a:r>
            <a:br>
              <a:rPr lang="pl-PL" sz="2600" b="1" dirty="0" smtClean="0">
                <a:solidFill>
                  <a:srgbClr val="0066CC"/>
                </a:solidFill>
              </a:rPr>
            </a:br>
            <a:r>
              <a:rPr lang="pl-PL" sz="2600" b="1" dirty="0" smtClean="0">
                <a:solidFill>
                  <a:srgbClr val="0066CC"/>
                </a:solidFill>
              </a:rPr>
              <a:t>i </a:t>
            </a:r>
            <a:r>
              <a:rPr lang="pl-PL" sz="2600" b="1" dirty="0">
                <a:solidFill>
                  <a:srgbClr val="0066CC"/>
                </a:solidFill>
              </a:rPr>
              <a:t>obszarów </a:t>
            </a:r>
            <a:r>
              <a:rPr lang="pl-PL" sz="2600" b="1" dirty="0" smtClean="0">
                <a:solidFill>
                  <a:srgbClr val="0066CC"/>
                </a:solidFill>
              </a:rPr>
              <a:t>wiejskich</a:t>
            </a:r>
            <a:endParaRPr lang="pl-PL" sz="2600" b="1" dirty="0">
              <a:solidFill>
                <a:srgbClr val="0066CC"/>
              </a:solidFill>
            </a:endParaRPr>
          </a:p>
        </p:txBody>
      </p:sp>
      <p:sp>
        <p:nvSpPr>
          <p:cNvPr id="28" name="Prostokąt 27"/>
          <p:cNvSpPr/>
          <p:nvPr/>
        </p:nvSpPr>
        <p:spPr>
          <a:xfrm>
            <a:off x="0" y="6339695"/>
            <a:ext cx="56521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Źródło: opracowano w Biurze Analiz i Strategii Krajowego Ośrodka Wsparcia Rolnictwa.</a:t>
            </a:r>
          </a:p>
        </p:txBody>
      </p:sp>
      <p:cxnSp>
        <p:nvCxnSpPr>
          <p:cNvPr id="7" name="Łącznik prosty ze strzałką 6"/>
          <p:cNvCxnSpPr/>
          <p:nvPr/>
        </p:nvCxnSpPr>
        <p:spPr>
          <a:xfrm>
            <a:off x="2912998" y="2319176"/>
            <a:ext cx="0" cy="360935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3" name="Prostokąt 28"/>
          <p:cNvSpPr>
            <a:spLocks noChangeArrowheads="1"/>
          </p:cNvSpPr>
          <p:nvPr/>
        </p:nvSpPr>
        <p:spPr bwMode="auto">
          <a:xfrm>
            <a:off x="611560" y="1373971"/>
            <a:ext cx="2478703" cy="945205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Gospodarowanie </a:t>
            </a:r>
            <a:b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Zasobem Własności Rolnej Skarbu Państwa</a:t>
            </a:r>
            <a:endParaRPr kumimoji="0" lang="pl-PL" alt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Prostokąt 4"/>
          <p:cNvSpPr>
            <a:spLocks noChangeArrowheads="1"/>
          </p:cNvSpPr>
          <p:nvPr/>
        </p:nvSpPr>
        <p:spPr bwMode="auto">
          <a:xfrm>
            <a:off x="3243920" y="1368707"/>
            <a:ext cx="1792434" cy="963144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Zadania</a:t>
            </a:r>
            <a:b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ustawy</a:t>
            </a:r>
            <a:b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kształtowaniu ustroju rolnego</a:t>
            </a:r>
            <a:endParaRPr kumimoji="0" lang="pl-PL" alt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Prostokąt 8"/>
          <p:cNvSpPr>
            <a:spLocks noChangeArrowheads="1"/>
          </p:cNvSpPr>
          <p:nvPr/>
        </p:nvSpPr>
        <p:spPr bwMode="auto">
          <a:xfrm>
            <a:off x="5190011" y="1358611"/>
            <a:ext cx="2406325" cy="952648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Nadzór </a:t>
            </a:r>
            <a:r>
              <a:rPr kumimoji="0" lang="pl-PL" alt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nad spółkami, </a:t>
            </a: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kumimoji="0" lang="pl-PL" alt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tym hodowlanymi </a:t>
            </a: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kumimoji="0" lang="pl-PL" alt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szczególnym znaczeniu dla gospodarki narodowej</a:t>
            </a:r>
            <a:endParaRPr kumimoji="0" lang="pl-PL" alt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Prostokąt 9"/>
          <p:cNvSpPr>
            <a:spLocks noChangeArrowheads="1"/>
          </p:cNvSpPr>
          <p:nvPr/>
        </p:nvSpPr>
        <p:spPr bwMode="auto">
          <a:xfrm>
            <a:off x="125948" y="2398407"/>
            <a:ext cx="2062460" cy="794916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Promocja produktów</a:t>
            </a:r>
            <a:br>
              <a:rPr kumimoji="0" lang="pl-PL" altLang="pl-PL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altLang="pl-PL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rolno-spożywczych</a:t>
            </a:r>
            <a:br>
              <a:rPr kumimoji="0" lang="pl-PL" altLang="pl-PL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altLang="pl-PL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kraju i za granicą</a:t>
            </a:r>
            <a:endParaRPr kumimoji="0" lang="pl-PL" altLang="pl-PL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35788" y="3309333"/>
            <a:ext cx="2062459" cy="1016475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Wspieranie konsumpcji</a:t>
            </a:r>
            <a:br>
              <a:rPr kumimoji="0" lang="pl-PL" altLang="pl-PL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altLang="pl-PL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propagowanie zdrowych nawyków żywieniowych</a:t>
            </a:r>
            <a:endParaRPr kumimoji="0" lang="pl-PL" altLang="pl-PL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11560" y="5312816"/>
            <a:ext cx="2478703" cy="867636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Zadania </a:t>
            </a:r>
            <a:r>
              <a:rPr kumimoji="0" lang="pl-PL" alt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zakresie</a:t>
            </a:r>
            <a:b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programu </a:t>
            </a:r>
            <a:r>
              <a:rPr kumimoji="0" lang="pl-PL" alt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pomocy </a:t>
            </a: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żywnościowej</a:t>
            </a:r>
            <a:endParaRPr kumimoji="0" lang="pl-PL" alt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3243921" y="5079800"/>
            <a:ext cx="1792433" cy="1105681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Zadania</a:t>
            </a:r>
            <a:b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zakresie odnawialnych źródeł energii (</a:t>
            </a:r>
            <a:r>
              <a:rPr kumimoji="0" lang="pl-PL" altLang="pl-PL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OZE</a:t>
            </a: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0" lang="pl-PL" alt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5190011" y="5342221"/>
            <a:ext cx="2406325" cy="838231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Analizy rynkowe</a:t>
            </a:r>
            <a:b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transfer wiedzy</a:t>
            </a:r>
            <a:endParaRPr kumimoji="0" lang="pl-PL" alt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35788" y="4522864"/>
            <a:ext cx="2062460" cy="594479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Monitorowanie rynków rolnych</a:t>
            </a:r>
            <a:endParaRPr kumimoji="0" lang="pl-PL" alt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6614068" y="2398407"/>
            <a:ext cx="2444114" cy="1091215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Realizacja </a:t>
            </a:r>
            <a:r>
              <a:rPr kumimoji="0" lang="pl-PL" alt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działań rozwojowych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inwestycyjnych w zakresie innowacyjności w sektorze </a:t>
            </a:r>
            <a:r>
              <a:rPr kumimoji="0" lang="pl-PL" altLang="pl-PL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rolno-spożywczym</a:t>
            </a:r>
            <a:endParaRPr kumimoji="0" lang="pl-PL" altLang="pl-PL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1" name="Łącznik prosty ze strzałką 30"/>
          <p:cNvCxnSpPr/>
          <p:nvPr/>
        </p:nvCxnSpPr>
        <p:spPr>
          <a:xfrm>
            <a:off x="4183757" y="2331851"/>
            <a:ext cx="0" cy="360935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32" name="Łącznik prosty ze strzałką 31"/>
          <p:cNvCxnSpPr/>
          <p:nvPr/>
        </p:nvCxnSpPr>
        <p:spPr>
          <a:xfrm>
            <a:off x="5672070" y="2350889"/>
            <a:ext cx="0" cy="360935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33" name="Łącznik prosty ze strzałką 32"/>
          <p:cNvCxnSpPr/>
          <p:nvPr/>
        </p:nvCxnSpPr>
        <p:spPr>
          <a:xfrm flipH="1">
            <a:off x="6156176" y="3034420"/>
            <a:ext cx="457892" cy="78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36" name="Łącznik prosty ze strzałką 35"/>
          <p:cNvCxnSpPr/>
          <p:nvPr/>
        </p:nvCxnSpPr>
        <p:spPr>
          <a:xfrm flipH="1">
            <a:off x="6141385" y="4694749"/>
            <a:ext cx="457893" cy="9991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2" name="Łącznik prosty ze strzałką 41"/>
          <p:cNvCxnSpPr/>
          <p:nvPr/>
        </p:nvCxnSpPr>
        <p:spPr>
          <a:xfrm>
            <a:off x="2197281" y="3829374"/>
            <a:ext cx="448756" cy="7726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3" name="Łącznik prosty ze strzałką 42"/>
          <p:cNvCxnSpPr/>
          <p:nvPr/>
        </p:nvCxnSpPr>
        <p:spPr>
          <a:xfrm flipV="1">
            <a:off x="2912998" y="4980975"/>
            <a:ext cx="0" cy="331841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7" name="Łącznik prosty ze strzałką 46"/>
          <p:cNvCxnSpPr/>
          <p:nvPr/>
        </p:nvCxnSpPr>
        <p:spPr>
          <a:xfrm flipV="1">
            <a:off x="4139952" y="4747959"/>
            <a:ext cx="0" cy="331841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9" name="Łącznik prosty ze strzałką 28"/>
          <p:cNvCxnSpPr/>
          <p:nvPr/>
        </p:nvCxnSpPr>
        <p:spPr>
          <a:xfrm flipH="1">
            <a:off x="6166335" y="3972943"/>
            <a:ext cx="457892" cy="78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30" name="Prostokąt 29"/>
          <p:cNvSpPr/>
          <p:nvPr/>
        </p:nvSpPr>
        <p:spPr>
          <a:xfrm>
            <a:off x="6599278" y="3589938"/>
            <a:ext cx="2458904" cy="863422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solidFill>
              <a:sysClr val="windowText" lastClr="000000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Pozostałe </a:t>
            </a:r>
            <a:r>
              <a:rPr kumimoji="0" lang="pl-PL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wsparcie,</a:t>
            </a:r>
            <a:br>
              <a:rPr kumimoji="0" lang="pl-PL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pl-PL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 tym podmiotów</a:t>
            </a:r>
            <a:br>
              <a:rPr kumimoji="0" lang="pl-PL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pl-PL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 trudnej 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sytuacji ekonomicznej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35" name="Łącznik prosty ze strzałką 34"/>
          <p:cNvCxnSpPr/>
          <p:nvPr/>
        </p:nvCxnSpPr>
        <p:spPr>
          <a:xfrm>
            <a:off x="2207871" y="4747959"/>
            <a:ext cx="448756" cy="7726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6608374" y="4523144"/>
            <a:ext cx="2449807" cy="703067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Mechanizmy regulacji handlu zagranicznego</a:t>
            </a:r>
            <a:br>
              <a:rPr kumimoji="0" lang="pl-PL" alt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alt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krajami spoza UE</a:t>
            </a:r>
          </a:p>
        </p:txBody>
      </p:sp>
      <p:pic>
        <p:nvPicPr>
          <p:cNvPr id="34" name="Obraz 3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5132" y="3772904"/>
            <a:ext cx="1762227" cy="1048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Obraz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7165" y="2708046"/>
            <a:ext cx="1777968" cy="1093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Obraz 3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6038" y="3753181"/>
            <a:ext cx="1823032" cy="1073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Picture 4" descr="Podobny obraz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5132" y="2680111"/>
            <a:ext cx="1741044" cy="10857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4" name="Łącznik prosty ze strzałką 43"/>
          <p:cNvCxnSpPr/>
          <p:nvPr/>
        </p:nvCxnSpPr>
        <p:spPr>
          <a:xfrm flipV="1">
            <a:off x="5672070" y="5010380"/>
            <a:ext cx="0" cy="331841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5" name="Łącznik prosty ze strzałką 44"/>
          <p:cNvCxnSpPr/>
          <p:nvPr/>
        </p:nvCxnSpPr>
        <p:spPr>
          <a:xfrm>
            <a:off x="2188191" y="2849021"/>
            <a:ext cx="448756" cy="7726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39" name="Symbol zastępczy numeru slajdu 3"/>
          <p:cNvSpPr>
            <a:spLocks noGrp="1"/>
          </p:cNvSpPr>
          <p:nvPr>
            <p:ph type="sldNum" sz="quarter" idx="4294967295"/>
          </p:nvPr>
        </p:nvSpPr>
        <p:spPr>
          <a:xfrm>
            <a:off x="6930887" y="6525344"/>
            <a:ext cx="2133600" cy="332656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60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5760640" cy="2650306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GOSPODAROWANIE </a:t>
            </a:r>
            <a:r>
              <a:rPr lang="pl-PL" b="1" dirty="0"/>
              <a:t>ZASOBEM WRSP</a:t>
            </a:r>
            <a:br>
              <a:rPr lang="pl-PL" b="1" dirty="0"/>
            </a:br>
            <a:r>
              <a:rPr lang="pl-PL" sz="2200" b="1" dirty="0"/>
              <a:t>G</a:t>
            </a:r>
            <a:r>
              <a:rPr lang="pl-PL" sz="2200" b="1" dirty="0" smtClean="0"/>
              <a:t>runty w </a:t>
            </a:r>
            <a:r>
              <a:rPr lang="pl-PL" sz="2200" b="1" dirty="0"/>
              <a:t>Zasobie WRSP </a:t>
            </a:r>
            <a:r>
              <a:rPr lang="pl-PL" sz="2200" b="1" dirty="0" smtClean="0"/>
              <a:t>na 30.04.2025 </a:t>
            </a:r>
            <a:r>
              <a:rPr lang="pl-PL" sz="2200" b="1" dirty="0"/>
              <a:t>r. </a:t>
            </a:r>
            <a:r>
              <a:rPr lang="pl-PL" sz="2200" b="1" dirty="0" smtClean="0"/>
              <a:t/>
            </a:r>
            <a:br>
              <a:rPr lang="pl-PL" sz="2200" b="1" dirty="0" smtClean="0"/>
            </a:br>
            <a:r>
              <a:rPr lang="pl-PL" sz="2200" b="1" dirty="0" smtClean="0"/>
              <a:t>w </a:t>
            </a:r>
            <a:r>
              <a:rPr lang="pl-PL" sz="2200" b="1" dirty="0"/>
              <a:t>podziale na województwa - 1 </a:t>
            </a:r>
            <a:r>
              <a:rPr lang="pl-PL" sz="2200" b="1" dirty="0" smtClean="0"/>
              <a:t>328 tys. ha</a:t>
            </a:r>
            <a:r>
              <a:rPr lang="pl-PL" b="1" dirty="0"/>
              <a:t/>
            </a:r>
            <a:br>
              <a:rPr lang="pl-PL" b="1" dirty="0"/>
            </a:b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933" y="188640"/>
            <a:ext cx="1649067" cy="1139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/>
          <p:cNvPicPr/>
          <p:nvPr/>
        </p:nvPicPr>
        <p:blipFill>
          <a:blip r:embed="rId4"/>
          <a:stretch>
            <a:fillRect/>
          </a:stretch>
        </p:blipFill>
        <p:spPr>
          <a:xfrm>
            <a:off x="2263646" y="2276872"/>
            <a:ext cx="4904740" cy="400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56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5904656" cy="2231156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GOSPODAROWANIE </a:t>
            </a:r>
            <a:r>
              <a:rPr lang="pl-PL" b="1" dirty="0"/>
              <a:t>ZASOBEM WRSP</a:t>
            </a:r>
            <a:br>
              <a:rPr lang="pl-PL" b="1" dirty="0"/>
            </a:br>
            <a:r>
              <a:rPr lang="pl-PL" sz="22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Grunty Zasobu WRSP w </a:t>
            </a:r>
            <a:r>
              <a:rPr lang="pl-PL" sz="2200" b="1" dirty="0">
                <a:ea typeface="Times New Roman" panose="02020603050405020304" pitchFamily="18" charset="0"/>
                <a:cs typeface="Arial" panose="020B0604020202020204" pitchFamily="34" charset="0"/>
              </a:rPr>
              <a:t>dzierżawie </a:t>
            </a:r>
            <a:r>
              <a:rPr lang="pl-PL" sz="22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na 30.04.2025 </a:t>
            </a:r>
            <a:r>
              <a:rPr lang="pl-PL" sz="2200" b="1" dirty="0">
                <a:ea typeface="Times New Roman" panose="02020603050405020304" pitchFamily="18" charset="0"/>
                <a:cs typeface="Arial" panose="020B0604020202020204" pitchFamily="34" charset="0"/>
              </a:rPr>
              <a:t>r. </a:t>
            </a:r>
            <a:r>
              <a:rPr lang="pl-PL" sz="22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wg </a:t>
            </a:r>
            <a:r>
              <a:rPr lang="pl-PL" sz="2200" b="1" dirty="0">
                <a:ea typeface="Times New Roman" panose="02020603050405020304" pitchFamily="18" charset="0"/>
                <a:cs typeface="Arial" panose="020B0604020202020204" pitchFamily="34" charset="0"/>
              </a:rPr>
              <a:t>województw - 1 </a:t>
            </a:r>
            <a:r>
              <a:rPr lang="pl-PL" sz="22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059 tys. ha</a:t>
            </a:r>
            <a:endParaRPr lang="pl-PL" sz="2200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933" y="188640"/>
            <a:ext cx="1649067" cy="1139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/>
          <p:cNvPicPr/>
          <p:nvPr/>
        </p:nvPicPr>
        <p:blipFill>
          <a:blip r:embed="rId4"/>
          <a:stretch>
            <a:fillRect/>
          </a:stretch>
        </p:blipFill>
        <p:spPr>
          <a:xfrm>
            <a:off x="2267744" y="2476410"/>
            <a:ext cx="4904740" cy="400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64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6192688" cy="2231156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GOSPODAROWANIE </a:t>
            </a:r>
            <a:r>
              <a:rPr lang="pl-PL" b="1" dirty="0"/>
              <a:t>ZASOBEM WRSP</a:t>
            </a:r>
            <a:br>
              <a:rPr lang="pl-PL" b="1" dirty="0"/>
            </a:br>
            <a:r>
              <a:rPr lang="pl-PL" sz="22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Grunty Zasobu do rozdysponowania na 30.04.2025 </a:t>
            </a:r>
            <a:r>
              <a:rPr lang="pl-PL" sz="2200" b="1" dirty="0">
                <a:ea typeface="Times New Roman" panose="02020603050405020304" pitchFamily="18" charset="0"/>
                <a:cs typeface="Arial" panose="020B0604020202020204" pitchFamily="34" charset="0"/>
              </a:rPr>
              <a:t>r. </a:t>
            </a:r>
            <a:r>
              <a:rPr lang="pl-PL" sz="22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wg </a:t>
            </a:r>
            <a:r>
              <a:rPr lang="pl-PL" sz="2200" b="1" dirty="0">
                <a:ea typeface="Times New Roman" panose="02020603050405020304" pitchFamily="18" charset="0"/>
                <a:cs typeface="Arial" panose="020B0604020202020204" pitchFamily="34" charset="0"/>
              </a:rPr>
              <a:t>województw </a:t>
            </a:r>
            <a:r>
              <a:rPr lang="pl-PL" sz="22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– 162,2 tys. ha</a:t>
            </a:r>
            <a:endParaRPr lang="pl-PL" sz="2200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933" y="188640"/>
            <a:ext cx="1649067" cy="1139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/>
          <p:cNvPicPr/>
          <p:nvPr/>
        </p:nvPicPr>
        <p:blipFill>
          <a:blip r:embed="rId4"/>
          <a:stretch>
            <a:fillRect/>
          </a:stretch>
        </p:blipFill>
        <p:spPr>
          <a:xfrm>
            <a:off x="2263646" y="2204864"/>
            <a:ext cx="4904740" cy="400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702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5760640" cy="926381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GOSPODAROWANIE ZASOBEM WRSP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933" y="188640"/>
            <a:ext cx="1649067" cy="1139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Symbol zastępczy zawartości 2"/>
          <p:cNvSpPr>
            <a:spLocks noGrp="1"/>
          </p:cNvSpPr>
          <p:nvPr>
            <p:ph idx="1"/>
          </p:nvPr>
        </p:nvSpPr>
        <p:spPr>
          <a:xfrm>
            <a:off x="323529" y="1414408"/>
            <a:ext cx="8640960" cy="4983545"/>
          </a:xfrm>
          <a:solidFill>
            <a:schemeClr val="bg1">
              <a:alpha val="8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pl-PL" sz="2400" dirty="0">
                <a:solidFill>
                  <a:prstClr val="black"/>
                </a:solidFill>
              </a:rPr>
              <a:t>W związku z ustawą z dnia z dnia 14 kwietnia 2016 r. o wstrzymaniu sprzedaży nieruchomości Zasobu Własności Rolnej Skarbu Państwa </a:t>
            </a:r>
            <a:r>
              <a:rPr lang="pl-PL" sz="2400" dirty="0" smtClean="0">
                <a:solidFill>
                  <a:prstClr val="black"/>
                </a:solidFill>
              </a:rPr>
              <a:t>… KOWR gospodaruje Zasobem głównie w formie </a:t>
            </a:r>
            <a:r>
              <a:rPr lang="pl-PL" sz="2400" b="1" dirty="0" smtClean="0">
                <a:solidFill>
                  <a:srgbClr val="0066CC"/>
                </a:solidFill>
              </a:rPr>
              <a:t>dzierżawy</a:t>
            </a:r>
            <a:r>
              <a:rPr lang="pl-PL" sz="2400" dirty="0" smtClean="0">
                <a:solidFill>
                  <a:prstClr val="black"/>
                </a:solidFill>
              </a:rPr>
              <a:t>.  </a:t>
            </a:r>
          </a:p>
          <a:p>
            <a:pPr marL="0" indent="0">
              <a:spcBef>
                <a:spcPts val="1200"/>
              </a:spcBef>
              <a:buNone/>
            </a:pPr>
            <a:endParaRPr lang="pl-PL" sz="2400" dirty="0" smtClean="0">
              <a:solidFill>
                <a:prstClr val="black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pl-PL" sz="2400" dirty="0" smtClean="0">
                <a:solidFill>
                  <a:prstClr val="black"/>
                </a:solidFill>
              </a:rPr>
              <a:t>Sprzedaż nieruchomości rolnych o powierzchni 2 ha i większych wymaga uzyskania </a:t>
            </a:r>
            <a:r>
              <a:rPr lang="pl-PL" sz="2400" b="1" dirty="0" smtClean="0">
                <a:solidFill>
                  <a:srgbClr val="0066CC"/>
                </a:solidFill>
              </a:rPr>
              <a:t>zgody Ministra Rolnictwa i Rozwoju Wsi</a:t>
            </a:r>
            <a:r>
              <a:rPr lang="pl-PL" sz="2400" dirty="0" smtClean="0">
                <a:solidFill>
                  <a:prstClr val="black"/>
                </a:solidFill>
              </a:rPr>
              <a:t>.</a:t>
            </a:r>
          </a:p>
          <a:p>
            <a:pPr marL="0" indent="0">
              <a:spcBef>
                <a:spcPts val="1200"/>
              </a:spcBef>
              <a:buNone/>
            </a:pPr>
            <a:endParaRPr lang="pl-PL" sz="2400" dirty="0">
              <a:solidFill>
                <a:prstClr val="black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pl-PL" sz="2400" dirty="0" smtClean="0">
                <a:solidFill>
                  <a:prstClr val="black"/>
                </a:solidFill>
              </a:rPr>
              <a:t>Nieruchomości Zasobu przeznaczone na cele rolne są w pierwszej kolejności kierowane do dzierżawy/sprzedaży w trybie przetargów ograniczonych </a:t>
            </a:r>
            <a:r>
              <a:rPr lang="pl-PL" sz="2400" b="1" dirty="0" smtClean="0">
                <a:solidFill>
                  <a:srgbClr val="0066CC"/>
                </a:solidFill>
              </a:rPr>
              <a:t>dla rolników powiększających gospodarstwa rodzinne, w tym ograniczonych przetargów ofert pisemnych.</a:t>
            </a:r>
          </a:p>
          <a:p>
            <a:pPr marL="0" indent="0">
              <a:spcBef>
                <a:spcPts val="1200"/>
              </a:spcBef>
              <a:buNone/>
            </a:pPr>
            <a:endParaRPr lang="pl-PL" sz="2400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pl-PL" sz="2400" dirty="0" smtClean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739513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5760640" cy="926381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GOSPODAROWANIE ZASOBEM WRSP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933" y="188640"/>
            <a:ext cx="1649067" cy="1139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Symbol zastępczy zawartości 2"/>
          <p:cNvSpPr>
            <a:spLocks noGrp="1"/>
          </p:cNvSpPr>
          <p:nvPr>
            <p:ph idx="1"/>
          </p:nvPr>
        </p:nvSpPr>
        <p:spPr>
          <a:xfrm>
            <a:off x="323529" y="1414408"/>
            <a:ext cx="8640960" cy="4983545"/>
          </a:xfrm>
          <a:solidFill>
            <a:schemeClr val="bg1">
              <a:alpha val="8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pl-PL" dirty="0">
                <a:solidFill>
                  <a:prstClr val="black"/>
                </a:solidFill>
              </a:rPr>
              <a:t>W </a:t>
            </a:r>
            <a:r>
              <a:rPr lang="pl-PL" dirty="0" smtClean="0">
                <a:solidFill>
                  <a:prstClr val="black"/>
                </a:solidFill>
              </a:rPr>
              <a:t>2024 roku KOWR OT Szczecin wydzierżawił </a:t>
            </a:r>
            <a:r>
              <a:rPr lang="pl-PL" b="1" dirty="0" smtClean="0">
                <a:solidFill>
                  <a:srgbClr val="0066CC"/>
                </a:solidFill>
              </a:rPr>
              <a:t>7 903 ha </a:t>
            </a:r>
            <a:r>
              <a:rPr lang="pl-PL" dirty="0" smtClean="0">
                <a:solidFill>
                  <a:prstClr val="black"/>
                </a:solidFill>
              </a:rPr>
              <a:t>gruntów</a:t>
            </a:r>
            <a:r>
              <a:rPr lang="pl-PL" b="1" dirty="0" smtClean="0">
                <a:solidFill>
                  <a:srgbClr val="0066CC"/>
                </a:solidFill>
              </a:rPr>
              <a:t> </a:t>
            </a:r>
            <a:r>
              <a:rPr lang="pl-PL" b="1" dirty="0">
                <a:solidFill>
                  <a:prstClr val="black"/>
                </a:solidFill>
              </a:rPr>
              <a:t>(</a:t>
            </a:r>
            <a:r>
              <a:rPr lang="pl-PL" dirty="0">
                <a:solidFill>
                  <a:prstClr val="black"/>
                </a:solidFill>
              </a:rPr>
              <a:t>o 65% więcej niż w 2023 r</a:t>
            </a:r>
            <a:r>
              <a:rPr lang="pl-PL" dirty="0" smtClean="0">
                <a:solidFill>
                  <a:prstClr val="black"/>
                </a:solidFill>
              </a:rPr>
              <a:t>.), a w 2025 r., do  dn. 30.04.2025 r. – </a:t>
            </a:r>
            <a:r>
              <a:rPr lang="pl-PL" b="1" dirty="0" smtClean="0">
                <a:solidFill>
                  <a:srgbClr val="0066CC"/>
                </a:solidFill>
              </a:rPr>
              <a:t>3</a:t>
            </a:r>
            <a:r>
              <a:rPr lang="pl-PL" b="1" dirty="0">
                <a:solidFill>
                  <a:srgbClr val="0066CC"/>
                </a:solidFill>
              </a:rPr>
              <a:t> </a:t>
            </a:r>
            <a:r>
              <a:rPr lang="pl-PL" b="1" dirty="0" smtClean="0">
                <a:solidFill>
                  <a:srgbClr val="0066CC"/>
                </a:solidFill>
              </a:rPr>
              <a:t>069 ha</a:t>
            </a:r>
            <a:r>
              <a:rPr lang="pl-PL" dirty="0" smtClean="0">
                <a:solidFill>
                  <a:prstClr val="black"/>
                </a:solidFill>
              </a:rPr>
              <a:t>. Aby uzyskać taki </a:t>
            </a:r>
            <a:r>
              <a:rPr lang="pl-PL" dirty="0">
                <a:solidFill>
                  <a:prstClr val="black"/>
                </a:solidFill>
              </a:rPr>
              <a:t>wynik przeprowadzono </a:t>
            </a:r>
            <a:r>
              <a:rPr lang="pl-PL" b="1" dirty="0" smtClean="0">
                <a:solidFill>
                  <a:srgbClr val="0066CC"/>
                </a:solidFill>
              </a:rPr>
              <a:t>509 </a:t>
            </a:r>
            <a:r>
              <a:rPr lang="pl-PL" dirty="0">
                <a:solidFill>
                  <a:prstClr val="black"/>
                </a:solidFill>
              </a:rPr>
              <a:t>przetargów na </a:t>
            </a:r>
            <a:r>
              <a:rPr lang="pl-PL" dirty="0" smtClean="0">
                <a:solidFill>
                  <a:prstClr val="black"/>
                </a:solidFill>
              </a:rPr>
              <a:t>dzierżawę w 2024 r., a w 2025 r. – </a:t>
            </a:r>
            <a:r>
              <a:rPr lang="pl-PL" b="1" dirty="0" smtClean="0">
                <a:solidFill>
                  <a:srgbClr val="0066CC"/>
                </a:solidFill>
              </a:rPr>
              <a:t>210</a:t>
            </a:r>
            <a:r>
              <a:rPr lang="pl-PL" dirty="0" smtClean="0">
                <a:solidFill>
                  <a:prstClr val="black"/>
                </a:solidFill>
              </a:rPr>
              <a:t> przetargów. Średni czynsz dzierżawny wyniósł </a:t>
            </a:r>
            <a:r>
              <a:rPr lang="pl-PL" b="1" dirty="0" smtClean="0">
                <a:solidFill>
                  <a:srgbClr val="0066CC"/>
                </a:solidFill>
              </a:rPr>
              <a:t>7-9 </a:t>
            </a:r>
            <a:r>
              <a:rPr lang="pl-PL" b="1" dirty="0" err="1" smtClean="0">
                <a:solidFill>
                  <a:srgbClr val="0066CC"/>
                </a:solidFill>
              </a:rPr>
              <a:t>dt</a:t>
            </a:r>
            <a:r>
              <a:rPr lang="pl-PL" b="1" dirty="0" smtClean="0">
                <a:solidFill>
                  <a:srgbClr val="0066CC"/>
                </a:solidFill>
              </a:rPr>
              <a:t>/ha.</a:t>
            </a:r>
          </a:p>
          <a:p>
            <a:pPr marL="0" lvl="0" indent="0" algn="just">
              <a:buNone/>
            </a:pPr>
            <a:endParaRPr lang="pl-PL" b="1" dirty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r>
              <a:rPr lang="pl-PL" dirty="0" smtClean="0">
                <a:solidFill>
                  <a:prstClr val="black"/>
                </a:solidFill>
              </a:rPr>
              <a:t>W 2024 r. przedłużono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smtClean="0">
                <a:solidFill>
                  <a:srgbClr val="0066CC"/>
                </a:solidFill>
              </a:rPr>
              <a:t>681umów </a:t>
            </a:r>
            <a:r>
              <a:rPr lang="pl-PL" dirty="0">
                <a:solidFill>
                  <a:prstClr val="black"/>
                </a:solidFill>
              </a:rPr>
              <a:t>dzierżawy na powierzchnię </a:t>
            </a:r>
            <a:r>
              <a:rPr lang="pl-PL" b="1" dirty="0" smtClean="0">
                <a:solidFill>
                  <a:srgbClr val="0066CC"/>
                </a:solidFill>
              </a:rPr>
              <a:t>15,5 tys. ha</a:t>
            </a:r>
            <a:r>
              <a:rPr lang="pl-PL" dirty="0" smtClean="0">
                <a:solidFill>
                  <a:prstClr val="black"/>
                </a:solidFill>
              </a:rPr>
              <a:t>, a w 2025 r. – </a:t>
            </a:r>
            <a:r>
              <a:rPr lang="pl-PL" b="1" dirty="0" smtClean="0">
                <a:solidFill>
                  <a:srgbClr val="0066CC"/>
                </a:solidFill>
              </a:rPr>
              <a:t>79 umów</a:t>
            </a:r>
            <a:r>
              <a:rPr lang="pl-PL" dirty="0" smtClean="0">
                <a:solidFill>
                  <a:prstClr val="black"/>
                </a:solidFill>
              </a:rPr>
              <a:t> na powierzchnię </a:t>
            </a:r>
            <a:r>
              <a:rPr lang="pl-PL" b="1" dirty="0" smtClean="0">
                <a:solidFill>
                  <a:srgbClr val="0066CC"/>
                </a:solidFill>
              </a:rPr>
              <a:t>1,5 tys. ha</a:t>
            </a:r>
            <a:r>
              <a:rPr lang="pl-PL" dirty="0" smtClean="0">
                <a:solidFill>
                  <a:prstClr val="black"/>
                </a:solidFill>
              </a:rPr>
              <a:t>. </a:t>
            </a:r>
            <a:r>
              <a:rPr lang="pl-PL" dirty="0">
                <a:solidFill>
                  <a:prstClr val="black"/>
                </a:solidFill>
              </a:rPr>
              <a:t>Liczba przedłużonych umów </a:t>
            </a:r>
            <a:r>
              <a:rPr lang="pl-PL" dirty="0" smtClean="0">
                <a:solidFill>
                  <a:prstClr val="black"/>
                </a:solidFill>
              </a:rPr>
              <a:t>dzierżawy w 2024 r. </a:t>
            </a:r>
            <a:r>
              <a:rPr lang="pl-PL" dirty="0">
                <a:solidFill>
                  <a:prstClr val="black"/>
                </a:solidFill>
              </a:rPr>
              <a:t>była większa o</a:t>
            </a:r>
            <a:r>
              <a:rPr lang="pl-PL" b="1" dirty="0">
                <a:solidFill>
                  <a:prstClr val="black"/>
                </a:solidFill>
              </a:rPr>
              <a:t> </a:t>
            </a:r>
            <a:r>
              <a:rPr lang="pl-PL" b="1" dirty="0" smtClean="0">
                <a:solidFill>
                  <a:srgbClr val="0066CC"/>
                </a:solidFill>
              </a:rPr>
              <a:t>136 szt. </a:t>
            </a:r>
            <a:r>
              <a:rPr lang="pl-PL" dirty="0" smtClean="0">
                <a:solidFill>
                  <a:prstClr val="black"/>
                </a:solidFill>
              </a:rPr>
              <a:t>(</a:t>
            </a:r>
            <a:r>
              <a:rPr lang="pl-PL" b="1" dirty="0" smtClean="0">
                <a:solidFill>
                  <a:srgbClr val="0070C0"/>
                </a:solidFill>
              </a:rPr>
              <a:t>25%</a:t>
            </a:r>
            <a:r>
              <a:rPr lang="pl-PL" dirty="0" smtClean="0">
                <a:solidFill>
                  <a:prstClr val="black"/>
                </a:solidFill>
              </a:rPr>
              <a:t>) w </a:t>
            </a:r>
            <a:r>
              <a:rPr lang="pl-PL" dirty="0">
                <a:solidFill>
                  <a:prstClr val="black"/>
                </a:solidFill>
              </a:rPr>
              <a:t>porównaniu z 2023 r</a:t>
            </a:r>
            <a:r>
              <a:rPr lang="pl-PL" dirty="0" smtClean="0">
                <a:solidFill>
                  <a:prstClr val="black"/>
                </a:solidFill>
              </a:rPr>
              <a:t>.</a:t>
            </a:r>
          </a:p>
          <a:p>
            <a:pPr marL="0" lvl="0" indent="0" algn="just">
              <a:buNone/>
            </a:pPr>
            <a:endParaRPr lang="pl-PL" dirty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r>
              <a:rPr lang="pl-PL" dirty="0" smtClean="0">
                <a:solidFill>
                  <a:prstClr val="black"/>
                </a:solidFill>
              </a:rPr>
              <a:t>W 2024 roku KOWR OT Szczecin sprzedał </a:t>
            </a:r>
            <a:r>
              <a:rPr lang="pl-PL" b="1" dirty="0" smtClean="0">
                <a:solidFill>
                  <a:srgbClr val="0066CC"/>
                </a:solidFill>
              </a:rPr>
              <a:t>334 ha</a:t>
            </a:r>
            <a:r>
              <a:rPr lang="pl-PL" dirty="0" smtClean="0"/>
              <a:t>, a w 2025 r. – </a:t>
            </a:r>
            <a:r>
              <a:rPr lang="pl-PL" b="1" dirty="0" smtClean="0">
                <a:solidFill>
                  <a:srgbClr val="0066CC"/>
                </a:solidFill>
              </a:rPr>
              <a:t>130 ha</a:t>
            </a:r>
            <a:r>
              <a:rPr lang="pl-PL" dirty="0" smtClean="0"/>
              <a:t>. Średnia cena 1 ha gruntu rolnego wyniosła ok. </a:t>
            </a:r>
            <a:r>
              <a:rPr lang="pl-PL" b="1" dirty="0" smtClean="0">
                <a:solidFill>
                  <a:srgbClr val="0070C0"/>
                </a:solidFill>
              </a:rPr>
              <a:t>35 tys. zł. </a:t>
            </a:r>
            <a:r>
              <a:rPr lang="pl-PL" dirty="0" smtClean="0"/>
              <a:t>(cena gruntu klasy pierwszej około 55 tys. zł.)</a:t>
            </a:r>
            <a:endParaRPr lang="pl-PL" b="1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048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5760640" cy="926381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GOSPODAROWANIE ZASOBEM WRSP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0C7187-FB7E-408C-9C47-843C5B21F0AD}" type="slidenum">
              <a:rPr kumimoji="0" lang="pl-PL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933" y="188640"/>
            <a:ext cx="1649067" cy="1139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Symbol zastępczy zawartości 2"/>
          <p:cNvSpPr>
            <a:spLocks noGrp="1"/>
          </p:cNvSpPr>
          <p:nvPr>
            <p:ph idx="1"/>
          </p:nvPr>
        </p:nvSpPr>
        <p:spPr>
          <a:xfrm>
            <a:off x="323529" y="1201019"/>
            <a:ext cx="8640960" cy="5324325"/>
          </a:xfrm>
          <a:solidFill>
            <a:schemeClr val="bg1">
              <a:alpha val="8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pl-PL" dirty="0" smtClean="0">
                <a:solidFill>
                  <a:prstClr val="black"/>
                </a:solidFill>
              </a:rPr>
              <a:t>W ramach nieodpłatnego przekazania podmiotom uprawnionym przekazano w 2024 r. </a:t>
            </a:r>
            <a:r>
              <a:rPr lang="pl-PL" b="1" dirty="0">
                <a:solidFill>
                  <a:srgbClr val="0066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70 nieruchomości </a:t>
            </a:r>
            <a:r>
              <a:rPr lang="pl-PL" b="1" dirty="0" smtClean="0">
                <a:solidFill>
                  <a:srgbClr val="0066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o pow. </a:t>
            </a:r>
            <a:r>
              <a:rPr lang="pl-PL" b="1" dirty="0" smtClean="0">
                <a:solidFill>
                  <a:srgbClr val="0066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pl-PL" b="1" dirty="0">
                <a:solidFill>
                  <a:srgbClr val="0066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ha</a:t>
            </a:r>
            <a:r>
              <a:rPr lang="pl-PL" b="1" dirty="0" smtClean="0">
                <a:solidFill>
                  <a:srgbClr val="0066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 w 2025 r. – </a:t>
            </a:r>
            <a:r>
              <a:rPr lang="pl-PL" b="1" dirty="0" smtClean="0">
                <a:solidFill>
                  <a:srgbClr val="0066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12 nieruchomości</a:t>
            </a:r>
            <a:r>
              <a:rPr lang="pl-PL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o pow. </a:t>
            </a:r>
            <a:r>
              <a:rPr lang="pl-PL" b="1" dirty="0" smtClean="0">
                <a:solidFill>
                  <a:srgbClr val="0066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5 ha</a:t>
            </a:r>
          </a:p>
          <a:p>
            <a:pPr marL="0" lvl="0" indent="0" algn="just">
              <a:buNone/>
            </a:pPr>
            <a:r>
              <a:rPr lang="pl-PL" dirty="0" smtClean="0">
                <a:cs typeface="Times New Roman" panose="02020603050405020304" pitchFamily="18" charset="0"/>
              </a:rPr>
              <a:t>Na uzyskanych gruntach powstają boiska sportowe, place zabaw, tereny rekreacyjne, hydrofornie, studnie, oczyszczalnie ścieków, </a:t>
            </a:r>
            <a:r>
              <a:rPr lang="pl-PL" b="1" dirty="0" smtClean="0">
                <a:cs typeface="Times New Roman" panose="02020603050405020304" pitchFamily="18" charset="0"/>
              </a:rPr>
              <a:t>drogi</a:t>
            </a:r>
            <a:r>
              <a:rPr lang="pl-PL" dirty="0" smtClean="0">
                <a:cs typeface="Times New Roman" panose="02020603050405020304" pitchFamily="18" charset="0"/>
              </a:rPr>
              <a:t>, nekropolie. (dofinansowania do przekazanych nieruchomości).</a:t>
            </a:r>
          </a:p>
          <a:p>
            <a:pPr marL="0" indent="0" algn="just">
              <a:buNone/>
            </a:pPr>
            <a:r>
              <a:rPr lang="pl-PL" dirty="0" smtClean="0">
                <a:cs typeface="Times New Roman" panose="02020603050405020304" pitchFamily="18" charset="0"/>
              </a:rPr>
              <a:t>KOWR posiada również nieruchomości </a:t>
            </a:r>
            <a:r>
              <a:rPr lang="pl-PL" dirty="0" err="1" smtClean="0">
                <a:cs typeface="Times New Roman" panose="02020603050405020304" pitchFamily="18" charset="0"/>
              </a:rPr>
              <a:t>nierolne</a:t>
            </a:r>
            <a:r>
              <a:rPr lang="pl-PL" dirty="0" smtClean="0">
                <a:cs typeface="Times New Roman" panose="02020603050405020304" pitchFamily="18" charset="0"/>
              </a:rPr>
              <a:t> (mieszkania, zabytki, parki, ogrody działkowe oraz grunty inwestycyjne. </a:t>
            </a:r>
          </a:p>
          <a:p>
            <a:pPr marL="0" indent="0" algn="just">
              <a:buNone/>
            </a:pPr>
            <a:r>
              <a:rPr lang="pl-PL" dirty="0" smtClean="0">
                <a:cs typeface="Times New Roman" panose="02020603050405020304" pitchFamily="18" charset="0"/>
              </a:rPr>
              <a:t>Atutem gruntów inwestycyjnych są przede wszystkim atrakcyjne położenie, dobra komunikacja i duża powierzchnia. Mogą na nich powstać inwestycje typu „</a:t>
            </a:r>
            <a:r>
              <a:rPr lang="pl-PL" dirty="0" err="1" smtClean="0">
                <a:cs typeface="Times New Roman" panose="02020603050405020304" pitchFamily="18" charset="0"/>
              </a:rPr>
              <a:t>greenfield</a:t>
            </a:r>
            <a:r>
              <a:rPr lang="pl-PL" dirty="0" smtClean="0">
                <a:cs typeface="Times New Roman" panose="02020603050405020304" pitchFamily="18" charset="0"/>
              </a:rPr>
              <a:t>”, parki technologiczne, centra biznesowe, logistyczne, nowoczesne budownictwo mieszkaniowe. W roku 2024 sprzedaliśmy ponad</a:t>
            </a:r>
            <a:r>
              <a:rPr lang="pl-PL" b="1" dirty="0" smtClean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18 ha</a:t>
            </a:r>
            <a:r>
              <a:rPr lang="pl-PL" b="1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smtClean="0">
                <a:cs typeface="Times New Roman" panose="02020603050405020304" pitchFamily="18" charset="0"/>
              </a:rPr>
              <a:t>takich gruntów (cena około 316 tys. zł. za ha.</a:t>
            </a:r>
            <a:endParaRPr lang="pl-PL" b="1" dirty="0">
              <a:solidFill>
                <a:srgbClr val="0070C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834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395536" y="1521532"/>
            <a:ext cx="8496943" cy="371977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sz="2300" b="1" u="sng" dirty="0" smtClean="0">
                <a:solidFill>
                  <a:srgbClr val="0066CC"/>
                </a:solidFill>
              </a:rPr>
              <a:t>Kontynuacja działań informacyjno-promocyjnych </a:t>
            </a:r>
            <a:r>
              <a:rPr lang="pl-PL" sz="2300" dirty="0" smtClean="0"/>
              <a:t>pod </a:t>
            </a:r>
            <a:r>
              <a:rPr lang="pl-PL" sz="2300" dirty="0"/>
              <a:t>hasłem </a:t>
            </a:r>
            <a:r>
              <a:rPr lang="pl-PL" sz="2300" b="1" dirty="0" smtClean="0"/>
              <a:t>„Energia z </a:t>
            </a:r>
            <a:r>
              <a:rPr lang="pl-PL" sz="2300" b="1" dirty="0"/>
              <a:t>rolnictwa”</a:t>
            </a:r>
            <a:r>
              <a:rPr lang="pl-PL" sz="2300" dirty="0"/>
              <a:t> oraz przy użyciu znaku graficznego Agro </a:t>
            </a:r>
            <a:r>
              <a:rPr lang="pl-PL" sz="2300" dirty="0" smtClean="0"/>
              <a:t>OZE:</a:t>
            </a:r>
            <a:endParaRPr lang="pl-PL" sz="2300" b="1" dirty="0" smtClean="0"/>
          </a:p>
          <a:p>
            <a:pPr marL="271463" indent="-271463">
              <a:buFont typeface="+mj-lt"/>
              <a:buAutoNum type="arabicParenR"/>
            </a:pPr>
            <a:r>
              <a:rPr lang="pl-PL" sz="1900" b="1" dirty="0" smtClean="0"/>
              <a:t>Organizacja </a:t>
            </a:r>
            <a:r>
              <a:rPr lang="pl-PL" sz="1900" b="1" dirty="0"/>
              <a:t>wydarzeń </a:t>
            </a:r>
            <a:r>
              <a:rPr lang="pl-PL" sz="1900" dirty="0"/>
              <a:t>edukacyjno-szkoleniowych, </a:t>
            </a:r>
            <a:endParaRPr lang="pl-PL" sz="1900" dirty="0" smtClean="0"/>
          </a:p>
          <a:p>
            <a:pPr marL="271463" indent="-271463">
              <a:buFont typeface="+mj-lt"/>
              <a:buAutoNum type="arabicParenR"/>
            </a:pPr>
            <a:r>
              <a:rPr lang="pl-PL" sz="1900" b="1" dirty="0" smtClean="0"/>
              <a:t>Prowadzenie </a:t>
            </a:r>
            <a:r>
              <a:rPr lang="pl-PL" sz="1900" b="1" dirty="0"/>
              <a:t>kampanii </a:t>
            </a:r>
            <a:r>
              <a:rPr lang="pl-PL" sz="1900" dirty="0" smtClean="0"/>
              <a:t>informacyjnych, edukacyjnych i promocyjnych </a:t>
            </a:r>
            <a:r>
              <a:rPr lang="pl-PL" sz="1900" dirty="0"/>
              <a:t>upowszechniających wiedzę dotyczącą możliwości wykorzystywania odnawialnych źródeł </a:t>
            </a:r>
            <a:r>
              <a:rPr lang="pl-PL" sz="1900" dirty="0" smtClean="0"/>
              <a:t>energii w rolnictwie publikacje </a:t>
            </a:r>
            <a:r>
              <a:rPr lang="pl-PL" sz="1900" dirty="0"/>
              <a:t>oraz naszą obecność podczas wydarzeń </a:t>
            </a:r>
            <a:r>
              <a:rPr lang="pl-PL" sz="1900" dirty="0" smtClean="0"/>
              <a:t>branżowych,</a:t>
            </a:r>
          </a:p>
          <a:p>
            <a:pPr marL="271463" indent="-271463">
              <a:buFont typeface="+mj-lt"/>
              <a:buAutoNum type="arabicParenR"/>
            </a:pPr>
            <a:r>
              <a:rPr lang="pl-PL" sz="1900" b="1" dirty="0" smtClean="0"/>
              <a:t>Relacje z wydarzeń</a:t>
            </a:r>
            <a:r>
              <a:rPr lang="pl-PL" sz="1900" dirty="0" smtClean="0"/>
              <a:t> na stronie </a:t>
            </a:r>
            <a:r>
              <a:rPr lang="pl-PL" sz="1900" dirty="0" smtClean="0">
                <a:hlinkClick r:id="rId2"/>
              </a:rPr>
              <a:t>www.energiazrolnictwa.pl</a:t>
            </a:r>
            <a:r>
              <a:rPr lang="pl-PL" sz="1900" dirty="0" smtClean="0"/>
              <a:t> (o planowanych szkoleniach, warsztatach, </a:t>
            </a:r>
            <a:r>
              <a:rPr lang="pl-PL" sz="1900" dirty="0" err="1" smtClean="0"/>
              <a:t>webinarach</a:t>
            </a:r>
            <a:r>
              <a:rPr lang="pl-PL" sz="1900" dirty="0" smtClean="0"/>
              <a:t>, </a:t>
            </a:r>
            <a:r>
              <a:rPr lang="pl-PL" sz="1900" dirty="0"/>
              <a:t>materiały z wydarzeń, filmy i inne materiały </a:t>
            </a:r>
            <a:r>
              <a:rPr lang="pl-PL" sz="1900" dirty="0" smtClean="0"/>
              <a:t>edukacyjne) oraz </a:t>
            </a:r>
            <a:r>
              <a:rPr lang="pl-PL" sz="1900" dirty="0"/>
              <a:t>w </a:t>
            </a:r>
            <a:r>
              <a:rPr lang="pl-PL" sz="1900" dirty="0" err="1"/>
              <a:t>social</a:t>
            </a:r>
            <a:r>
              <a:rPr lang="pl-PL" sz="1900" dirty="0"/>
              <a:t> mediach KOWR (Facebook, YouTube</a:t>
            </a:r>
            <a:r>
              <a:rPr lang="pl-PL" sz="1900" dirty="0" smtClean="0"/>
              <a:t>),</a:t>
            </a:r>
          </a:p>
          <a:p>
            <a:pPr marL="271463" indent="-271463">
              <a:buFont typeface="+mj-lt"/>
              <a:buAutoNum type="arabicParenR"/>
            </a:pPr>
            <a:r>
              <a:rPr lang="pl-PL" sz="1900" b="1" dirty="0" smtClean="0"/>
              <a:t>Zwiększanie świadomości </a:t>
            </a:r>
            <a:r>
              <a:rPr lang="pl-PL" sz="1900" dirty="0"/>
              <a:t>tematyki i </a:t>
            </a:r>
            <a:r>
              <a:rPr lang="pl-PL" sz="1900" dirty="0" smtClean="0"/>
              <a:t>budowanie </a:t>
            </a:r>
            <a:r>
              <a:rPr lang="pl-PL" sz="1900" dirty="0"/>
              <a:t>silnego </a:t>
            </a:r>
            <a:r>
              <a:rPr lang="pl-PL" sz="1900" dirty="0" smtClean="0"/>
              <a:t>przekazu.</a:t>
            </a:r>
            <a:endParaRPr lang="pl-PL" dirty="0" smtClean="0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0060"/>
            <a:ext cx="9144000" cy="854978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6921" r="1354" b="16141"/>
          <a:stretch/>
        </p:blipFill>
        <p:spPr>
          <a:xfrm>
            <a:off x="7055769" y="0"/>
            <a:ext cx="2088231" cy="1412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ytuł 1"/>
          <p:cNvSpPr>
            <a:spLocks noGrp="1"/>
          </p:cNvSpPr>
          <p:nvPr>
            <p:ph type="title"/>
          </p:nvPr>
        </p:nvSpPr>
        <p:spPr>
          <a:xfrm>
            <a:off x="1907703" y="0"/>
            <a:ext cx="5274703" cy="141277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sz="2800" b="1" dirty="0"/>
              <a:t>Działania w zakresie</a:t>
            </a:r>
            <a:br>
              <a:rPr lang="pl-PL" sz="2800" b="1" dirty="0"/>
            </a:br>
            <a:r>
              <a:rPr lang="pl-PL" sz="2800" b="1" dirty="0">
                <a:solidFill>
                  <a:srgbClr val="0066CC"/>
                </a:solidFill>
              </a:rPr>
              <a:t>odnawialnych źródeł </a:t>
            </a:r>
            <a:r>
              <a:rPr lang="pl-PL" sz="2800" b="1" dirty="0" smtClean="0">
                <a:solidFill>
                  <a:srgbClr val="0066CC"/>
                </a:solidFill>
              </a:rPr>
              <a:t>energii </a:t>
            </a:r>
            <a:br>
              <a:rPr lang="pl-PL" sz="2800" b="1" dirty="0" smtClean="0">
                <a:solidFill>
                  <a:srgbClr val="0066CC"/>
                </a:solidFill>
              </a:rPr>
            </a:br>
            <a:r>
              <a:rPr lang="pl-PL" sz="2200" b="1" dirty="0" smtClean="0"/>
              <a:t>– działania informacyjno-promocyjne </a:t>
            </a:r>
            <a:endParaRPr lang="pl-PL" sz="2200" b="1" dirty="0"/>
          </a:p>
        </p:txBody>
      </p:sp>
    </p:spTree>
    <p:extLst>
      <p:ext uri="{BB962C8B-B14F-4D97-AF65-F5344CB8AC3E}">
        <p14:creationId xmlns:p14="http://schemas.microsoft.com/office/powerpoint/2010/main" val="135703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07704" y="222420"/>
            <a:ext cx="5352122" cy="112591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l-PL" b="1" dirty="0" smtClean="0"/>
              <a:t>Kontynuacja działań w zakresie</a:t>
            </a:r>
            <a:br>
              <a:rPr lang="pl-PL" b="1" dirty="0" smtClean="0"/>
            </a:br>
            <a:r>
              <a:rPr lang="pl-PL" b="1" dirty="0" smtClean="0"/>
              <a:t>odnawialnych źródeł energii</a:t>
            </a:r>
            <a:br>
              <a:rPr lang="pl-PL" b="1" dirty="0" smtClean="0"/>
            </a:br>
            <a:r>
              <a:rPr lang="pl-PL" b="1" dirty="0" smtClean="0"/>
              <a:t>– monitorowanie </a:t>
            </a:r>
            <a:endParaRPr lang="pl-PL" sz="30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503548" y="1480757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200" b="1" i="0" u="sng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w Cen MT" panose="020B0602020104020603" pitchFamily="34" charset="-18"/>
              </a:rPr>
              <a:t>Monitorowanie produkcji biogazu rolniczego i </a:t>
            </a:r>
            <a:r>
              <a:rPr kumimoji="0" lang="pl-PL" sz="2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w Cen MT" panose="020B0602020104020603" pitchFamily="34" charset="-18"/>
              </a:rPr>
              <a:t>biometanu</a:t>
            </a:r>
            <a:endParaRPr kumimoji="0" lang="pl-PL" sz="2200" b="0" i="0" u="sng" strike="noStrike" kern="120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Tw Cen MT" panose="020B0602020104020603" pitchFamily="34" charset="-18"/>
            </a:endParaRPr>
          </a:p>
          <a:p>
            <a:pPr marL="552450" marR="0" lvl="0" indent="-285750" algn="l" defTabSz="914400" rtl="0" eaLnBrk="1" fontAlgn="auto" latinLnBrk="0" hangingPunct="1">
              <a:lnSpc>
                <a:spcPct val="100000"/>
              </a:lnSpc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prowadzenie rejestru </a:t>
            </a:r>
            <a:r>
              <a:rPr lang="pl-PL" b="1" dirty="0">
                <a:solidFill>
                  <a:prstClr val="black"/>
                </a:solidFill>
                <a:latin typeface="Tw Cen MT" panose="020B0602020104020603" pitchFamily="34" charset="-18"/>
              </a:rPr>
              <a:t>wytwórców biogazu rolniczego</a:t>
            </a: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:</a:t>
            </a:r>
          </a:p>
          <a:p>
            <a:pPr marL="987425" marR="0" lvl="0" indent="-285750" algn="l" defTabSz="914400" rtl="0" eaLnBrk="1" fontAlgn="auto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150 </a:t>
            </a:r>
            <a:r>
              <a:rPr lang="pl-PL" b="1" dirty="0">
                <a:solidFill>
                  <a:prstClr val="black"/>
                </a:solidFill>
                <a:latin typeface="Tw Cen MT" panose="020B0602020104020603" pitchFamily="34" charset="-18"/>
              </a:rPr>
              <a:t>wytwórców </a:t>
            </a:r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posiadających </a:t>
            </a: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łącznie </a:t>
            </a:r>
            <a:r>
              <a:rPr lang="pl-PL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180 instalacji</a:t>
            </a:r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, około 20 w zachodniopomorskim</a:t>
            </a:r>
            <a:endParaRPr lang="pl-PL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marL="552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prowadzenie </a:t>
            </a:r>
            <a:r>
              <a:rPr kumimoji="0" lang="pl-PL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ewidencji mikroinstalacji </a:t>
            </a:r>
            <a:r>
              <a:rPr kumimoji="0" lang="pl-PL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– </a:t>
            </a:r>
            <a:r>
              <a:rPr kumimoji="0" lang="pl-PL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57 mikrobiogazowni rolniczych</a:t>
            </a:r>
            <a:r>
              <a:rPr kumimoji="0" lang="pl-PL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*.</a:t>
            </a:r>
            <a:endParaRPr kumimoji="0" lang="pl-PL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-1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W 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2023 r. </a:t>
            </a:r>
            <a:r>
              <a:rPr kumimoji="0" lang="pl-PL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wyprodukowano</a:t>
            </a:r>
            <a:r>
              <a:rPr kumimoji="0" lang="pl-PL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 </a:t>
            </a:r>
            <a:r>
              <a:rPr kumimoji="0" lang="pl-PL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ponad 430 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mln </a:t>
            </a:r>
            <a:r>
              <a:rPr kumimoji="0" lang="pl-PL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m³ 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biogazu rolniczego, z którego </a:t>
            </a:r>
            <a:r>
              <a:rPr kumimoji="0" lang="pl-PL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wytworzono ponad 919 </a:t>
            </a:r>
            <a:r>
              <a:rPr kumimoji="0" lang="pl-PL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GWh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-18"/>
              </a:rPr>
              <a:t> energii elektrycznej. 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499108" y="3807741"/>
            <a:ext cx="8064896" cy="2762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b="1" u="sng" dirty="0">
                <a:solidFill>
                  <a:srgbClr val="0066CC"/>
                </a:solidFill>
                <a:latin typeface="Tw Cen MT" panose="020B0602020104020603" pitchFamily="34" charset="-18"/>
              </a:rPr>
              <a:t>Monitorowanie rynku </a:t>
            </a:r>
            <a:r>
              <a:rPr lang="pl-PL" sz="2200" b="1" u="sng" dirty="0" smtClean="0">
                <a:solidFill>
                  <a:srgbClr val="0066CC"/>
                </a:solidFill>
                <a:latin typeface="Tw Cen MT" panose="020B0602020104020603" pitchFamily="34" charset="-18"/>
              </a:rPr>
              <a:t>biokomponentów</a:t>
            </a:r>
            <a:endParaRPr lang="pl-PL" sz="2200" u="sng" dirty="0">
              <a:solidFill>
                <a:srgbClr val="0066CC"/>
              </a:solidFill>
              <a:latin typeface="Tw Cen MT" panose="020B0602020104020603" pitchFamily="34" charset="-18"/>
            </a:endParaRPr>
          </a:p>
          <a:p>
            <a:pPr marL="552437" indent="-285744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prowadzenie rejestrów działalności regulowanej:</a:t>
            </a:r>
          </a:p>
          <a:p>
            <a:pPr marL="982638" indent="-285744">
              <a:buFont typeface="Arial" panose="020B0604020202020204" pitchFamily="34" charset="0"/>
              <a:buChar char="•"/>
            </a:pP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wytwórców biokomponentów – </a:t>
            </a:r>
            <a:r>
              <a:rPr lang="pl-PL" b="1" dirty="0">
                <a:solidFill>
                  <a:prstClr val="black"/>
                </a:solidFill>
                <a:latin typeface="Tw Cen MT" panose="020B0602020104020603" pitchFamily="34" charset="-18"/>
              </a:rPr>
              <a:t>20 podmiotów</a:t>
            </a: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,</a:t>
            </a:r>
          </a:p>
          <a:p>
            <a:pPr marL="982638" indent="-285744">
              <a:buFont typeface="Arial" panose="020B0604020202020204" pitchFamily="34" charset="0"/>
              <a:buChar char="•"/>
            </a:pP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podmiotów sprowadzających biokomponenty – </a:t>
            </a:r>
            <a:r>
              <a:rPr lang="pl-PL" b="1" dirty="0">
                <a:solidFill>
                  <a:prstClr val="black"/>
                </a:solidFill>
                <a:latin typeface="Tw Cen MT" panose="020B0602020104020603" pitchFamily="34" charset="-18"/>
              </a:rPr>
              <a:t>26 podmiotów</a:t>
            </a: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,</a:t>
            </a:r>
          </a:p>
          <a:p>
            <a:pPr marL="982638" indent="-285744">
              <a:buFont typeface="Arial" panose="020B0604020202020204" pitchFamily="34" charset="0"/>
              <a:buChar char="•"/>
            </a:pP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administratorów systemów certyfikacji – </a:t>
            </a:r>
            <a:r>
              <a:rPr lang="pl-PL" b="1" dirty="0">
                <a:solidFill>
                  <a:prstClr val="black"/>
                </a:solidFill>
                <a:latin typeface="Tw Cen MT" panose="020B0602020104020603" pitchFamily="34" charset="-18"/>
              </a:rPr>
              <a:t>4 podmioty</a:t>
            </a: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,</a:t>
            </a:r>
          </a:p>
          <a:p>
            <a:pPr marL="982638" indent="-285744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jednostek certyfikujących – </a:t>
            </a:r>
            <a:r>
              <a:rPr lang="pl-PL" b="1" dirty="0">
                <a:solidFill>
                  <a:prstClr val="black"/>
                </a:solidFill>
                <a:latin typeface="Tw Cen MT" panose="020B0602020104020603" pitchFamily="34" charset="-18"/>
              </a:rPr>
              <a:t>12 </a:t>
            </a:r>
            <a:r>
              <a:rPr lang="pl-PL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podmiotów</a:t>
            </a:r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.</a:t>
            </a:r>
            <a:endParaRPr lang="pl-PL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W </a:t>
            </a: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2023 r. </a:t>
            </a:r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wyprodukowano:</a:t>
            </a:r>
            <a:endParaRPr lang="pl-PL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marL="982638" indent="-285744">
              <a:buFont typeface="Arial" panose="020B0604020202020204" pitchFamily="34" charset="0"/>
              <a:buChar char="•"/>
            </a:pP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339 </a:t>
            </a:r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tys. </a:t>
            </a: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ton bioetanolu,</a:t>
            </a:r>
          </a:p>
          <a:p>
            <a:pPr marL="982638" indent="-285744">
              <a:buFont typeface="Arial" panose="020B0604020202020204" pitchFamily="34" charset="0"/>
              <a:buChar char="•"/>
            </a:pP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971 </a:t>
            </a:r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tys. ton </a:t>
            </a: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estrów metylowych</a:t>
            </a:r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.</a:t>
            </a:r>
            <a:endParaRPr lang="pl-PL" dirty="0">
              <a:solidFill>
                <a:prstClr val="black"/>
              </a:solidFill>
              <a:latin typeface="Tw Cen MT" panose="020B0602020104020603" pitchFamily="34" charset="-18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0" y="6581001"/>
            <a:ext cx="20169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latin typeface="Tw Cen MT" panose="020B0602020104020603" pitchFamily="34" charset="-18"/>
              </a:rPr>
              <a:t>* wg stanu na 30.06.2024 r.</a:t>
            </a:r>
            <a:endParaRPr lang="pl-PL" sz="1200" dirty="0">
              <a:latin typeface="Tw Cen MT" panose="020B0602020104020603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826" y="116632"/>
            <a:ext cx="1800199" cy="1800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943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1"/>
          <p:cNvSpPr>
            <a:spLocks noGrp="1"/>
          </p:cNvSpPr>
          <p:nvPr>
            <p:ph type="title"/>
          </p:nvPr>
        </p:nvSpPr>
        <p:spPr>
          <a:xfrm>
            <a:off x="1835696" y="0"/>
            <a:ext cx="5095191" cy="170080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l-PL" sz="2000" b="1" dirty="0" smtClean="0"/>
              <a:t>REALIZACJA </a:t>
            </a:r>
            <a:r>
              <a:rPr lang="pl-PL" sz="2000" b="1" dirty="0">
                <a:solidFill>
                  <a:srgbClr val="0066CC"/>
                </a:solidFill>
              </a:rPr>
              <a:t>DZIAŁAŃ </a:t>
            </a:r>
            <a:r>
              <a:rPr lang="pl-PL" sz="2000" b="1" dirty="0" smtClean="0">
                <a:solidFill>
                  <a:srgbClr val="0066CC"/>
                </a:solidFill>
              </a:rPr>
              <a:t>ROZWOJOWYCH</a:t>
            </a:r>
            <a:br>
              <a:rPr lang="pl-PL" sz="2000" b="1" dirty="0" smtClean="0">
                <a:solidFill>
                  <a:srgbClr val="0066CC"/>
                </a:solidFill>
              </a:rPr>
            </a:br>
            <a:r>
              <a:rPr lang="pl-PL" sz="2000" b="1" dirty="0" smtClean="0">
                <a:solidFill>
                  <a:srgbClr val="0066CC"/>
                </a:solidFill>
              </a:rPr>
              <a:t>I INWESTYCYJNYCH </a:t>
            </a:r>
            <a:r>
              <a:rPr lang="pl-PL" sz="2000" b="1" dirty="0" smtClean="0"/>
              <a:t>W </a:t>
            </a:r>
            <a:r>
              <a:rPr lang="pl-PL" sz="2000" b="1" dirty="0"/>
              <a:t>ZAKRESIE  INNOWACYJNOŚCI </a:t>
            </a:r>
            <a:r>
              <a:rPr lang="pl-PL" sz="2000" b="1" dirty="0" smtClean="0"/>
              <a:t>W </a:t>
            </a:r>
            <a:r>
              <a:rPr lang="pl-PL" sz="2000" b="1" dirty="0"/>
              <a:t>SEKTORZE </a:t>
            </a:r>
            <a:r>
              <a:rPr lang="pl-PL" sz="2000" b="1" dirty="0" smtClean="0"/>
              <a:t/>
            </a:r>
            <a:br>
              <a:rPr lang="pl-PL" sz="2000" b="1" dirty="0" smtClean="0"/>
            </a:br>
            <a:r>
              <a:rPr lang="pl-PL" sz="2000" b="1" dirty="0" smtClean="0"/>
              <a:t>ROLNO-SPOŻYWCZYM W 2024 R. </a:t>
            </a:r>
            <a:br>
              <a:rPr lang="pl-PL" sz="2000" b="1" dirty="0" smtClean="0"/>
            </a:br>
            <a:r>
              <a:rPr lang="pl-PL" sz="1600" dirty="0" smtClean="0"/>
              <a:t>(zadanie </a:t>
            </a:r>
            <a:r>
              <a:rPr lang="pl-PL" sz="1600" dirty="0"/>
              <a:t>zgodnie z ustawą o KOWR)</a:t>
            </a: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1845" y="82288"/>
            <a:ext cx="2336774" cy="1680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132487" y="1743224"/>
            <a:ext cx="7245970" cy="42700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000" kern="1200" baseline="0">
                <a:solidFill>
                  <a:schemeClr val="tx1"/>
                </a:solidFill>
                <a:latin typeface="Tw Cen MT" panose="020B0602020104020603" pitchFamily="34" charset="-18"/>
                <a:ea typeface="+mj-ea"/>
                <a:cs typeface="+mj-cs"/>
              </a:defRPr>
            </a:lvl1pPr>
          </a:lstStyle>
          <a:p>
            <a:pPr marL="355600" indent="-35560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Font typeface="+mj-lt"/>
              <a:buAutoNum type="arabicParenR"/>
            </a:pPr>
            <a:r>
              <a:rPr lang="pl-PL" sz="2200" b="1" dirty="0" smtClean="0">
                <a:solidFill>
                  <a:srgbClr val="0066CC"/>
                </a:solidFill>
                <a:ea typeface="+mn-ea"/>
                <a:cs typeface="+mn-cs"/>
              </a:rPr>
              <a:t>„System </a:t>
            </a:r>
            <a:r>
              <a:rPr lang="pl-PL" sz="2200" b="1" dirty="0">
                <a:solidFill>
                  <a:srgbClr val="0066CC"/>
                </a:solidFill>
                <a:ea typeface="+mn-ea"/>
                <a:cs typeface="+mn-cs"/>
              </a:rPr>
              <a:t>satelitarnego monitorowania upraw </a:t>
            </a:r>
            <a:r>
              <a:rPr lang="pl-PL" sz="2200" b="1" dirty="0" smtClean="0">
                <a:solidFill>
                  <a:srgbClr val="0066CC"/>
                </a:solidFill>
                <a:ea typeface="+mn-ea"/>
                <a:cs typeface="+mn-cs"/>
              </a:rPr>
              <a:t>rolnych” </a:t>
            </a:r>
            <a:r>
              <a:rPr lang="pl-PL" sz="1800" b="1" dirty="0" smtClean="0">
                <a:solidFill>
                  <a:srgbClr val="0066CC"/>
                </a:solidFill>
                <a:ea typeface="+mn-ea"/>
                <a:cs typeface="+mn-cs"/>
              </a:rPr>
              <a:t/>
            </a:r>
            <a:br>
              <a:rPr lang="pl-PL" sz="1800" b="1" dirty="0" smtClean="0">
                <a:solidFill>
                  <a:srgbClr val="0066CC"/>
                </a:solidFill>
                <a:ea typeface="+mn-ea"/>
                <a:cs typeface="+mn-cs"/>
              </a:rPr>
            </a:br>
            <a:r>
              <a:rPr lang="pl-PL" sz="1800" b="1" dirty="0" smtClean="0"/>
              <a:t>Cel </a:t>
            </a:r>
            <a:r>
              <a:rPr lang="pl-PL" sz="1800" b="1" dirty="0"/>
              <a:t>projektu: </a:t>
            </a:r>
            <a:r>
              <a:rPr lang="pl-PL" sz="1800" dirty="0" smtClean="0"/>
              <a:t>zaprojektowanie i budowa </a:t>
            </a:r>
            <a:r>
              <a:rPr lang="pl-PL" sz="1800" dirty="0"/>
              <a:t>S</a:t>
            </a:r>
            <a:r>
              <a:rPr lang="pl-PL" sz="1800" dirty="0" smtClean="0"/>
              <a:t>ystemu </a:t>
            </a:r>
            <a:r>
              <a:rPr lang="pl-PL" sz="1800" dirty="0"/>
              <a:t>IT </a:t>
            </a:r>
            <a:r>
              <a:rPr lang="pl-PL" sz="1800" dirty="0" smtClean="0"/>
              <a:t>do </a:t>
            </a:r>
            <a:r>
              <a:rPr lang="pl-PL" sz="1800" dirty="0"/>
              <a:t>monitorowania upraw rolnych na terenie całego kraju</a:t>
            </a:r>
            <a:r>
              <a:rPr lang="pl-PL" sz="1600" dirty="0" smtClean="0"/>
              <a:t>. </a:t>
            </a:r>
          </a:p>
          <a:p>
            <a:pPr marL="355600" indent="-35560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Font typeface="+mj-lt"/>
              <a:buAutoNum type="arabicParenR"/>
            </a:pPr>
            <a:r>
              <a:rPr lang="pl-PL" sz="2200" b="1" dirty="0" smtClean="0">
                <a:solidFill>
                  <a:srgbClr val="0066CC"/>
                </a:solidFill>
                <a:ea typeface="+mn-ea"/>
                <a:cs typeface="+mn-cs"/>
              </a:rPr>
              <a:t>„</a:t>
            </a:r>
            <a:r>
              <a:rPr lang="pl-PL" sz="2200" b="1" dirty="0">
                <a:solidFill>
                  <a:srgbClr val="0066CC"/>
                </a:solidFill>
                <a:ea typeface="+mn-ea"/>
                <a:cs typeface="+mn-cs"/>
              </a:rPr>
              <a:t>Paszportyzacja polskiej żywności” </a:t>
            </a:r>
            <a:r>
              <a:rPr lang="pl-PL" sz="1800" dirty="0"/>
              <a:t>– działania przygotowawcze mające na celu uruchomienie </a:t>
            </a:r>
            <a:r>
              <a:rPr lang="pl-PL" sz="1800" b="1" dirty="0"/>
              <a:t>fazy II projektu</a:t>
            </a:r>
            <a:r>
              <a:rPr lang="pl-PL" sz="1800" dirty="0"/>
              <a:t>, którego celem jest </a:t>
            </a:r>
            <a:r>
              <a:rPr lang="pl-PL" sz="1800" dirty="0" smtClean="0"/>
              <a:t>budowa i </a:t>
            </a:r>
            <a:r>
              <a:rPr lang="pl-PL" sz="1800" dirty="0"/>
              <a:t>wdrożenie Systemu IT monitorującego proces produkcji żywności w Polsce</a:t>
            </a:r>
            <a:r>
              <a:rPr lang="pl-PL" sz="1800" dirty="0" smtClean="0"/>
              <a:t>.</a:t>
            </a:r>
          </a:p>
          <a:p>
            <a:pPr marL="355600" indent="-35560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Font typeface="+mj-lt"/>
              <a:buAutoNum type="arabicParenR"/>
            </a:pPr>
            <a:r>
              <a:rPr lang="pl-PL" sz="2200" b="1" dirty="0" smtClean="0">
                <a:solidFill>
                  <a:srgbClr val="0066CC"/>
                </a:solidFill>
                <a:ea typeface="+mn-ea"/>
                <a:cs typeface="+mn-cs"/>
              </a:rPr>
              <a:t>„</a:t>
            </a:r>
            <a:r>
              <a:rPr lang="pl-PL" sz="2200" b="1" dirty="0">
                <a:solidFill>
                  <a:srgbClr val="0066CC"/>
                </a:solidFill>
                <a:ea typeface="+mn-ea"/>
                <a:cs typeface="+mn-cs"/>
              </a:rPr>
              <a:t>Standaryzacja wykorzystania Bezzałogowych Statków Powietrznych” - projekt </a:t>
            </a:r>
            <a:r>
              <a:rPr lang="pl-PL" sz="2200" b="1" dirty="0" smtClean="0">
                <a:solidFill>
                  <a:srgbClr val="0066CC"/>
                </a:solidFill>
                <a:ea typeface="+mn-ea"/>
                <a:cs typeface="+mn-cs"/>
              </a:rPr>
              <a:t>pilotażowy </a:t>
            </a:r>
            <a:r>
              <a:rPr lang="pl-PL" sz="1800" b="1" dirty="0" smtClean="0">
                <a:solidFill>
                  <a:srgbClr val="0066CC"/>
                </a:solidFill>
                <a:ea typeface="+mn-ea"/>
                <a:cs typeface="+mn-cs"/>
              </a:rPr>
              <a:t/>
            </a:r>
            <a:br>
              <a:rPr lang="pl-PL" sz="1800" b="1" dirty="0" smtClean="0">
                <a:solidFill>
                  <a:srgbClr val="0066CC"/>
                </a:solidFill>
                <a:ea typeface="+mn-ea"/>
                <a:cs typeface="+mn-cs"/>
              </a:rPr>
            </a:br>
            <a:r>
              <a:rPr lang="pl-PL" sz="1800" b="1" dirty="0" smtClean="0"/>
              <a:t>Cel projektu: </a:t>
            </a:r>
            <a:r>
              <a:rPr lang="pl-PL" sz="1800" dirty="0" smtClean="0"/>
              <a:t>potwierdzenie przydatności i ocena wykorzystania bezzałogowych statków powietrznych (BSP) w KOWR oraz opracowanie standardów i ich używania w KOWR. </a:t>
            </a:r>
            <a:endParaRPr lang="pl-PL" sz="18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6296" y="1859598"/>
            <a:ext cx="1907704" cy="1384892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9344" y="4799350"/>
            <a:ext cx="1501975" cy="1027461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132487" y="6267272"/>
            <a:ext cx="8501608" cy="5161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 smtClean="0">
                <a:solidFill>
                  <a:schemeClr val="tx1"/>
                </a:solidFill>
                <a:latin typeface="Tw Cen MT" panose="020B0602020104020603" pitchFamily="34" charset="-18"/>
              </a:rPr>
              <a:t>W 2025 r. kontynuowane będą prace związane z realizacją działań innowacyjno-rozwojowych oraz planowane jest </a:t>
            </a:r>
            <a:r>
              <a:rPr lang="pl-PL" sz="1600" b="1" dirty="0" smtClean="0">
                <a:solidFill>
                  <a:schemeClr val="tx1"/>
                </a:solidFill>
                <a:latin typeface="Tw Cen MT" panose="020B0602020104020603" pitchFamily="34" charset="-18"/>
              </a:rPr>
              <a:t>przeprowadzenie konkursu na pracę naukową z zakresu innowacji w rolnictwie</a:t>
            </a:r>
            <a:r>
              <a:rPr lang="pl-PL" sz="1600" dirty="0" smtClean="0">
                <a:solidFill>
                  <a:schemeClr val="tx1"/>
                </a:solidFill>
                <a:latin typeface="Tw Cen MT" panose="020B0602020104020603" pitchFamily="34" charset="-18"/>
              </a:rPr>
              <a:t>.</a:t>
            </a:r>
            <a:endParaRPr lang="pl-PL" sz="1600" dirty="0">
              <a:solidFill>
                <a:schemeClr val="tx1"/>
              </a:solidFill>
              <a:latin typeface="Tw Cen MT" panose="020B0602020104020603" pitchFamily="34" charset="-18"/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t="2206" r="6287"/>
          <a:stretch/>
        </p:blipFill>
        <p:spPr>
          <a:xfrm>
            <a:off x="7341462" y="3315886"/>
            <a:ext cx="1797265" cy="13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7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7" y="0"/>
            <a:ext cx="5306406" cy="160101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l-PL" sz="2300" b="1" dirty="0" smtClean="0"/>
              <a:t>KOWR kontynuuje </a:t>
            </a:r>
            <a:r>
              <a:rPr lang="pl-PL" sz="2300" b="1" dirty="0" smtClean="0">
                <a:solidFill>
                  <a:srgbClr val="0066CC"/>
                </a:solidFill>
              </a:rPr>
              <a:t>„Program dla szkół”</a:t>
            </a:r>
            <a:br>
              <a:rPr lang="pl-PL" sz="2300" b="1" dirty="0" smtClean="0">
                <a:solidFill>
                  <a:srgbClr val="0066CC"/>
                </a:solidFill>
              </a:rPr>
            </a:br>
            <a:r>
              <a:rPr lang="pl-PL" sz="2000" dirty="0" smtClean="0"/>
              <a:t>–</a:t>
            </a:r>
            <a:r>
              <a:rPr lang="pl-PL" sz="2000" b="1" dirty="0" smtClean="0"/>
              <a:t> </a:t>
            </a:r>
            <a:r>
              <a:rPr lang="pl-PL" sz="2000" dirty="0" smtClean="0"/>
              <a:t>propaguje zdrowe nawyki żywieniowe wśród </a:t>
            </a:r>
            <a:r>
              <a:rPr lang="pl-PL" sz="2000" dirty="0"/>
              <a:t>dzieci</a:t>
            </a:r>
            <a:r>
              <a:rPr lang="pl-PL" sz="2000" dirty="0" smtClean="0"/>
              <a:t>, młodzieży </a:t>
            </a:r>
            <a:r>
              <a:rPr lang="pl-PL" sz="2000" dirty="0"/>
              <a:t>i ich </a:t>
            </a:r>
            <a:r>
              <a:rPr lang="pl-PL" sz="2000" dirty="0" smtClean="0"/>
              <a:t>rodziców (przyszłych </a:t>
            </a:r>
            <a:br>
              <a:rPr lang="pl-PL" sz="2000" dirty="0" smtClean="0"/>
            </a:br>
            <a:r>
              <a:rPr lang="pl-PL" sz="2000" dirty="0" smtClean="0"/>
              <a:t>i obecnych konsumentów)</a:t>
            </a:r>
            <a:endParaRPr lang="pl-PL" sz="2000" dirty="0"/>
          </a:p>
        </p:txBody>
      </p:sp>
      <p:sp>
        <p:nvSpPr>
          <p:cNvPr id="12" name="Symbol zastępczy zawartości 2"/>
          <p:cNvSpPr txBox="1">
            <a:spLocks/>
          </p:cNvSpPr>
          <p:nvPr/>
        </p:nvSpPr>
        <p:spPr>
          <a:xfrm>
            <a:off x="2113792" y="1581456"/>
            <a:ext cx="4791707" cy="1444514"/>
          </a:xfrm>
          <a:prstGeom prst="rect">
            <a:avLst/>
          </a:prstGeom>
          <a:solidFill>
            <a:srgbClr val="CCFF66">
              <a:alpha val="90000"/>
            </a:srgbClr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3000" b="1" dirty="0" smtClean="0"/>
              <a:t>Rok szkolny </a:t>
            </a:r>
            <a:r>
              <a:rPr lang="pl-PL" sz="3000" b="1" dirty="0" smtClean="0">
                <a:solidFill>
                  <a:srgbClr val="0066CC"/>
                </a:solidFill>
              </a:rPr>
              <a:t>2024/2025</a:t>
            </a:r>
            <a:r>
              <a:rPr lang="pl-PL" sz="3000" b="1" dirty="0" smtClean="0"/>
              <a:t/>
            </a:r>
            <a:br>
              <a:rPr lang="pl-PL" sz="3000" b="1" dirty="0" smtClean="0"/>
            </a:br>
            <a:r>
              <a:rPr lang="pl-PL" sz="2600" b="1" dirty="0" smtClean="0"/>
              <a:t>– budżet na województwo </a:t>
            </a:r>
            <a:r>
              <a:rPr lang="pl-PL" sz="2600" b="1" dirty="0" smtClean="0">
                <a:solidFill>
                  <a:srgbClr val="C00000"/>
                </a:solidFill>
              </a:rPr>
              <a:t>4,2 mln zł</a:t>
            </a:r>
            <a:endParaRPr lang="pl-PL" sz="3000" b="1" dirty="0" smtClean="0">
              <a:solidFill>
                <a:srgbClr val="C00000"/>
              </a:solidFill>
            </a:endParaRPr>
          </a:p>
        </p:txBody>
      </p:sp>
      <p:sp>
        <p:nvSpPr>
          <p:cNvPr id="15" name="Symbol zastępczy zawartości 2"/>
          <p:cNvSpPr>
            <a:spLocks noGrp="1"/>
          </p:cNvSpPr>
          <p:nvPr>
            <p:ph sz="half" idx="1"/>
          </p:nvPr>
        </p:nvSpPr>
        <p:spPr>
          <a:xfrm>
            <a:off x="2423648" y="3414385"/>
            <a:ext cx="4311860" cy="953035"/>
          </a:xfrm>
          <a:solidFill>
            <a:schemeClr val="accent1">
              <a:lumMod val="20000"/>
              <a:lumOff val="80000"/>
              <a:alpha val="85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l-PL" sz="2000" dirty="0" smtClean="0"/>
              <a:t>448 szkół podstawowych uczestniczy w programie, ponad 90%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l-PL" sz="2000" dirty="0" smtClean="0"/>
              <a:t>Dzieci z klas I-V</a:t>
            </a:r>
            <a:endParaRPr lang="pl-PL" sz="2000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2933" y="332041"/>
            <a:ext cx="1991554" cy="9369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6" descr="Znalezione obrazy dla zapytania clipart jabłk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107" y="1452639"/>
            <a:ext cx="1050838" cy="10508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791" y="2580610"/>
            <a:ext cx="976979" cy="937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4" descr="Znalezione obrazy dla zapytania clipart marchewka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719" y="3610693"/>
            <a:ext cx="919226" cy="9192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Znalezione obrazy dla zapytania clipart mleko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6110" y="1385875"/>
            <a:ext cx="983154" cy="98315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0607" y="2422194"/>
            <a:ext cx="977769" cy="10191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0212" y="3518510"/>
            <a:ext cx="958557" cy="114750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ymbol zastępczy zawartości 2"/>
          <p:cNvSpPr txBox="1">
            <a:spLocks/>
          </p:cNvSpPr>
          <p:nvPr/>
        </p:nvSpPr>
        <p:spPr>
          <a:xfrm>
            <a:off x="1331640" y="4943469"/>
            <a:ext cx="5976665" cy="410420"/>
          </a:xfrm>
          <a:prstGeom prst="rect">
            <a:avLst/>
          </a:prstGeom>
          <a:solidFill>
            <a:srgbClr val="CCFF33">
              <a:alpha val="90000"/>
            </a:srgbClr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2000" b="1" dirty="0" smtClean="0"/>
              <a:t>Dostawy realizuje 2 zatwierdzonych dostawców</a:t>
            </a:r>
          </a:p>
        </p:txBody>
      </p:sp>
    </p:spTree>
    <p:extLst>
      <p:ext uri="{BB962C8B-B14F-4D97-AF65-F5344CB8AC3E}">
        <p14:creationId xmlns:p14="http://schemas.microsoft.com/office/powerpoint/2010/main" val="393549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  <p:bldP spid="15" grpId="0" build="p" animBg="1"/>
      <p:bldP spid="17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7" y="116633"/>
            <a:ext cx="5306406" cy="115233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l-PL" sz="2500" b="1" dirty="0" err="1" smtClean="0"/>
              <a:t>KOWR</a:t>
            </a:r>
            <a:r>
              <a:rPr lang="pl-PL" sz="2500" b="1" dirty="0" smtClean="0"/>
              <a:t> kontynuuje realizację</a:t>
            </a:r>
            <a:br>
              <a:rPr lang="pl-PL" sz="2500" b="1" dirty="0" smtClean="0"/>
            </a:br>
            <a:r>
              <a:rPr lang="pl-PL" sz="2500" b="1" dirty="0" smtClean="0">
                <a:solidFill>
                  <a:srgbClr val="0066CC"/>
                </a:solidFill>
              </a:rPr>
              <a:t>działań edukacyjnych </a:t>
            </a:r>
            <a:r>
              <a:rPr lang="pl-PL" sz="2500" b="1" dirty="0" smtClean="0"/>
              <a:t/>
            </a:r>
            <a:br>
              <a:rPr lang="pl-PL" sz="2500" b="1" dirty="0" smtClean="0"/>
            </a:br>
            <a:r>
              <a:rPr lang="pl-PL" sz="2500" b="1" dirty="0" smtClean="0"/>
              <a:t>w ramach „Programu dla szkół”</a:t>
            </a:r>
            <a:endParaRPr lang="pl-PL" sz="2500" dirty="0"/>
          </a:p>
        </p:txBody>
      </p:sp>
      <p:sp>
        <p:nvSpPr>
          <p:cNvPr id="12" name="Symbol zastępczy zawartości 2"/>
          <p:cNvSpPr txBox="1">
            <a:spLocks/>
          </p:cNvSpPr>
          <p:nvPr/>
        </p:nvSpPr>
        <p:spPr>
          <a:xfrm>
            <a:off x="-6288" y="1365750"/>
            <a:ext cx="9144000" cy="153613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Tw Cen MT" panose="020B0602020104020603" pitchFamily="34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2400" b="1" u="sng" dirty="0"/>
              <a:t>W roku szkolnym </a:t>
            </a:r>
            <a:r>
              <a:rPr lang="pl-PL" sz="2400" b="1" u="sng" dirty="0">
                <a:solidFill>
                  <a:srgbClr val="0066CC"/>
                </a:solidFill>
              </a:rPr>
              <a:t>2024/2025 </a:t>
            </a:r>
            <a:r>
              <a:rPr lang="pl-PL" sz="2400" b="1" u="sng" dirty="0" smtClean="0"/>
              <a:t>realizowana </a:t>
            </a:r>
            <a:r>
              <a:rPr lang="pl-PL" sz="2400" b="1" u="sng" dirty="0"/>
              <a:t>jest </a:t>
            </a:r>
            <a:r>
              <a:rPr lang="pl-PL" sz="2400" b="1" u="sng" dirty="0">
                <a:solidFill>
                  <a:srgbClr val="C00000"/>
                </a:solidFill>
              </a:rPr>
              <a:t>IV </a:t>
            </a:r>
            <a:r>
              <a:rPr lang="pl-PL" sz="2400" b="1" u="sng" dirty="0" smtClean="0">
                <a:solidFill>
                  <a:srgbClr val="C00000"/>
                </a:solidFill>
              </a:rPr>
              <a:t>edycja</a:t>
            </a:r>
            <a:r>
              <a:rPr lang="pl-PL" sz="2400" u="sng" dirty="0" smtClean="0">
                <a:solidFill>
                  <a:srgbClr val="C00000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400" b="1" dirty="0" smtClean="0"/>
              <a:t>warsztatów edukacyjnych</a:t>
            </a:r>
            <a:r>
              <a:rPr lang="pl-PL" sz="1800" dirty="0" smtClean="0"/>
              <a:t> </a:t>
            </a:r>
            <a:endParaRPr lang="pl-PL" sz="18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sz="2400" b="1" dirty="0" smtClean="0"/>
              <a:t>wycieczek edukacyjnych </a:t>
            </a:r>
            <a:endParaRPr lang="pl-PL" sz="1800" dirty="0"/>
          </a:p>
        </p:txBody>
      </p:sp>
      <p:sp>
        <p:nvSpPr>
          <p:cNvPr id="15" name="Symbol zastępczy zawartości 2"/>
          <p:cNvSpPr>
            <a:spLocks noGrp="1"/>
          </p:cNvSpPr>
          <p:nvPr>
            <p:ph sz="half" idx="1"/>
          </p:nvPr>
        </p:nvSpPr>
        <p:spPr>
          <a:xfrm>
            <a:off x="-6288" y="3053026"/>
            <a:ext cx="9150288" cy="1123157"/>
          </a:xfrm>
          <a:solidFill>
            <a:srgbClr val="CCFF66">
              <a:alpha val="85000"/>
            </a:srgbClr>
          </a:solidFill>
          <a:ln>
            <a:noFill/>
          </a:ln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l-PL" sz="2200" spc="-20" dirty="0" smtClean="0">
                <a:ea typeface="Times New Roman" panose="02020603050405020304" pitchFamily="18" charset="0"/>
              </a:rPr>
              <a:t>Rocznie organizowanych jest około: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sz="2200" b="1" spc="-20" dirty="0" smtClean="0">
                <a:solidFill>
                  <a:srgbClr val="0066CC"/>
                </a:solidFill>
                <a:ea typeface="Times New Roman" panose="02020603050405020304" pitchFamily="18" charset="0"/>
              </a:rPr>
              <a:t>150 warsztatów edukacyjnych</a:t>
            </a:r>
            <a:r>
              <a:rPr lang="pl-PL" sz="2200" spc="-20" dirty="0" smtClean="0">
                <a:solidFill>
                  <a:srgbClr val="0066CC"/>
                </a:solidFill>
                <a:ea typeface="Times New Roman" panose="02020603050405020304" pitchFamily="18" charset="0"/>
              </a:rPr>
              <a:t>, </a:t>
            </a:r>
            <a:r>
              <a:rPr lang="pl-PL" sz="2200" spc="-20" dirty="0" smtClean="0">
                <a:ea typeface="Times New Roman" panose="02020603050405020304" pitchFamily="18" charset="0"/>
              </a:rPr>
              <a:t>w których udział weźmie </a:t>
            </a:r>
            <a:r>
              <a:rPr lang="pl-PL" sz="2200" b="1" spc="-20" dirty="0" smtClean="0">
                <a:solidFill>
                  <a:srgbClr val="C00000"/>
                </a:solidFill>
                <a:ea typeface="Times New Roman" panose="02020603050405020304" pitchFamily="18" charset="0"/>
              </a:rPr>
              <a:t>7 tys. dzieci,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sz="2200" b="1" spc="-20" dirty="0" smtClean="0">
                <a:solidFill>
                  <a:srgbClr val="0066CC"/>
                </a:solidFill>
                <a:ea typeface="Times New Roman" panose="02020603050405020304" pitchFamily="18" charset="0"/>
              </a:rPr>
              <a:t>12 wycieczek edukacyjnych</a:t>
            </a:r>
            <a:r>
              <a:rPr lang="pl-PL" sz="2200" spc="-20" dirty="0" smtClean="0">
                <a:solidFill>
                  <a:srgbClr val="0066CC"/>
                </a:solidFill>
                <a:ea typeface="Times New Roman" panose="02020603050405020304" pitchFamily="18" charset="0"/>
              </a:rPr>
              <a:t>, </a:t>
            </a:r>
            <a:r>
              <a:rPr lang="pl-PL" sz="2200" spc="-20" dirty="0" smtClean="0">
                <a:ea typeface="Times New Roman" panose="02020603050405020304" pitchFamily="18" charset="0"/>
              </a:rPr>
              <a:t>w których udział weźmie </a:t>
            </a:r>
            <a:r>
              <a:rPr lang="pl-PL" sz="2200" b="1" spc="-20" dirty="0" smtClean="0">
                <a:solidFill>
                  <a:srgbClr val="C00000"/>
                </a:solidFill>
                <a:ea typeface="Times New Roman" panose="02020603050405020304" pitchFamily="18" charset="0"/>
              </a:rPr>
              <a:t>350 dzieci.</a:t>
            </a:r>
            <a:endParaRPr lang="pl-PL" sz="2200" spc="-20" dirty="0">
              <a:ea typeface="Times New Roman" panose="02020603050405020304" pitchFamily="18" charset="0"/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2103" y="292957"/>
            <a:ext cx="1922384" cy="9369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9622" y="4196411"/>
            <a:ext cx="1872258" cy="24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42711" y="4233448"/>
            <a:ext cx="3258910" cy="2291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220" y="4282908"/>
            <a:ext cx="3251076" cy="2242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733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  <p:bldP spid="1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5" y="0"/>
            <a:ext cx="6912769" cy="141277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sz="2600" b="1" dirty="0" smtClean="0"/>
              <a:t>KOWR promuje</a:t>
            </a:r>
            <a:r>
              <a:rPr lang="pl-PL" sz="2600" b="1" dirty="0" smtClean="0">
                <a:solidFill>
                  <a:srgbClr val="0066CC"/>
                </a:solidFill>
              </a:rPr>
              <a:t> w kraju </a:t>
            </a:r>
            <a:r>
              <a:rPr lang="pl-PL" sz="2600" b="1" dirty="0" smtClean="0"/>
              <a:t>produkty rolne</a:t>
            </a:r>
            <a:br>
              <a:rPr lang="pl-PL" sz="2600" b="1" dirty="0" smtClean="0"/>
            </a:br>
            <a:r>
              <a:rPr lang="pl-PL" sz="2600" b="1" dirty="0" smtClean="0"/>
              <a:t>i żywnościowe, metody </a:t>
            </a:r>
            <a:r>
              <a:rPr lang="pl-PL" sz="2600" b="1" dirty="0"/>
              <a:t>ich produkcji</a:t>
            </a:r>
            <a:r>
              <a:rPr lang="pl-PL" sz="2600" b="1" dirty="0" smtClean="0"/>
              <a:t>,</a:t>
            </a:r>
            <a:br>
              <a:rPr lang="pl-PL" sz="2600" b="1" dirty="0" smtClean="0"/>
            </a:br>
            <a:r>
              <a:rPr lang="pl-PL" sz="2600" b="1" dirty="0" smtClean="0"/>
              <a:t>a </a:t>
            </a:r>
            <a:r>
              <a:rPr lang="pl-PL" sz="2600" b="1" dirty="0"/>
              <a:t>także </a:t>
            </a:r>
            <a:r>
              <a:rPr lang="pl-PL" sz="2600" b="1" dirty="0" smtClean="0"/>
              <a:t>systemy jakości żywności</a:t>
            </a:r>
            <a:endParaRPr lang="pl-PL" sz="2000" dirty="0"/>
          </a:p>
        </p:txBody>
      </p:sp>
      <p:sp>
        <p:nvSpPr>
          <p:cNvPr id="3" name="Prostokąt 2"/>
          <p:cNvSpPr/>
          <p:nvPr/>
        </p:nvSpPr>
        <p:spPr>
          <a:xfrm>
            <a:off x="251520" y="1556792"/>
            <a:ext cx="87129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latin typeface="Tw Cen MT" panose="020B0602020104020603" pitchFamily="34" charset="-18"/>
              </a:rPr>
              <a:t>Zgodnie z </a:t>
            </a:r>
            <a:r>
              <a:rPr lang="pl-PL" sz="2000" b="1" dirty="0">
                <a:latin typeface="Tw Cen MT" panose="020B0602020104020603" pitchFamily="34" charset="-18"/>
              </a:rPr>
              <a:t>art. 9 ust. 2 pkt 16 </a:t>
            </a:r>
            <a:r>
              <a:rPr lang="pl-PL" sz="2000" b="1" dirty="0" smtClean="0">
                <a:latin typeface="Tw Cen MT" panose="020B0602020104020603" pitchFamily="34" charset="-18"/>
              </a:rPr>
              <a:t>lit. a ustawy o KOWR</a:t>
            </a:r>
            <a:r>
              <a:rPr lang="pl-PL" sz="2000" dirty="0" smtClean="0">
                <a:latin typeface="Tw Cen MT" panose="020B0602020104020603" pitchFamily="34" charset="-18"/>
              </a:rPr>
              <a:t>, Ośrodek prowadzi działania informacyjne</a:t>
            </a:r>
            <a:r>
              <a:rPr lang="pl-PL" sz="2000" dirty="0">
                <a:latin typeface="Tw Cen MT" panose="020B0602020104020603" pitchFamily="34" charset="-18"/>
              </a:rPr>
              <a:t>, edukacyjne, </a:t>
            </a:r>
            <a:r>
              <a:rPr lang="pl-PL" sz="2000" dirty="0" smtClean="0">
                <a:latin typeface="Tw Cen MT" panose="020B0602020104020603" pitchFamily="34" charset="-18"/>
              </a:rPr>
              <a:t>kulturalne w szczególności dotyczące produktów rolnych</a:t>
            </a:r>
            <a:br>
              <a:rPr lang="pl-PL" sz="2000" dirty="0" smtClean="0">
                <a:latin typeface="Tw Cen MT" panose="020B0602020104020603" pitchFamily="34" charset="-18"/>
              </a:rPr>
            </a:br>
            <a:r>
              <a:rPr lang="pl-PL" sz="2000" dirty="0" smtClean="0">
                <a:latin typeface="Tw Cen MT" panose="020B0602020104020603" pitchFamily="34" charset="-18"/>
              </a:rPr>
              <a:t>i </a:t>
            </a:r>
            <a:r>
              <a:rPr lang="pl-PL" sz="2000" dirty="0">
                <a:latin typeface="Tw Cen MT" panose="020B0602020104020603" pitchFamily="34" charset="-18"/>
              </a:rPr>
              <a:t>żywnościowych, metod ich produkcji, a także systemów jakości </a:t>
            </a:r>
            <a:r>
              <a:rPr lang="pl-PL" sz="2000" dirty="0" smtClean="0">
                <a:latin typeface="Tw Cen MT" panose="020B0602020104020603" pitchFamily="34" charset="-18"/>
              </a:rPr>
              <a:t>produktów rolnych</a:t>
            </a:r>
            <a:br>
              <a:rPr lang="pl-PL" sz="2000" dirty="0" smtClean="0">
                <a:latin typeface="Tw Cen MT" panose="020B0602020104020603" pitchFamily="34" charset="-18"/>
              </a:rPr>
            </a:br>
            <a:r>
              <a:rPr lang="pl-PL" sz="2000" dirty="0" smtClean="0">
                <a:latin typeface="Tw Cen MT" panose="020B0602020104020603" pitchFamily="34" charset="-18"/>
              </a:rPr>
              <a:t>i żywnościowych.</a:t>
            </a:r>
          </a:p>
          <a:p>
            <a:endParaRPr lang="pl-PL" sz="2000" b="1" dirty="0">
              <a:latin typeface="Tw Cen MT" panose="020B0602020104020603" pitchFamily="34" charset="-18"/>
            </a:endParaRPr>
          </a:p>
          <a:p>
            <a:r>
              <a:rPr lang="pl-PL" sz="2000" dirty="0" smtClean="0">
                <a:latin typeface="Tw Cen MT" panose="020B0602020104020603" pitchFamily="34" charset="-18"/>
              </a:rPr>
              <a:t>W ramach tego zadania bierzemy udział w 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 smtClean="0">
                <a:latin typeface="Tw Cen MT" panose="020B0602020104020603" pitchFamily="34" charset="-18"/>
              </a:rPr>
              <a:t>wydarzenia o skali regionalnej i ogólnopolskiej,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 smtClean="0">
                <a:latin typeface="Tw Cen MT" panose="020B0602020104020603" pitchFamily="34" charset="-18"/>
              </a:rPr>
              <a:t>konkursy,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 smtClean="0">
                <a:latin typeface="Tw Cen MT" panose="020B0602020104020603" pitchFamily="34" charset="-18"/>
              </a:rPr>
              <a:t>działania w mediach tradycyjnych oraz społecznościowych,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 smtClean="0">
                <a:latin typeface="Tw Cen MT" panose="020B0602020104020603" pitchFamily="34" charset="-18"/>
              </a:rPr>
              <a:t>kampanie outdoorowe,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 smtClean="0">
                <a:latin typeface="Tw Cen MT" panose="020B0602020104020603" pitchFamily="34" charset="-18"/>
              </a:rPr>
              <a:t>warsztaty, wykłady i konferencje,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 smtClean="0">
                <a:latin typeface="Tw Cen MT" panose="020B0602020104020603" pitchFamily="34" charset="-18"/>
              </a:rPr>
              <a:t>pokazy kulinarne i degustacje,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 smtClean="0">
                <a:latin typeface="Tw Cen MT" panose="020B0602020104020603" pitchFamily="34" charset="-18"/>
              </a:rPr>
              <a:t>zakupy </a:t>
            </a:r>
          </a:p>
          <a:p>
            <a:endParaRPr lang="pl-PL" sz="2000" b="1" dirty="0">
              <a:latin typeface="Tw Cen MT" panose="020B0602020104020603" pitchFamily="34" charset="-18"/>
            </a:endParaRPr>
          </a:p>
          <a:p>
            <a:r>
              <a:rPr lang="pl-PL" sz="2000" dirty="0" smtClean="0">
                <a:latin typeface="Tw Cen MT" panose="020B0602020104020603" pitchFamily="34" charset="-18"/>
                <a:hlinkClick r:id="rId3"/>
              </a:rPr>
              <a:t>www.kupujswiadomie.gov.pl</a:t>
            </a:r>
            <a:r>
              <a:rPr lang="pl-PL" sz="2000" dirty="0" smtClean="0">
                <a:latin typeface="Tw Cen MT" panose="020B0602020104020603" pitchFamily="34" charset="-18"/>
              </a:rPr>
              <a:t> </a:t>
            </a:r>
          </a:p>
        </p:txBody>
      </p:sp>
      <p:sp>
        <p:nvSpPr>
          <p:cNvPr id="9" name="Prostokąt 8"/>
          <p:cNvSpPr/>
          <p:nvPr/>
        </p:nvSpPr>
        <p:spPr>
          <a:xfrm>
            <a:off x="146764" y="3072472"/>
            <a:ext cx="6885095" cy="28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52468">
            <a:off x="4911265" y="4833866"/>
            <a:ext cx="3597917" cy="1553883"/>
          </a:xfrm>
          <a:prstGeom prst="rect">
            <a:avLst/>
          </a:prstGeom>
        </p:spPr>
      </p:pic>
      <p:pic>
        <p:nvPicPr>
          <p:cNvPr id="11" name="Obraz 10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3429000"/>
            <a:ext cx="1619673" cy="1915341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0910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5" y="0"/>
            <a:ext cx="6912769" cy="141277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sz="2600" b="1" dirty="0" smtClean="0"/>
              <a:t>KOWR promuje</a:t>
            </a:r>
            <a:r>
              <a:rPr lang="pl-PL" sz="2600" b="1" dirty="0" smtClean="0">
                <a:solidFill>
                  <a:srgbClr val="0066CC"/>
                </a:solidFill>
              </a:rPr>
              <a:t> w kraju </a:t>
            </a:r>
            <a:r>
              <a:rPr lang="pl-PL" sz="2600" b="1" dirty="0" smtClean="0"/>
              <a:t>produkty rolne</a:t>
            </a:r>
            <a:br>
              <a:rPr lang="pl-PL" sz="2600" b="1" dirty="0" smtClean="0"/>
            </a:br>
            <a:r>
              <a:rPr lang="pl-PL" sz="2600" b="1" dirty="0" smtClean="0"/>
              <a:t>i żywnościowe, metody </a:t>
            </a:r>
            <a:r>
              <a:rPr lang="pl-PL" sz="2600" b="1" dirty="0"/>
              <a:t>ich produkcji</a:t>
            </a:r>
            <a:r>
              <a:rPr lang="pl-PL" sz="2600" b="1" dirty="0" smtClean="0"/>
              <a:t>,</a:t>
            </a:r>
            <a:br>
              <a:rPr lang="pl-PL" sz="2600" b="1" dirty="0" smtClean="0"/>
            </a:br>
            <a:r>
              <a:rPr lang="pl-PL" sz="2600" b="1" dirty="0" smtClean="0"/>
              <a:t>a </a:t>
            </a:r>
            <a:r>
              <a:rPr lang="pl-PL" sz="2600" b="1" dirty="0"/>
              <a:t>także </a:t>
            </a:r>
            <a:r>
              <a:rPr lang="pl-PL" sz="2600" b="1" dirty="0" smtClean="0"/>
              <a:t>systemy jakości żywności</a:t>
            </a:r>
            <a:endParaRPr lang="pl-PL" sz="2000" dirty="0"/>
          </a:p>
        </p:txBody>
      </p:sp>
      <p:sp>
        <p:nvSpPr>
          <p:cNvPr id="3" name="Prostokąt 2"/>
          <p:cNvSpPr/>
          <p:nvPr/>
        </p:nvSpPr>
        <p:spPr>
          <a:xfrm>
            <a:off x="251520" y="1556792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Tw Cen MT" panose="020B0602020104020603" pitchFamily="34" charset="-18"/>
              </a:rPr>
              <a:t>Współpraca m.in, </a:t>
            </a:r>
            <a:r>
              <a:rPr lang="pl-PL" sz="2000" b="1" dirty="0">
                <a:latin typeface="Tw Cen MT" panose="020B0602020104020603" pitchFamily="34" charset="-18"/>
              </a:rPr>
              <a:t>z</a:t>
            </a:r>
            <a:r>
              <a:rPr lang="pl-PL" sz="2000" b="1" dirty="0" smtClean="0">
                <a:latin typeface="Tw Cen MT" panose="020B0602020104020603" pitchFamily="34" charset="-18"/>
              </a:rPr>
              <a:t>:</a:t>
            </a:r>
            <a:endParaRPr lang="pl-PL" sz="2000" b="1" dirty="0">
              <a:latin typeface="Tw Cen MT" panose="020B0602020104020603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>
                <a:latin typeface="Tw Cen MT" panose="020B0602020104020603" pitchFamily="34" charset="-18"/>
              </a:rPr>
              <a:t>Urząd Marszałkowski</a:t>
            </a:r>
            <a:r>
              <a:rPr lang="pl-PL" sz="2000" b="1" dirty="0" smtClean="0">
                <a:latin typeface="Tw Cen MT" panose="020B0602020104020603" pitchFamily="34" charset="-18"/>
              </a:rPr>
              <a:t>,</a:t>
            </a:r>
            <a:endParaRPr lang="pl-PL" sz="2000" b="1" dirty="0">
              <a:latin typeface="Tw Cen MT" panose="020B0602020104020603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 smtClean="0">
                <a:latin typeface="Tw Cen MT" panose="020B0602020104020603" pitchFamily="34" charset="-18"/>
              </a:rPr>
              <a:t>Ogrody Przelewice,</a:t>
            </a:r>
            <a:endParaRPr lang="pl-PL" sz="2000" b="1" dirty="0">
              <a:latin typeface="Tw Cen MT" panose="020B0602020104020603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>
                <a:latin typeface="Tw Cen MT" panose="020B0602020104020603" pitchFamily="34" charset="-18"/>
              </a:rPr>
              <a:t>Zachodniopomorski Uniwersytet Technologiczny w Szczecinie</a:t>
            </a:r>
            <a:r>
              <a:rPr lang="pl-PL" sz="2000" b="1" dirty="0" smtClean="0">
                <a:latin typeface="Tw Cen MT" panose="020B0602020104020603" pitchFamily="34" charset="-18"/>
              </a:rPr>
              <a:t>,</a:t>
            </a:r>
            <a:endParaRPr lang="pl-PL" sz="2000" b="1" dirty="0">
              <a:latin typeface="Tw Cen MT" panose="020B0602020104020603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>
                <a:latin typeface="Tw Cen MT" panose="020B0602020104020603" pitchFamily="34" charset="-18"/>
              </a:rPr>
              <a:t>Zachodniopomorski Ośrodek Doradztwa Rolniczego w Barzkowicach</a:t>
            </a:r>
            <a:r>
              <a:rPr lang="pl-PL" sz="2000" b="1" dirty="0" smtClean="0">
                <a:latin typeface="Tw Cen MT" panose="020B0602020104020603" pitchFamily="34" charset="-18"/>
              </a:rPr>
              <a:t>,</a:t>
            </a:r>
            <a:endParaRPr lang="pl-PL" sz="2000" b="1" dirty="0">
              <a:latin typeface="Tw Cen MT" panose="020B0602020104020603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>
                <a:latin typeface="Tw Cen MT" panose="020B0602020104020603" pitchFamily="34" charset="-18"/>
              </a:rPr>
              <a:t>Zamek Książąt Pomorskich w Szczecinie</a:t>
            </a:r>
            <a:r>
              <a:rPr lang="pl-PL" sz="2000" b="1" dirty="0" smtClean="0">
                <a:latin typeface="Tw Cen MT" panose="020B0602020104020603" pitchFamily="34" charset="-18"/>
              </a:rPr>
              <a:t>.</a:t>
            </a:r>
            <a:endParaRPr lang="pl-PL" sz="2000" b="1" dirty="0">
              <a:latin typeface="Tw Cen MT" panose="020B0602020104020603" pitchFamily="34" charset="-18"/>
            </a:endParaRPr>
          </a:p>
        </p:txBody>
      </p:sp>
      <p:pic>
        <p:nvPicPr>
          <p:cNvPr id="8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23" y="3573016"/>
            <a:ext cx="1948291" cy="1508867"/>
          </a:xfr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354" y="3573015"/>
            <a:ext cx="2608310" cy="1508867"/>
          </a:xfrm>
          <a:prstGeom prst="rect">
            <a:avLst/>
          </a:prstGeom>
        </p:spPr>
      </p:pic>
      <p:pic>
        <p:nvPicPr>
          <p:cNvPr id="13" name="Symbol zastępczy zawartości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570895"/>
            <a:ext cx="2033514" cy="1569155"/>
          </a:xfrm>
          <a:prstGeom prst="rect">
            <a:avLst/>
          </a:prstGeom>
        </p:spPr>
      </p:pic>
      <p:pic>
        <p:nvPicPr>
          <p:cNvPr id="14" name="Symbol zastępczy zawartości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212789"/>
            <a:ext cx="3281848" cy="1478883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522" y="5212789"/>
            <a:ext cx="2142876" cy="160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53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5" y="0"/>
            <a:ext cx="6912769" cy="141277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sz="2600" b="1" dirty="0" smtClean="0"/>
              <a:t>KOWR promuje</a:t>
            </a:r>
            <a:r>
              <a:rPr lang="pl-PL" sz="2600" b="1" dirty="0" smtClean="0">
                <a:solidFill>
                  <a:srgbClr val="0066CC"/>
                </a:solidFill>
              </a:rPr>
              <a:t> w kraju </a:t>
            </a:r>
            <a:r>
              <a:rPr lang="pl-PL" sz="2600" b="1" dirty="0" smtClean="0"/>
              <a:t>produkty rolne</a:t>
            </a:r>
            <a:br>
              <a:rPr lang="pl-PL" sz="2600" b="1" dirty="0" smtClean="0"/>
            </a:br>
            <a:r>
              <a:rPr lang="pl-PL" sz="2600" b="1" dirty="0" smtClean="0"/>
              <a:t>i żywnościowe, metody </a:t>
            </a:r>
            <a:r>
              <a:rPr lang="pl-PL" sz="2600" b="1" dirty="0"/>
              <a:t>ich produkcji</a:t>
            </a:r>
            <a:r>
              <a:rPr lang="pl-PL" sz="2600" b="1" dirty="0" smtClean="0"/>
              <a:t>,</a:t>
            </a:r>
            <a:br>
              <a:rPr lang="pl-PL" sz="2600" b="1" dirty="0" smtClean="0"/>
            </a:br>
            <a:r>
              <a:rPr lang="pl-PL" sz="2600" b="1" dirty="0" smtClean="0"/>
              <a:t>a </a:t>
            </a:r>
            <a:r>
              <a:rPr lang="pl-PL" sz="2600" b="1" dirty="0"/>
              <a:t>także </a:t>
            </a:r>
            <a:r>
              <a:rPr lang="pl-PL" sz="2600" b="1" dirty="0" smtClean="0"/>
              <a:t>systemy jakości żywności</a:t>
            </a:r>
            <a:endParaRPr lang="pl-PL" sz="2000" dirty="0"/>
          </a:p>
        </p:txBody>
      </p:sp>
      <p:pic>
        <p:nvPicPr>
          <p:cNvPr id="8" name="Obraz 7"/>
          <p:cNvPicPr/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3096344" cy="35067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rostokąt 3"/>
          <p:cNvSpPr/>
          <p:nvPr/>
        </p:nvSpPr>
        <p:spPr>
          <a:xfrm>
            <a:off x="4067944" y="1772816"/>
            <a:ext cx="50623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KOWR realizuje projekty pod hasłem </a:t>
            </a:r>
            <a:r>
              <a:rPr lang="pl-PL" b="1" dirty="0"/>
              <a:t>#</a:t>
            </a:r>
            <a:r>
              <a:rPr lang="pl-PL" b="1" dirty="0" err="1"/>
              <a:t>KupujŚwiadomie</a:t>
            </a:r>
            <a:r>
              <a:rPr lang="pl-PL" dirty="0"/>
              <a:t> zachęcające polskich producentów żywności do uczestnictwa w systemach jakości. </a:t>
            </a:r>
            <a:r>
              <a:rPr lang="pl-PL" dirty="0" smtClean="0"/>
              <a:t>Jak również wychodząc </a:t>
            </a:r>
            <a:r>
              <a:rPr lang="pl-PL" dirty="0"/>
              <a:t>naprzeciw oczekiwaniom konsumentów, dotyczącym łatwiejszej identyfikacji produktów wytworzonych z polskich surowców</a:t>
            </a:r>
          </a:p>
        </p:txBody>
      </p:sp>
    </p:spTree>
    <p:extLst>
      <p:ext uri="{BB962C8B-B14F-4D97-AF65-F5344CB8AC3E}">
        <p14:creationId xmlns:p14="http://schemas.microsoft.com/office/powerpoint/2010/main" val="171787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5" y="0"/>
            <a:ext cx="6912769" cy="141277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sz="2600" b="1" dirty="0" smtClean="0"/>
              <a:t>KOWR promuje</a:t>
            </a:r>
            <a:r>
              <a:rPr lang="pl-PL" sz="2600" b="1" dirty="0" smtClean="0">
                <a:solidFill>
                  <a:srgbClr val="0066CC"/>
                </a:solidFill>
              </a:rPr>
              <a:t> w kraju </a:t>
            </a:r>
            <a:r>
              <a:rPr lang="pl-PL" sz="2600" b="1" dirty="0" smtClean="0"/>
              <a:t>produkty rolne</a:t>
            </a:r>
            <a:br>
              <a:rPr lang="pl-PL" sz="2600" b="1" dirty="0" smtClean="0"/>
            </a:br>
            <a:r>
              <a:rPr lang="pl-PL" sz="2600" b="1" dirty="0" smtClean="0"/>
              <a:t>i żywnościowe, metody </a:t>
            </a:r>
            <a:r>
              <a:rPr lang="pl-PL" sz="2600" b="1" dirty="0"/>
              <a:t>ich produkcji</a:t>
            </a:r>
            <a:r>
              <a:rPr lang="pl-PL" sz="2600" b="1" dirty="0" smtClean="0"/>
              <a:t>,</a:t>
            </a:r>
            <a:br>
              <a:rPr lang="pl-PL" sz="2600" b="1" dirty="0" smtClean="0"/>
            </a:br>
            <a:r>
              <a:rPr lang="pl-PL" sz="2600" b="1" dirty="0" smtClean="0"/>
              <a:t>a </a:t>
            </a:r>
            <a:r>
              <a:rPr lang="pl-PL" sz="2600" b="1" dirty="0"/>
              <a:t>także </a:t>
            </a:r>
            <a:r>
              <a:rPr lang="pl-PL" sz="2600" b="1" dirty="0" smtClean="0"/>
              <a:t>systemy jakości żywności</a:t>
            </a:r>
            <a:endParaRPr lang="pl-PL" sz="2000" dirty="0"/>
          </a:p>
        </p:txBody>
      </p:sp>
      <p:pic>
        <p:nvPicPr>
          <p:cNvPr id="8" name="Obraz 7"/>
          <p:cNvPicPr/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3096344" cy="35067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rostokąt 3"/>
          <p:cNvSpPr/>
          <p:nvPr/>
        </p:nvSpPr>
        <p:spPr>
          <a:xfrm>
            <a:off x="4081612" y="1628800"/>
            <a:ext cx="5062388" cy="5068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432"/>
              </a:spcBef>
            </a:pPr>
            <a:r>
              <a:rPr lang="pl-PL" dirty="0" smtClean="0"/>
              <a:t>W ramach kampanii </a:t>
            </a:r>
            <a:r>
              <a:rPr lang="pl-PL" b="1" dirty="0" smtClean="0"/>
              <a:t>#</a:t>
            </a:r>
            <a:r>
              <a:rPr lang="pl-PL" b="1" dirty="0" err="1" smtClean="0"/>
              <a:t>KupujŚwiadomie</a:t>
            </a:r>
            <a:r>
              <a:rPr lang="pl-PL" dirty="0" smtClean="0"/>
              <a:t> na terenie naszej siedziby, co dwa tygodnie organizujemy rynek produktów rolnych pod nazwą „Bazarek na Bronowickiej”</a:t>
            </a:r>
          </a:p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l-PL" dirty="0" smtClean="0">
                <a:latin typeface="Tw Cen MT" panose="020B0602020104020603"/>
                <a:ea typeface="Verdana"/>
                <a:cs typeface="Verdana" panose="020B0604030504040204" pitchFamily="34" charset="0"/>
              </a:rPr>
              <a:t>To </a:t>
            </a:r>
            <a:r>
              <a:rPr lang="pl-PL" dirty="0">
                <a:latin typeface="Tw Cen MT" panose="020B0602020104020603"/>
                <a:ea typeface="Verdana"/>
                <a:cs typeface="Verdana" panose="020B0604030504040204" pitchFamily="34" charset="0"/>
              </a:rPr>
              <a:t>miejsce dla wystawców i konsumentów poszukujących zdrowych, lokalnych produktów pochodzących bezpośrednio od lokalnych wytwórców</a:t>
            </a:r>
            <a:r>
              <a:rPr lang="pl-PL" dirty="0" smtClean="0">
                <a:latin typeface="Tw Cen MT" panose="020B0602020104020603"/>
                <a:ea typeface="Verdana"/>
                <a:cs typeface="Verdana" panose="020B0604030504040204" pitchFamily="34" charset="0"/>
              </a:rPr>
              <a:t>.</a:t>
            </a:r>
          </a:p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l-PL" dirty="0" smtClean="0">
                <a:latin typeface="Tw Cen MT" panose="020B0602020104020603"/>
                <a:ea typeface="Verdana"/>
                <a:cs typeface="Verdana" panose="020B0604030504040204" pitchFamily="34" charset="0"/>
              </a:rPr>
              <a:t>Promowanie </a:t>
            </a:r>
            <a:r>
              <a:rPr lang="pl-PL" dirty="0">
                <a:latin typeface="Tw Cen MT" panose="020B0602020104020603"/>
                <a:ea typeface="Verdana"/>
                <a:cs typeface="Verdana" panose="020B0604030504040204" pitchFamily="34" charset="0"/>
              </a:rPr>
              <a:t>zdrowej i naturalnej żywności.</a:t>
            </a:r>
          </a:p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l-PL" dirty="0" smtClean="0">
                <a:latin typeface="Tw Cen MT" panose="020B0602020104020603"/>
                <a:ea typeface="Verdana"/>
                <a:cs typeface="Verdana" panose="020B0604030504040204" pitchFamily="34" charset="0"/>
              </a:rPr>
              <a:t>Wspieranie </a:t>
            </a:r>
            <a:r>
              <a:rPr lang="pl-PL" dirty="0">
                <a:latin typeface="Tw Cen MT" panose="020B0602020104020603"/>
                <a:ea typeface="Verdana"/>
                <a:cs typeface="Verdana" panose="020B0604030504040204" pitchFamily="34" charset="0"/>
              </a:rPr>
              <a:t>lokalnych gospodarstw rolnych.</a:t>
            </a:r>
          </a:p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l-PL" dirty="0">
                <a:latin typeface="Tw Cen MT" panose="020B0602020104020603"/>
                <a:ea typeface="Verdana"/>
                <a:cs typeface="Verdana" panose="020B0604030504040204" pitchFamily="34" charset="0"/>
              </a:rPr>
              <a:t>Zwiększenie świadomości konsumentów.</a:t>
            </a:r>
          </a:p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l-PL" dirty="0">
                <a:latin typeface="Tw Cen MT" panose="020B0602020104020603"/>
                <a:ea typeface="Verdana"/>
                <a:cs typeface="Verdana" panose="020B0604030504040204" pitchFamily="34" charset="0"/>
              </a:rPr>
              <a:t>Większa sprzedaż lokalnych produktów.</a:t>
            </a:r>
          </a:p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l-PL" dirty="0">
                <a:latin typeface="Tw Cen MT" panose="020B0602020104020603"/>
                <a:ea typeface="Verdana"/>
                <a:cs typeface="Verdana" panose="020B0604030504040204" pitchFamily="34" charset="0"/>
              </a:rPr>
              <a:t>Budowanie pozytywnego wizerunku polskiego rolnictwa.</a:t>
            </a:r>
          </a:p>
          <a:p>
            <a:pPr algn="just">
              <a:spcBef>
                <a:spcPts val="432"/>
              </a:spcBef>
            </a:pPr>
            <a:endParaRPr lang="pl-PL" sz="1500" b="1" dirty="0">
              <a:latin typeface="Verdana"/>
              <a:ea typeface="Verdana"/>
              <a:cs typeface="Verdana" panose="020B0604030504040204" pitchFamily="34" charset="0"/>
            </a:endParaRPr>
          </a:p>
          <a:p>
            <a:endParaRPr lang="pl-PL" sz="1500" dirty="0">
              <a:latin typeface="Verdana"/>
              <a:ea typeface="Verdana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6475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5" y="0"/>
            <a:ext cx="6912769" cy="141277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sz="2600" b="1" dirty="0" smtClean="0"/>
              <a:t>KOWR promuje</a:t>
            </a:r>
            <a:r>
              <a:rPr lang="pl-PL" sz="2600" b="1" dirty="0" smtClean="0">
                <a:solidFill>
                  <a:srgbClr val="0066CC"/>
                </a:solidFill>
              </a:rPr>
              <a:t> w kraju </a:t>
            </a:r>
            <a:r>
              <a:rPr lang="pl-PL" sz="2600" b="1" dirty="0" smtClean="0"/>
              <a:t>produkty rolne</a:t>
            </a:r>
            <a:br>
              <a:rPr lang="pl-PL" sz="2600" b="1" dirty="0" smtClean="0"/>
            </a:br>
            <a:r>
              <a:rPr lang="pl-PL" sz="2600" b="1" dirty="0" smtClean="0"/>
              <a:t>i żywnościowe, metody </a:t>
            </a:r>
            <a:r>
              <a:rPr lang="pl-PL" sz="2600" b="1" dirty="0"/>
              <a:t>ich produkcji</a:t>
            </a:r>
            <a:r>
              <a:rPr lang="pl-PL" sz="2600" b="1" dirty="0" smtClean="0"/>
              <a:t>,</a:t>
            </a:r>
            <a:br>
              <a:rPr lang="pl-PL" sz="2600" b="1" dirty="0" smtClean="0"/>
            </a:br>
            <a:r>
              <a:rPr lang="pl-PL" sz="2600" b="1" dirty="0" smtClean="0"/>
              <a:t>a </a:t>
            </a:r>
            <a:r>
              <a:rPr lang="pl-PL" sz="2600" b="1" dirty="0"/>
              <a:t>także </a:t>
            </a:r>
            <a:r>
              <a:rPr lang="pl-PL" sz="2600" b="1" dirty="0" smtClean="0"/>
              <a:t>systemy jakości żywności</a:t>
            </a:r>
            <a:endParaRPr lang="pl-PL" sz="2000" dirty="0"/>
          </a:p>
        </p:txBody>
      </p:sp>
      <p:pic>
        <p:nvPicPr>
          <p:cNvPr id="6" name="Symbol zastępczy zawartości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2776"/>
            <a:ext cx="2736304" cy="1796491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84370"/>
            <a:ext cx="2808313" cy="2051116"/>
          </a:xfrm>
          <a:prstGeom prst="rect">
            <a:avLst/>
          </a:prstGeom>
        </p:spPr>
      </p:pic>
      <p:pic>
        <p:nvPicPr>
          <p:cNvPr id="10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20" y="3272411"/>
            <a:ext cx="2044536" cy="1966734"/>
          </a:xfr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071509"/>
            <a:ext cx="3024336" cy="2506296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179512" y="5440047"/>
            <a:ext cx="8856984" cy="974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432"/>
              </a:spcBef>
            </a:pPr>
            <a:r>
              <a:rPr lang="pl-PL" b="1" dirty="0">
                <a:latin typeface="Tw Cen MT" panose="020B0602020104020603"/>
                <a:ea typeface="Verdana"/>
                <a:cs typeface="Verdana" panose="020B0604030504040204" pitchFamily="34" charset="0"/>
              </a:rPr>
              <a:t>Wystawcy</a:t>
            </a:r>
            <a:r>
              <a:rPr lang="pl-PL" dirty="0">
                <a:latin typeface="Tw Cen MT" panose="020B0602020104020603"/>
                <a:ea typeface="Verdana"/>
                <a:cs typeface="Verdana" panose="020B0604030504040204" pitchFamily="34" charset="0"/>
              </a:rPr>
              <a:t> – to lokalni producenci żywności oraz Koła Gospodyń Wiejskich</a:t>
            </a:r>
            <a:br>
              <a:rPr lang="pl-PL" dirty="0">
                <a:latin typeface="Tw Cen MT" panose="020B0602020104020603"/>
                <a:ea typeface="Verdana"/>
                <a:cs typeface="Verdana" panose="020B0604030504040204" pitchFamily="34" charset="0"/>
              </a:rPr>
            </a:br>
            <a:r>
              <a:rPr lang="pl-PL" dirty="0">
                <a:latin typeface="Tw Cen MT" panose="020B0602020104020603"/>
                <a:ea typeface="Verdana"/>
                <a:cs typeface="Verdana" panose="020B0604030504040204" pitchFamily="34" charset="0"/>
              </a:rPr>
              <a:t>z obszaru działania </a:t>
            </a:r>
            <a:r>
              <a:rPr lang="pl-PL" dirty="0" smtClean="0">
                <a:latin typeface="Tw Cen MT" panose="020B0602020104020603"/>
                <a:ea typeface="Verdana"/>
                <a:cs typeface="Verdana" panose="020B0604030504040204" pitchFamily="34" charset="0"/>
              </a:rPr>
              <a:t>KOWR</a:t>
            </a:r>
            <a:endParaRPr lang="pl-PL" dirty="0">
              <a:latin typeface="Tw Cen MT" panose="020B0602020104020603"/>
              <a:ea typeface="Verdana"/>
              <a:cs typeface="Verdana" panose="020B0604030504040204" pitchFamily="34" charset="0"/>
            </a:endParaRPr>
          </a:p>
          <a:p>
            <a:pPr algn="just">
              <a:spcBef>
                <a:spcPts val="432"/>
              </a:spcBef>
            </a:pPr>
            <a:r>
              <a:rPr lang="pl-PL" b="1" dirty="0" smtClean="0">
                <a:latin typeface="Tw Cen MT" panose="020B0602020104020603"/>
                <a:ea typeface="Verdana"/>
                <a:cs typeface="Verdana" panose="020B0604030504040204" pitchFamily="34" charset="0"/>
              </a:rPr>
              <a:t>Klienci</a:t>
            </a:r>
            <a:r>
              <a:rPr lang="pl-PL" dirty="0" smtClean="0">
                <a:latin typeface="Tw Cen MT" panose="020B0602020104020603"/>
                <a:ea typeface="Verdana"/>
                <a:cs typeface="Verdana" panose="020B0604030504040204" pitchFamily="34" charset="0"/>
              </a:rPr>
              <a:t> </a:t>
            </a:r>
            <a:r>
              <a:rPr lang="pl-PL" dirty="0">
                <a:latin typeface="Tw Cen MT" panose="020B0602020104020603"/>
                <a:ea typeface="Verdana"/>
                <a:cs typeface="Verdana" panose="020B0604030504040204" pitchFamily="34" charset="0"/>
              </a:rPr>
              <a:t>– mieszkańcy Szczecina i okolic</a:t>
            </a:r>
            <a:endParaRPr lang="pl-PL" b="1" dirty="0">
              <a:latin typeface="Tw Cen MT" panose="020B0602020104020603"/>
              <a:ea typeface="Verdana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16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950" b="1" dirty="0">
                <a:latin typeface="Tw Cen MT"/>
              </a:rPr>
              <a:t>Odbiór wśród konsumentów i nasze działania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4784"/>
            <a:ext cx="8686800" cy="4176464"/>
          </a:xfrm>
        </p:spPr>
        <p:txBody>
          <a:bodyPr vert="horz" lIns="68580" tIns="34290" rIns="68580" bIns="34290" rtlCol="0" anchor="t">
            <a:normAutofit fontScale="62500" lnSpcReduction="20000"/>
          </a:bodyPr>
          <a:lstStyle/>
          <a:p>
            <a:pPr algn="just">
              <a:spcBef>
                <a:spcPts val="324"/>
              </a:spcBef>
            </a:pPr>
            <a:r>
              <a:rPr lang="pl-PL" sz="2100" dirty="0">
                <a:latin typeface="Tw Cen MT" panose="020B0602020104020603"/>
                <a:ea typeface="Verdana"/>
                <a:cs typeface="Verdana" panose="020B0604030504040204" pitchFamily="34" charset="0"/>
              </a:rPr>
              <a:t>Bazarek spotyka się z bardzo pozytywnym odbiorem zarówno wśród wystawców jak i kupujących, którzy szukają bezpośredniego dostępu do lokalnych produktów żywnościowych.</a:t>
            </a:r>
          </a:p>
          <a:p>
            <a:pPr algn="just">
              <a:spcBef>
                <a:spcPts val="324"/>
              </a:spcBef>
            </a:pPr>
            <a:endParaRPr lang="pl-PL" sz="2100" dirty="0">
              <a:latin typeface="Tw Cen MT" panose="020B0602020104020603"/>
              <a:ea typeface="Verdana"/>
              <a:cs typeface="Verdana" panose="020B0604030504040204" pitchFamily="34" charset="0"/>
            </a:endParaRPr>
          </a:p>
          <a:p>
            <a:pPr algn="just">
              <a:spcBef>
                <a:spcPts val="324"/>
              </a:spcBef>
            </a:pPr>
            <a:r>
              <a:rPr lang="pl-PL" sz="2100" dirty="0">
                <a:latin typeface="Tw Cen MT" panose="020B0602020104020603"/>
                <a:ea typeface="Verdana"/>
                <a:cs typeface="Verdana" panose="020B0604030504040204" pitchFamily="34" charset="0"/>
              </a:rPr>
              <a:t>Stale rozszerzamy asortyment produktów, nowi wystawcy często sami się do nas zgłaszają.</a:t>
            </a:r>
          </a:p>
          <a:p>
            <a:pPr algn="just">
              <a:spcBef>
                <a:spcPts val="324"/>
              </a:spcBef>
            </a:pPr>
            <a:endParaRPr lang="pl-PL" sz="2100" dirty="0">
              <a:latin typeface="Tw Cen MT" panose="020B0602020104020603"/>
              <a:ea typeface="Verdana"/>
              <a:cs typeface="Verdana" panose="020B0604030504040204" pitchFamily="34" charset="0"/>
            </a:endParaRPr>
          </a:p>
          <a:p>
            <a:pPr algn="just">
              <a:spcBef>
                <a:spcPts val="324"/>
              </a:spcBef>
            </a:pPr>
            <a:r>
              <a:rPr lang="pl-PL" sz="2100" dirty="0">
                <a:latin typeface="Tw Cen MT" panose="020B0602020104020603"/>
                <a:ea typeface="Verdana"/>
                <a:cs typeface="Verdana" panose="020B0604030504040204" pitchFamily="34" charset="0"/>
              </a:rPr>
              <a:t>Podczas każdej edycji jest </a:t>
            </a:r>
            <a:r>
              <a:rPr lang="pl-PL" sz="2100" dirty="0" smtClean="0">
                <a:latin typeface="Tw Cen MT" panose="020B0602020104020603"/>
                <a:ea typeface="Verdana"/>
                <a:cs typeface="Verdana" panose="020B0604030504040204" pitchFamily="34" charset="0"/>
              </a:rPr>
              <a:t>około 20wystawców</a:t>
            </a:r>
            <a:r>
              <a:rPr lang="pl-PL" sz="2100" dirty="0">
                <a:latin typeface="Tw Cen MT" panose="020B0602020104020603"/>
                <a:ea typeface="Verdana"/>
                <a:cs typeface="Verdana" panose="020B0604030504040204" pitchFamily="34" charset="0"/>
              </a:rPr>
              <a:t>.</a:t>
            </a:r>
          </a:p>
          <a:p>
            <a:pPr algn="just">
              <a:spcBef>
                <a:spcPts val="324"/>
              </a:spcBef>
            </a:pPr>
            <a:endParaRPr lang="pl-PL" sz="2100" dirty="0">
              <a:latin typeface="Tw Cen MT" panose="020B0602020104020603"/>
              <a:ea typeface="Verdana"/>
              <a:cs typeface="Verdana" panose="020B0604030504040204" pitchFamily="34" charset="0"/>
            </a:endParaRPr>
          </a:p>
          <a:p>
            <a:pPr algn="just">
              <a:spcBef>
                <a:spcPts val="324"/>
              </a:spcBef>
            </a:pPr>
            <a:r>
              <a:rPr lang="pl-PL" sz="2100" dirty="0">
                <a:latin typeface="Tw Cen MT" panose="020B0602020104020603"/>
                <a:ea typeface="Verdana"/>
                <a:cs typeface="Verdana" panose="020B0604030504040204" pitchFamily="34" charset="0"/>
              </a:rPr>
              <a:t>Godziny trwania bazarku od 8.00 do 12.00.</a:t>
            </a:r>
          </a:p>
          <a:p>
            <a:pPr marL="0" indent="0" algn="just">
              <a:spcBef>
                <a:spcPts val="324"/>
              </a:spcBef>
              <a:buNone/>
            </a:pPr>
            <a:endParaRPr lang="pl-PL" sz="2100" dirty="0">
              <a:latin typeface="Tw Cen MT" panose="020B0602020104020603"/>
              <a:ea typeface="Verdana"/>
              <a:cs typeface="Verdana" panose="020B0604030504040204" pitchFamily="34" charset="0"/>
            </a:endParaRPr>
          </a:p>
          <a:p>
            <a:pPr algn="just">
              <a:spcBef>
                <a:spcPts val="324"/>
              </a:spcBef>
            </a:pPr>
            <a:r>
              <a:rPr lang="pl-PL" sz="2100" dirty="0">
                <a:latin typeface="Tw Cen MT" panose="020B0602020104020603"/>
                <a:ea typeface="Verdana"/>
                <a:cs typeface="Verdana" panose="020B0604030504040204" pitchFamily="34" charset="0"/>
              </a:rPr>
              <a:t>Na potrzeby organizacji bazarku stworzony został regulamin organizacyjny, regulamin wewnętrzny i wszelka dokumentacja dla wystawców - formularz zgłoszeniowy i umowa najmu dla wystawcy</a:t>
            </a:r>
          </a:p>
          <a:p>
            <a:pPr marL="0" indent="0" algn="just">
              <a:spcBef>
                <a:spcPts val="324"/>
              </a:spcBef>
              <a:buNone/>
            </a:pPr>
            <a:endParaRPr lang="pl-PL" sz="2100" dirty="0">
              <a:latin typeface="Tw Cen MT" panose="020B0602020104020603"/>
              <a:ea typeface="Verdana"/>
              <a:cs typeface="Verdana" panose="020B0604030504040204" pitchFamily="34" charset="0"/>
            </a:endParaRPr>
          </a:p>
          <a:p>
            <a:pPr algn="just">
              <a:spcBef>
                <a:spcPts val="324"/>
              </a:spcBef>
            </a:pPr>
            <a:r>
              <a:rPr lang="pl-PL" sz="2100" dirty="0">
                <a:latin typeface="Tw Cen MT" panose="020B0602020104020603"/>
                <a:ea typeface="Verdana"/>
                <a:cs typeface="Verdana" panose="020B0604030504040204" pitchFamily="34" charset="0"/>
              </a:rPr>
              <a:t>Regularna promocja wydarzenia w mediach społecznościowych, radiu, współpraca z lokalnymi mediami.</a:t>
            </a:r>
          </a:p>
          <a:p>
            <a:pPr algn="just">
              <a:spcBef>
                <a:spcPts val="324"/>
              </a:spcBef>
            </a:pPr>
            <a:endParaRPr lang="pl-PL" sz="2100" dirty="0">
              <a:latin typeface="Tw Cen MT" panose="020B0602020104020603"/>
              <a:ea typeface="Verdana"/>
              <a:cs typeface="Verdana" panose="020B0604030504040204" pitchFamily="34" charset="0"/>
            </a:endParaRPr>
          </a:p>
          <a:p>
            <a:pPr algn="just">
              <a:spcBef>
                <a:spcPts val="324"/>
              </a:spcBef>
            </a:pPr>
            <a:r>
              <a:rPr lang="pl-PL" sz="2100" dirty="0">
                <a:latin typeface="Tw Cen MT" panose="020B0602020104020603"/>
                <a:ea typeface="Verdana"/>
                <a:cs typeface="Verdana" panose="020B0604030504040204" pitchFamily="34" charset="0"/>
              </a:rPr>
              <a:t>Współpraca z Wojewódzką Stacją Sanitarno-Epidemiologiczna w Szczecinie i Inspekcją Jakości Handlowej Artykułów Rolno-Spożywczych (np. szkolenia dla wystawców).</a:t>
            </a:r>
          </a:p>
          <a:p>
            <a:pPr algn="just">
              <a:spcBef>
                <a:spcPts val="324"/>
              </a:spcBef>
            </a:pPr>
            <a:endParaRPr lang="pl-PL" sz="1200" dirty="0">
              <a:latin typeface="Tw Cen MT" panose="020B0602020104020603"/>
              <a:ea typeface="Verdana"/>
              <a:cs typeface="Verdana" panose="020B0604030504040204" pitchFamily="34" charset="0"/>
            </a:endParaRPr>
          </a:p>
          <a:p>
            <a:pPr algn="just">
              <a:spcBef>
                <a:spcPts val="324"/>
              </a:spcBef>
            </a:pPr>
            <a:endParaRPr lang="pl-PL" sz="1200" dirty="0">
              <a:latin typeface="Tw Cen MT" panose="020B0602020104020603"/>
              <a:ea typeface="Verdana"/>
              <a:cs typeface="Verdana" panose="020B0604030504040204" pitchFamily="34" charset="0"/>
            </a:endParaRPr>
          </a:p>
          <a:p>
            <a:pPr algn="just">
              <a:spcBef>
                <a:spcPts val="324"/>
              </a:spcBef>
            </a:pPr>
            <a:endParaRPr lang="pl-PL" sz="1200" dirty="0">
              <a:latin typeface="Verdana"/>
              <a:ea typeface="Verdana"/>
              <a:cs typeface="Verdana" panose="020B0604030504040204" pitchFamily="34" charset="0"/>
            </a:endParaRPr>
          </a:p>
          <a:p>
            <a:pPr marL="0" indent="0" algn="just">
              <a:spcBef>
                <a:spcPts val="324"/>
              </a:spcBef>
              <a:buNone/>
            </a:pPr>
            <a:endParaRPr lang="pl-PL" dirty="0"/>
          </a:p>
          <a:p>
            <a:pPr marL="0" indent="0" algn="just">
              <a:spcBef>
                <a:spcPts val="324"/>
              </a:spcBef>
              <a:buNone/>
            </a:pPr>
            <a:endParaRPr lang="pl-PL" dirty="0"/>
          </a:p>
          <a:p>
            <a:pPr marL="0" indent="0" algn="just">
              <a:spcBef>
                <a:spcPts val="324"/>
              </a:spcBef>
              <a:buNone/>
            </a:pPr>
            <a:endParaRPr lang="pl-PL" dirty="0"/>
          </a:p>
          <a:p>
            <a:pPr marL="0" indent="0" algn="just">
              <a:spcBef>
                <a:spcPts val="324"/>
              </a:spcBef>
              <a:buNone/>
            </a:pPr>
            <a:endParaRPr lang="pl-PL" dirty="0"/>
          </a:p>
          <a:p>
            <a:pPr marL="0" indent="0" algn="just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682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1"/>
          <p:cNvSpPr>
            <a:spLocks noGrp="1"/>
          </p:cNvSpPr>
          <p:nvPr>
            <p:ph type="title"/>
          </p:nvPr>
        </p:nvSpPr>
        <p:spPr>
          <a:xfrm>
            <a:off x="1835696" y="0"/>
            <a:ext cx="4846479" cy="134076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l-PL" b="1" dirty="0" smtClean="0"/>
              <a:t>Wybrane działania promocyjne</a:t>
            </a:r>
            <a:br>
              <a:rPr lang="pl-PL" b="1" dirty="0" smtClean="0"/>
            </a:br>
            <a:r>
              <a:rPr lang="pl-PL" b="1" dirty="0" err="1" smtClean="0"/>
              <a:t>KOWR</a:t>
            </a:r>
            <a:r>
              <a:rPr lang="pl-PL" b="1" dirty="0" smtClean="0"/>
              <a:t> </a:t>
            </a:r>
            <a:r>
              <a:rPr lang="pl-PL" b="1" dirty="0" smtClean="0">
                <a:solidFill>
                  <a:srgbClr val="0066CC"/>
                </a:solidFill>
              </a:rPr>
              <a:t>na </a:t>
            </a:r>
            <a:r>
              <a:rPr lang="pl-PL" b="1" dirty="0">
                <a:solidFill>
                  <a:srgbClr val="0066CC"/>
                </a:solidFill>
              </a:rPr>
              <a:t>rynku </a:t>
            </a:r>
            <a:r>
              <a:rPr lang="pl-PL" b="1" dirty="0" smtClean="0">
                <a:solidFill>
                  <a:srgbClr val="0066CC"/>
                </a:solidFill>
              </a:rPr>
              <a:t>krajowym</a:t>
            </a:r>
            <a:endParaRPr lang="pl-PL" b="1" dirty="0"/>
          </a:p>
        </p:txBody>
      </p:sp>
      <p:sp>
        <p:nvSpPr>
          <p:cNvPr id="14" name="Prostokąt 13"/>
          <p:cNvSpPr/>
          <p:nvPr/>
        </p:nvSpPr>
        <p:spPr>
          <a:xfrm>
            <a:off x="46295" y="1340768"/>
            <a:ext cx="9018191" cy="4347344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200" b="1" u="sng" dirty="0" smtClean="0">
                <a:solidFill>
                  <a:srgbClr val="0066CC"/>
                </a:solidFill>
                <a:latin typeface="Tw Cen MT" panose="020B0602020104020603" pitchFamily="34" charset="-18"/>
              </a:rPr>
              <a:t>Festiwal Polskiej Żywności #</a:t>
            </a:r>
            <a:r>
              <a:rPr lang="pl-PL" sz="2200" b="1" u="sng" dirty="0" err="1" smtClean="0">
                <a:solidFill>
                  <a:srgbClr val="0066CC"/>
                </a:solidFill>
                <a:latin typeface="Tw Cen MT" panose="020B0602020104020603" pitchFamily="34" charset="-18"/>
              </a:rPr>
              <a:t>KupujŚwiadomie</a:t>
            </a:r>
            <a:r>
              <a:rPr lang="pl-PL" sz="2200" b="1" u="sng" dirty="0" smtClean="0">
                <a:solidFill>
                  <a:srgbClr val="0066CC"/>
                </a:solidFill>
                <a:latin typeface="Tw Cen MT" panose="020B0602020104020603" pitchFamily="34" charset="-18"/>
              </a:rPr>
              <a:t> </a:t>
            </a:r>
            <a:r>
              <a:rPr lang="pl-PL" sz="2200" u="sng" dirty="0" smtClean="0">
                <a:solidFill>
                  <a:srgbClr val="0066CC"/>
                </a:solidFill>
                <a:latin typeface="Tw Cen MT" panose="020B0602020104020603" pitchFamily="34" charset="-18"/>
              </a:rPr>
              <a:t>(II edycja)</a:t>
            </a:r>
          </a:p>
          <a:p>
            <a:pPr marL="342900" indent="-342900">
              <a:buFont typeface="Wingdings" panose="05000000000000000000" pitchFamily="2" charset="2"/>
              <a:buChar char="ü"/>
              <a:tabLst>
                <a:tab pos="271463" algn="l"/>
              </a:tabLst>
            </a:pPr>
            <a:r>
              <a:rPr lang="pl-PL" sz="2000" dirty="0">
                <a:latin typeface="Tw Cen MT" panose="020B0602020104020603" pitchFamily="34" charset="-18"/>
              </a:rPr>
              <a:t>p</a:t>
            </a:r>
            <a:r>
              <a:rPr lang="pl-PL" sz="2000" dirty="0" smtClean="0">
                <a:latin typeface="Tw Cen MT" panose="020B0602020104020603" pitchFamily="34" charset="-18"/>
              </a:rPr>
              <a:t>onad </a:t>
            </a:r>
            <a:r>
              <a:rPr lang="pl-PL" sz="2000" b="1" dirty="0" smtClean="0">
                <a:latin typeface="Tw Cen MT" panose="020B0602020104020603" pitchFamily="34" charset="-18"/>
              </a:rPr>
              <a:t>5 tys. </a:t>
            </a:r>
            <a:r>
              <a:rPr lang="pl-PL" sz="2000" b="1" dirty="0" err="1" smtClean="0">
                <a:latin typeface="Tw Cen MT" panose="020B0602020104020603" pitchFamily="34" charset="-18"/>
              </a:rPr>
              <a:t>m</a:t>
            </a:r>
            <a:r>
              <a:rPr lang="pl-PL" sz="2000" b="1" baseline="30000" dirty="0" err="1" smtClean="0">
                <a:latin typeface="Tw Cen MT" panose="020B0602020104020603" pitchFamily="34" charset="-18"/>
              </a:rPr>
              <a:t>2</a:t>
            </a:r>
            <a:r>
              <a:rPr lang="pl-PL" sz="2000" b="1" dirty="0" smtClean="0">
                <a:latin typeface="Tw Cen MT" panose="020B0602020104020603" pitchFamily="34" charset="-18"/>
              </a:rPr>
              <a:t> </a:t>
            </a:r>
            <a:r>
              <a:rPr lang="pl-PL" sz="2000" dirty="0" smtClean="0">
                <a:latin typeface="Tw Cen MT" panose="020B0602020104020603" pitchFamily="34" charset="-18"/>
              </a:rPr>
              <a:t>powierzchni,</a:t>
            </a:r>
          </a:p>
          <a:p>
            <a:pPr marL="342900" indent="-342900">
              <a:buFont typeface="Wingdings" panose="05000000000000000000" pitchFamily="2" charset="2"/>
              <a:buChar char="ü"/>
              <a:tabLst>
                <a:tab pos="271463" algn="l"/>
              </a:tabLst>
            </a:pPr>
            <a:r>
              <a:rPr lang="pl-PL" sz="2000" b="1" dirty="0" smtClean="0">
                <a:latin typeface="Tw Cen MT" panose="020B0602020104020603" pitchFamily="34" charset="-18"/>
              </a:rPr>
              <a:t>116 zgłoszonych producentów </a:t>
            </a:r>
            <a:r>
              <a:rPr lang="pl-PL" sz="2000" dirty="0" smtClean="0">
                <a:latin typeface="Tw Cen MT" panose="020B0602020104020603" pitchFamily="34" charset="-18"/>
              </a:rPr>
              <a:t>żywności lokalnej i regionalnej,</a:t>
            </a:r>
          </a:p>
          <a:p>
            <a:pPr marL="342900" indent="-342900">
              <a:buFont typeface="Wingdings" panose="05000000000000000000" pitchFamily="2" charset="2"/>
              <a:buChar char="ü"/>
              <a:tabLst>
                <a:tab pos="271463" algn="l"/>
              </a:tabLst>
            </a:pPr>
            <a:r>
              <a:rPr lang="pl-PL" sz="2000" dirty="0">
                <a:latin typeface="Tw Cen MT" panose="020B0602020104020603" pitchFamily="34" charset="-18"/>
              </a:rPr>
              <a:t>b</a:t>
            </a:r>
            <a:r>
              <a:rPr lang="pl-PL" sz="2000" dirty="0" smtClean="0">
                <a:latin typeface="Tw Cen MT" panose="020B0602020104020603" pitchFamily="34" charset="-18"/>
              </a:rPr>
              <a:t>lisko </a:t>
            </a:r>
            <a:r>
              <a:rPr lang="pl-PL" sz="2000" b="1" dirty="0" smtClean="0">
                <a:latin typeface="Tw Cen MT" panose="020B0602020104020603" pitchFamily="34" charset="-18"/>
              </a:rPr>
              <a:t>10 tys. </a:t>
            </a:r>
            <a:r>
              <a:rPr lang="pl-PL" sz="2000" dirty="0" smtClean="0">
                <a:latin typeface="Tw Cen MT" panose="020B0602020104020603" pitchFamily="34" charset="-18"/>
              </a:rPr>
              <a:t>osób odwiedzających,</a:t>
            </a:r>
          </a:p>
          <a:p>
            <a:pPr marL="342900" indent="-342900">
              <a:buFont typeface="Wingdings" panose="05000000000000000000" pitchFamily="2" charset="2"/>
              <a:buChar char="ü"/>
              <a:tabLst>
                <a:tab pos="271463" algn="l"/>
              </a:tabLst>
            </a:pPr>
            <a:r>
              <a:rPr lang="pl-PL" sz="2000" dirty="0" smtClean="0">
                <a:latin typeface="Tw Cen MT" panose="020B0602020104020603" pitchFamily="34" charset="-18"/>
              </a:rPr>
              <a:t>w </a:t>
            </a:r>
            <a:r>
              <a:rPr lang="pl-PL" sz="2000" dirty="0">
                <a:latin typeface="Tw Cen MT" panose="020B0602020104020603" pitchFamily="34" charset="-18"/>
              </a:rPr>
              <a:t>programie wydarzenia m.in</a:t>
            </a:r>
            <a:r>
              <a:rPr lang="pl-PL" sz="2000" dirty="0" smtClean="0">
                <a:latin typeface="Tw Cen MT" panose="020B0602020104020603" pitchFamily="34" charset="-18"/>
              </a:rPr>
              <a:t>.: </a:t>
            </a:r>
            <a:r>
              <a:rPr lang="pl-PL" sz="2000" b="1" dirty="0">
                <a:latin typeface="Tw Cen MT" panose="020B0602020104020603" pitchFamily="34" charset="-18"/>
              </a:rPr>
              <a:t>panele dyskusyjne z </a:t>
            </a:r>
            <a:r>
              <a:rPr lang="pl-PL" sz="2000" b="1" dirty="0" smtClean="0">
                <a:latin typeface="Tw Cen MT" panose="020B0602020104020603" pitchFamily="34" charset="-18"/>
              </a:rPr>
              <a:t>udziałem ekspertów</a:t>
            </a:r>
            <a:r>
              <a:rPr lang="pl-PL" sz="2000" b="1" dirty="0">
                <a:latin typeface="Tw Cen MT" panose="020B0602020104020603" pitchFamily="34" charset="-18"/>
              </a:rPr>
              <a:t>, </a:t>
            </a:r>
            <a:r>
              <a:rPr lang="pl-PL" sz="2000" b="1" dirty="0" smtClean="0">
                <a:latin typeface="Tw Cen MT" panose="020B0602020104020603" pitchFamily="34" charset="-18"/>
              </a:rPr>
              <a:t>warsztaty </a:t>
            </a:r>
            <a:r>
              <a:rPr lang="pl-PL" sz="2000" b="1" dirty="0">
                <a:latin typeface="Tw Cen MT" panose="020B0602020104020603" pitchFamily="34" charset="-18"/>
              </a:rPr>
              <a:t>kulinarne </a:t>
            </a:r>
            <a:r>
              <a:rPr lang="pl-PL" sz="2000" b="1" dirty="0" smtClean="0">
                <a:latin typeface="Tw Cen MT" panose="020B0602020104020603" pitchFamily="34" charset="-18"/>
              </a:rPr>
              <a:t>i </a:t>
            </a:r>
            <a:r>
              <a:rPr lang="pl-PL" sz="2000" b="1" dirty="0">
                <a:latin typeface="Tw Cen MT" panose="020B0602020104020603" pitchFamily="34" charset="-18"/>
              </a:rPr>
              <a:t>rękodzielnicze oraz </a:t>
            </a:r>
            <a:r>
              <a:rPr lang="pl-PL" sz="2000" b="1" dirty="0" smtClean="0">
                <a:latin typeface="Tw Cen MT" panose="020B0602020104020603" pitchFamily="34" charset="-18"/>
              </a:rPr>
              <a:t>pokazy kulinarne.</a:t>
            </a:r>
            <a:r>
              <a:rPr lang="pl-PL" sz="2000" b="1" dirty="0">
                <a:solidFill>
                  <a:srgbClr val="C00000"/>
                </a:solidFill>
              </a:rPr>
              <a:t> </a:t>
            </a:r>
            <a:endParaRPr lang="pl-PL" sz="2000" b="1" dirty="0" smtClean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  <a:tabLst>
                <a:tab pos="271463" algn="l"/>
              </a:tabLst>
            </a:pPr>
            <a:r>
              <a:rPr lang="pl-PL" sz="1850" dirty="0">
                <a:latin typeface="Tw Cen MT" panose="020B0602020104020603" pitchFamily="34" charset="-18"/>
              </a:rPr>
              <a:t>W dniach </a:t>
            </a:r>
            <a:r>
              <a:rPr lang="pl-PL" sz="1850" b="1" dirty="0">
                <a:solidFill>
                  <a:srgbClr val="C00000"/>
                </a:solidFill>
                <a:latin typeface="Tw Cen MT" panose="020B0602020104020603" pitchFamily="34" charset="-18"/>
              </a:rPr>
              <a:t>6-7.09.2025 r. </a:t>
            </a:r>
            <a:r>
              <a:rPr lang="pl-PL" sz="1850" dirty="0">
                <a:latin typeface="Tw Cen MT" panose="020B0602020104020603" pitchFamily="34" charset="-18"/>
              </a:rPr>
              <a:t>odbędzie się </a:t>
            </a:r>
            <a:r>
              <a:rPr lang="pl-PL" sz="1850" b="1" dirty="0">
                <a:solidFill>
                  <a:srgbClr val="C00000"/>
                </a:solidFill>
                <a:latin typeface="Tw Cen MT" panose="020B0602020104020603" pitchFamily="34" charset="-18"/>
              </a:rPr>
              <a:t>III edycja festiwalu </a:t>
            </a:r>
            <a:r>
              <a:rPr lang="pl-PL" sz="1850" dirty="0">
                <a:latin typeface="Tw Cen MT" panose="020B0602020104020603" pitchFamily="34" charset="-18"/>
              </a:rPr>
              <a:t>na stadionie PGE Narodowy</a:t>
            </a:r>
          </a:p>
          <a:p>
            <a:endParaRPr lang="pl-PL" sz="1000" b="1" dirty="0">
              <a:latin typeface="Tw Cen MT" panose="020B0602020104020603" pitchFamily="34" charset="-18"/>
            </a:endParaRPr>
          </a:p>
          <a:p>
            <a:pPr algn="ctr"/>
            <a:r>
              <a:rPr lang="pl-PL" sz="2200" b="1" u="sng" dirty="0" smtClean="0">
                <a:solidFill>
                  <a:srgbClr val="0066CC"/>
                </a:solidFill>
                <a:latin typeface="Tw Cen MT" panose="020B0602020104020603" pitchFamily="34" charset="-18"/>
              </a:rPr>
              <a:t>Konkurs dla Kół Gospodyń Wiejskich – Bitwa Regionów </a:t>
            </a:r>
            <a:r>
              <a:rPr lang="pl-PL" sz="2200" u="sng" dirty="0" smtClean="0">
                <a:solidFill>
                  <a:srgbClr val="0066CC"/>
                </a:solidFill>
                <a:latin typeface="Tw Cen MT" panose="020B0602020104020603" pitchFamily="34" charset="-18"/>
              </a:rPr>
              <a:t>(X edycja)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dirty="0" smtClean="0">
                <a:latin typeface="Tw Cen MT" panose="020B0602020104020603" pitchFamily="34" charset="-18"/>
              </a:rPr>
              <a:t>przeprowadzono </a:t>
            </a:r>
            <a:r>
              <a:rPr lang="pl-PL" sz="2000" dirty="0">
                <a:latin typeface="Tw Cen MT" panose="020B0602020104020603" pitchFamily="34" charset="-18"/>
              </a:rPr>
              <a:t>łącznie </a:t>
            </a:r>
            <a:r>
              <a:rPr lang="pl-PL" sz="2000" b="1" dirty="0">
                <a:latin typeface="Tw Cen MT" panose="020B0602020104020603" pitchFamily="34" charset="-18"/>
              </a:rPr>
              <a:t>117 </a:t>
            </a:r>
            <a:r>
              <a:rPr lang="pl-PL" sz="2000" b="1" dirty="0" smtClean="0">
                <a:latin typeface="Tw Cen MT" panose="020B0602020104020603" pitchFamily="34" charset="-18"/>
              </a:rPr>
              <a:t>wydarzeń </a:t>
            </a:r>
            <a:r>
              <a:rPr lang="pl-PL" sz="2000" dirty="0" smtClean="0">
                <a:latin typeface="Tw Cen MT" panose="020B0602020104020603" pitchFamily="34" charset="-18"/>
              </a:rPr>
              <a:t>w całej Polsce,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dirty="0" smtClean="0">
                <a:latin typeface="Tw Cen MT" panose="020B0602020104020603" pitchFamily="34" charset="-18"/>
              </a:rPr>
              <a:t>w konkursie wzięło udział </a:t>
            </a:r>
            <a:r>
              <a:rPr lang="pl-PL" sz="2000" b="1" dirty="0" smtClean="0">
                <a:latin typeface="Tw Cen MT" panose="020B0602020104020603" pitchFamily="34" charset="-18"/>
              </a:rPr>
              <a:t>1 876 </a:t>
            </a:r>
            <a:r>
              <a:rPr lang="pl-PL" sz="2000" b="1" dirty="0" err="1" smtClean="0">
                <a:latin typeface="Tw Cen MT" panose="020B0602020104020603" pitchFamily="34" charset="-18"/>
              </a:rPr>
              <a:t>KGW</a:t>
            </a:r>
            <a:r>
              <a:rPr lang="pl-PL" sz="2000" b="1" dirty="0" smtClean="0">
                <a:latin typeface="Tw Cen MT" panose="020B0602020104020603" pitchFamily="34" charset="-18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200" dirty="0">
                <a:latin typeface="Tw Cen MT" panose="020B0602020104020603" pitchFamily="34" charset="-18"/>
              </a:rPr>
              <a:t>W dniach </a:t>
            </a:r>
            <a:r>
              <a:rPr lang="pl-PL" sz="2200" b="1" dirty="0">
                <a:solidFill>
                  <a:srgbClr val="C00000"/>
                </a:solidFill>
                <a:latin typeface="Tw Cen MT" panose="020B0602020104020603" pitchFamily="34" charset="-18"/>
              </a:rPr>
              <a:t>6-7.09.2025 r.</a:t>
            </a:r>
            <a:r>
              <a:rPr lang="pl-PL" sz="2200" dirty="0">
                <a:latin typeface="Tw Cen MT" panose="020B0602020104020603" pitchFamily="34" charset="-18"/>
              </a:rPr>
              <a:t> odbędzie się </a:t>
            </a:r>
            <a:r>
              <a:rPr lang="pl-PL" sz="2200" b="1" dirty="0">
                <a:solidFill>
                  <a:srgbClr val="C00000"/>
                </a:solidFill>
                <a:latin typeface="Tw Cen MT" panose="020B0602020104020603" pitchFamily="34" charset="-18"/>
              </a:rPr>
              <a:t>finał konkursu</a:t>
            </a:r>
            <a:r>
              <a:rPr lang="pl-PL" sz="2200" dirty="0">
                <a:latin typeface="Tw Cen MT" panose="020B0602020104020603" pitchFamily="34" charset="-18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l-PL" sz="2000" b="1" dirty="0" smtClean="0">
              <a:latin typeface="Tw Cen MT" panose="020B0602020104020603" pitchFamily="34" charset="-18"/>
            </a:endParaRPr>
          </a:p>
          <a:p>
            <a:r>
              <a:rPr lang="pl-PL" sz="2200" dirty="0" smtClean="0">
                <a:latin typeface="Tw Cen MT" panose="020B0602020104020603" pitchFamily="34" charset="-18"/>
                <a:hlinkClick r:id="rId2"/>
              </a:rPr>
              <a:t>www.bitwaregionow.pl</a:t>
            </a:r>
            <a:r>
              <a:rPr lang="pl-PL" sz="2200" dirty="0">
                <a:latin typeface="Tw Cen MT" panose="020B0602020104020603" pitchFamily="34" charset="-18"/>
              </a:rPr>
              <a:t> </a:t>
            </a:r>
            <a:endParaRPr lang="pl-PL" sz="2200" dirty="0" smtClean="0">
              <a:latin typeface="Tw Cen MT" panose="020B0602020104020603" pitchFamily="34" charset="-18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5213011"/>
            <a:ext cx="2356233" cy="152238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12" y="5201452"/>
            <a:ext cx="2736304" cy="152099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22009" y="187391"/>
            <a:ext cx="2442478" cy="1002881"/>
          </a:xfrm>
          <a:prstGeom prst="rect">
            <a:avLst/>
          </a:prstGeom>
        </p:spPr>
      </p:pic>
      <p:sp>
        <p:nvSpPr>
          <p:cNvPr id="16" name="Prostokąt 15"/>
          <p:cNvSpPr/>
          <p:nvPr/>
        </p:nvSpPr>
        <p:spPr>
          <a:xfrm>
            <a:off x="47400" y="3198486"/>
            <a:ext cx="9017086" cy="3745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>
            <a:off x="31145" y="4616872"/>
            <a:ext cx="6651030" cy="3745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140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1"/>
          <p:cNvSpPr>
            <a:spLocks noGrp="1"/>
          </p:cNvSpPr>
          <p:nvPr>
            <p:ph type="title"/>
          </p:nvPr>
        </p:nvSpPr>
        <p:spPr>
          <a:xfrm>
            <a:off x="1835696" y="0"/>
            <a:ext cx="4846479" cy="134076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l-PL" b="1" dirty="0" smtClean="0"/>
              <a:t>Wybrane działania promocyjne</a:t>
            </a:r>
            <a:br>
              <a:rPr lang="pl-PL" b="1" dirty="0" smtClean="0"/>
            </a:br>
            <a:r>
              <a:rPr lang="pl-PL" b="1" dirty="0" err="1" smtClean="0"/>
              <a:t>KOWR</a:t>
            </a:r>
            <a:r>
              <a:rPr lang="pl-PL" b="1" dirty="0" smtClean="0"/>
              <a:t> </a:t>
            </a:r>
            <a:r>
              <a:rPr lang="pl-PL" b="1" dirty="0" smtClean="0">
                <a:solidFill>
                  <a:srgbClr val="0066CC"/>
                </a:solidFill>
              </a:rPr>
              <a:t>na </a:t>
            </a:r>
            <a:r>
              <a:rPr lang="pl-PL" b="1" dirty="0">
                <a:solidFill>
                  <a:srgbClr val="0066CC"/>
                </a:solidFill>
              </a:rPr>
              <a:t>rynku </a:t>
            </a:r>
            <a:r>
              <a:rPr lang="pl-PL" b="1" dirty="0" smtClean="0">
                <a:solidFill>
                  <a:srgbClr val="0066CC"/>
                </a:solidFill>
              </a:rPr>
              <a:t>krajowym</a:t>
            </a:r>
            <a:endParaRPr lang="pl-PL" b="1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2843" y="776852"/>
            <a:ext cx="2746789" cy="1127831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84" y="1628800"/>
            <a:ext cx="3745585" cy="2825811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97" y="4530759"/>
            <a:ext cx="3292557" cy="2341597"/>
          </a:xfrm>
          <a:prstGeom prst="rect">
            <a:avLst/>
          </a:prstGeom>
        </p:spPr>
      </p:pic>
      <p:pic>
        <p:nvPicPr>
          <p:cNvPr id="18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110035"/>
            <a:ext cx="2399198" cy="2028373"/>
          </a:xfrm>
        </p:spPr>
      </p:pic>
      <p:pic>
        <p:nvPicPr>
          <p:cNvPr id="19" name="Obraz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591" y="4343760"/>
            <a:ext cx="2940407" cy="234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5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pl-PL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pl-PL" b="1" dirty="0">
                <a:latin typeface="Tw Cen MT" panose="020B0602020104020603"/>
                <a:ea typeface="Verdana" panose="020B0604030504040204" pitchFamily="34" charset="0"/>
                <a:cs typeface="Verdana" panose="020B0604030504040204" pitchFamily="34" charset="0"/>
              </a:rPr>
              <a:t>Dziękuję za uwagę</a:t>
            </a:r>
            <a:r>
              <a:rPr lang="pl-PL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pl-PL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pl-PL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2171700" y="4023066"/>
            <a:ext cx="4800600" cy="1458162"/>
          </a:xfrm>
        </p:spPr>
        <p:txBody>
          <a:bodyPr>
            <a:normAutofit fontScale="85000" lnSpcReduction="20000"/>
          </a:bodyPr>
          <a:lstStyle/>
          <a:p>
            <a:r>
              <a:rPr lang="pl-PL" dirty="0">
                <a:latin typeface="Tw Cen MT" panose="020B0602020104020603"/>
                <a:ea typeface="Verdana" panose="020B0604030504040204" pitchFamily="34" charset="0"/>
                <a:cs typeface="Verdana" panose="020B0604030504040204" pitchFamily="34" charset="0"/>
              </a:rPr>
              <a:t>OT Szczecin</a:t>
            </a:r>
          </a:p>
          <a:p>
            <a:r>
              <a:rPr lang="pl-PL" dirty="0">
                <a:latin typeface="Tw Cen MT" panose="020B0602020104020603"/>
                <a:ea typeface="Verdana" panose="020B0604030504040204" pitchFamily="34" charset="0"/>
                <a:cs typeface="Verdana" panose="020B0604030504040204" pitchFamily="34" charset="0"/>
              </a:rPr>
              <a:t>ul. Bronowicka 41</a:t>
            </a:r>
          </a:p>
          <a:p>
            <a:r>
              <a:rPr lang="pl-PL" dirty="0">
                <a:latin typeface="Tw Cen MT" panose="020B0602020104020603"/>
                <a:ea typeface="Verdana" panose="020B0604030504040204" pitchFamily="34" charset="0"/>
                <a:cs typeface="Verdana" panose="020B0604030504040204" pitchFamily="34" charset="0"/>
              </a:rPr>
              <a:t>71-615 Szczecin</a:t>
            </a:r>
          </a:p>
          <a:p>
            <a:r>
              <a:rPr lang="pl-PL" dirty="0" smtClean="0">
                <a:latin typeface="Tw Cen MT" panose="020B0602020104020603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www.kowr.gov.pl</a:t>
            </a:r>
            <a:endParaRPr lang="pl-PL" dirty="0" smtClean="0">
              <a:latin typeface="Tw Cen MT" panose="020B0602020104020603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pl-PL" dirty="0" smtClean="0">
                <a:hlinkClick r:id="rId3"/>
              </a:rPr>
              <a:t>szczecin@kowr.gov.pl</a:t>
            </a:r>
            <a:endParaRPr lang="pl-PL" dirty="0" smtClean="0"/>
          </a:p>
          <a:p>
            <a:endParaRPr lang="pl-PL" dirty="0" smtClean="0">
              <a:latin typeface="Tw Cen MT" panose="020B0602020104020603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>
              <a:latin typeface="Tw Cen MT" panose="020B0602020104020603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46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22512</TotalTime>
  <Words>1684</Words>
  <Application>Microsoft Office PowerPoint</Application>
  <PresentationFormat>Pokaz na ekranie (4:3)</PresentationFormat>
  <Paragraphs>164</Paragraphs>
  <Slides>22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9" baseType="lpstr">
      <vt:lpstr>Arial</vt:lpstr>
      <vt:lpstr>Calibri</vt:lpstr>
      <vt:lpstr>Times New Roman</vt:lpstr>
      <vt:lpstr>Tw Cen MT</vt:lpstr>
      <vt:lpstr>Verdana</vt:lpstr>
      <vt:lpstr>Wingdings</vt:lpstr>
      <vt:lpstr>Motyw pakietu Office</vt:lpstr>
      <vt:lpstr>Zadania Krajowego Ośrodka Wsparcia Rolnictwa skierowane do obszarów wiejskich</vt:lpstr>
      <vt:lpstr>KOWR działa w wielu obszarach na rzecz rozwoju sektora rolno-spożywczego i obszarów wiejskich</vt:lpstr>
      <vt:lpstr>GOSPODAROWANIE ZASOBEM WRSP Grunty w Zasobie WRSP na 30.04.2025 r.  w podziale na województwa - 1 328 tys. ha </vt:lpstr>
      <vt:lpstr>GOSPODAROWANIE ZASOBEM WRSP Grunty Zasobu WRSP w dzierżawie na 30.04.2025 r. wg województw - 1 059 tys. ha</vt:lpstr>
      <vt:lpstr>GOSPODAROWANIE ZASOBEM WRSP Grunty Zasobu do rozdysponowania na 30.04.2025 r. wg województw – 162,2 tys. ha</vt:lpstr>
      <vt:lpstr>GOSPODAROWANIE ZASOBEM WRSP</vt:lpstr>
      <vt:lpstr>GOSPODAROWANIE ZASOBEM WRSP</vt:lpstr>
      <vt:lpstr>GOSPODAROWANIE ZASOBEM WRSP</vt:lpstr>
      <vt:lpstr>Działania w zakresie odnawialnych źródeł energii  – działania informacyjno-promocyjne </vt:lpstr>
      <vt:lpstr>Kontynuacja działań w zakresie odnawialnych źródeł energii – monitorowanie </vt:lpstr>
      <vt:lpstr>REALIZACJA DZIAŁAŃ ROZWOJOWYCH I INWESTYCYJNYCH W ZAKRESIE  INNOWACYJNOŚCI W SEKTORZE  ROLNO-SPOŻYWCZYM W 2024 R.  (zadanie zgodnie z ustawą o KOWR)</vt:lpstr>
      <vt:lpstr>KOWR kontynuuje „Program dla szkół” – propaguje zdrowe nawyki żywieniowe wśród dzieci, młodzieży i ich rodziców (przyszłych  i obecnych konsumentów)</vt:lpstr>
      <vt:lpstr>KOWR kontynuuje realizację działań edukacyjnych  w ramach „Programu dla szkół”</vt:lpstr>
      <vt:lpstr>KOWR promuje w kraju produkty rolne i żywnościowe, metody ich produkcji, a także systemy jakości żywności</vt:lpstr>
      <vt:lpstr>KOWR promuje w kraju produkty rolne i żywnościowe, metody ich produkcji, a także systemy jakości żywności</vt:lpstr>
      <vt:lpstr>KOWR promuje w kraju produkty rolne i żywnościowe, metody ich produkcji, a także systemy jakości żywności</vt:lpstr>
      <vt:lpstr>KOWR promuje w kraju produkty rolne i żywnościowe, metody ich produkcji, a także systemy jakości żywności</vt:lpstr>
      <vt:lpstr>KOWR promuje w kraju produkty rolne i żywnościowe, metody ich produkcji, a także systemy jakości żywności</vt:lpstr>
      <vt:lpstr>Odbiór wśród konsumentów i nasze działania</vt:lpstr>
      <vt:lpstr>Wybrane działania promocyjne KOWR na rynku krajowym</vt:lpstr>
      <vt:lpstr>Wybrane działania promocyjne KOWR na rynku krajowym</vt:lpstr>
      <vt:lpstr> Dziękuję za uwagę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Agnieszka Sykta</dc:creator>
  <cp:lastModifiedBy>Berest Krzysztof</cp:lastModifiedBy>
  <cp:revision>4245</cp:revision>
  <cp:lastPrinted>2025-02-03T12:59:17Z</cp:lastPrinted>
  <dcterms:created xsi:type="dcterms:W3CDTF">2017-06-22T17:24:09Z</dcterms:created>
  <dcterms:modified xsi:type="dcterms:W3CDTF">2025-06-05T08:10:09Z</dcterms:modified>
</cp:coreProperties>
</file>